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0" r:id="rId6"/>
    <p:sldId id="292" r:id="rId7"/>
    <p:sldId id="276" r:id="rId8"/>
    <p:sldId id="280" r:id="rId9"/>
    <p:sldId id="278" r:id="rId10"/>
    <p:sldId id="286" r:id="rId11"/>
    <p:sldId id="279" r:id="rId12"/>
    <p:sldId id="291" r:id="rId13"/>
    <p:sldId id="275" r:id="rId14"/>
    <p:sldId id="285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4DC"/>
    <a:srgbClr val="000000"/>
    <a:srgbClr val="7F7F7F"/>
    <a:srgbClr val="FF0909"/>
    <a:srgbClr val="FF0000"/>
    <a:srgbClr val="FFCCCC"/>
    <a:srgbClr val="FFC9C9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1407" autoAdjust="0"/>
  </p:normalViewPr>
  <p:slideViewPr>
    <p:cSldViewPr snapToGrid="0">
      <p:cViewPr varScale="1">
        <p:scale>
          <a:sx n="66" d="100"/>
          <a:sy n="66" d="100"/>
        </p:scale>
        <p:origin x="1248" y="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CD7740-E922-46A9-9163-6ED0A3BFF07C}" type="doc">
      <dgm:prSet loTypeId="urn:microsoft.com/office/officeart/2005/8/layout/chart3" loCatId="cycle" qsTypeId="urn:microsoft.com/office/officeart/2005/8/quickstyle/simple1" qsCatId="simple" csTypeId="urn:microsoft.com/office/officeart/2005/8/colors/accent3_4" csCatId="accent3" phldr="1"/>
      <dgm:spPr/>
    </dgm:pt>
    <dgm:pt modelId="{CD1ADFAD-5977-44C3-96DA-191016563304}">
      <dgm:prSet phldrT="[Text]"/>
      <dgm:spPr>
        <a:solidFill>
          <a:srgbClr val="4BA4DC"/>
        </a:solidFill>
      </dgm:spPr>
      <dgm:t>
        <a:bodyPr/>
        <a:lstStyle/>
        <a:p>
          <a:r>
            <a:rPr lang="de-DE" dirty="0"/>
            <a:t>C</a:t>
          </a:r>
        </a:p>
      </dgm:t>
    </dgm:pt>
    <dgm:pt modelId="{4BA2CB0B-7E34-4EB5-B225-CF0DBE34C49F}" type="parTrans" cxnId="{6DB7AA78-2278-41B2-AC8B-9B326487FC6A}">
      <dgm:prSet/>
      <dgm:spPr/>
      <dgm:t>
        <a:bodyPr/>
        <a:lstStyle/>
        <a:p>
          <a:endParaRPr lang="de-DE"/>
        </a:p>
      </dgm:t>
    </dgm:pt>
    <dgm:pt modelId="{30176031-B591-4FC2-B088-E08AF28D646B}" type="sibTrans" cxnId="{6DB7AA78-2278-41B2-AC8B-9B326487FC6A}">
      <dgm:prSet/>
      <dgm:spPr/>
      <dgm:t>
        <a:bodyPr/>
        <a:lstStyle/>
        <a:p>
          <a:endParaRPr lang="de-DE"/>
        </a:p>
      </dgm:t>
    </dgm:pt>
    <dgm:pt modelId="{55621B0C-F579-40B5-906E-709C9E2718B6}">
      <dgm:prSet phldrT="[Text]"/>
      <dgm:spPr/>
      <dgm:t>
        <a:bodyPr/>
        <a:lstStyle/>
        <a:p>
          <a:r>
            <a:rPr lang="de-DE" dirty="0"/>
            <a:t>I</a:t>
          </a:r>
        </a:p>
      </dgm:t>
    </dgm:pt>
    <dgm:pt modelId="{11409AA1-8F59-433F-BC95-87B1F0414970}" type="parTrans" cxnId="{5CE2AC9D-373C-406E-AD16-5D4E76ABC429}">
      <dgm:prSet/>
      <dgm:spPr/>
      <dgm:t>
        <a:bodyPr/>
        <a:lstStyle/>
        <a:p>
          <a:endParaRPr lang="de-DE"/>
        </a:p>
      </dgm:t>
    </dgm:pt>
    <dgm:pt modelId="{6A9362AE-8643-4940-AAF8-1448A7C2441C}" type="sibTrans" cxnId="{5CE2AC9D-373C-406E-AD16-5D4E76ABC429}">
      <dgm:prSet/>
      <dgm:spPr/>
      <dgm:t>
        <a:bodyPr/>
        <a:lstStyle/>
        <a:p>
          <a:endParaRPr lang="de-DE"/>
        </a:p>
      </dgm:t>
    </dgm:pt>
    <dgm:pt modelId="{9A03CB39-271D-4AFE-BFBD-D5C631BC1034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81B0B762-241B-4A41-A01A-6E204EBB7B41}" type="parTrans" cxnId="{D7E739A2-B16D-4CF2-AC93-4E44FEC90414}">
      <dgm:prSet/>
      <dgm:spPr/>
      <dgm:t>
        <a:bodyPr/>
        <a:lstStyle/>
        <a:p>
          <a:endParaRPr lang="de-DE"/>
        </a:p>
      </dgm:t>
    </dgm:pt>
    <dgm:pt modelId="{3A4E8A79-68AF-49E0-9C45-00EA03BAD18F}" type="sibTrans" cxnId="{D7E739A2-B16D-4CF2-AC93-4E44FEC90414}">
      <dgm:prSet/>
      <dgm:spPr/>
      <dgm:t>
        <a:bodyPr/>
        <a:lstStyle/>
        <a:p>
          <a:endParaRPr lang="de-DE"/>
        </a:p>
      </dgm:t>
    </dgm:pt>
    <dgm:pt modelId="{55D06BDA-058C-4F34-8E57-0970E06B17A3}" type="pres">
      <dgm:prSet presAssocID="{F2CD7740-E922-46A9-9163-6ED0A3BFF07C}" presName="compositeShape" presStyleCnt="0">
        <dgm:presLayoutVars>
          <dgm:chMax val="7"/>
          <dgm:dir/>
          <dgm:resizeHandles val="exact"/>
        </dgm:presLayoutVars>
      </dgm:prSet>
      <dgm:spPr/>
    </dgm:pt>
    <dgm:pt modelId="{DD7B2483-288A-40FB-93CA-ADFFC6FD821F}" type="pres">
      <dgm:prSet presAssocID="{F2CD7740-E922-46A9-9163-6ED0A3BFF07C}" presName="wedge1" presStyleLbl="node1" presStyleIdx="0" presStyleCnt="3"/>
      <dgm:spPr/>
    </dgm:pt>
    <dgm:pt modelId="{54BF9B85-9487-4DB3-AAF0-DD24BA824AE4}" type="pres">
      <dgm:prSet presAssocID="{F2CD7740-E922-46A9-9163-6ED0A3BFF07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88BA6E4-AFF4-4750-B540-647D7FB5BDF0}" type="pres">
      <dgm:prSet presAssocID="{F2CD7740-E922-46A9-9163-6ED0A3BFF07C}" presName="wedge2" presStyleLbl="node1" presStyleIdx="1" presStyleCnt="3"/>
      <dgm:spPr/>
    </dgm:pt>
    <dgm:pt modelId="{B9F4275B-A17F-492B-9048-4508DE585709}" type="pres">
      <dgm:prSet presAssocID="{F2CD7740-E922-46A9-9163-6ED0A3BFF07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BD7E70C-9A69-4AA1-BD36-98952EB1F553}" type="pres">
      <dgm:prSet presAssocID="{F2CD7740-E922-46A9-9163-6ED0A3BFF07C}" presName="wedge3" presStyleLbl="node1" presStyleIdx="2" presStyleCnt="3"/>
      <dgm:spPr/>
    </dgm:pt>
    <dgm:pt modelId="{33E2A0F1-A7AB-41D9-A075-F4C40F717528}" type="pres">
      <dgm:prSet presAssocID="{F2CD7740-E922-46A9-9163-6ED0A3BFF07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8E3D329-95CB-442E-BBF3-525A778B7D59}" type="presOf" srcId="{55621B0C-F579-40B5-906E-709C9E2718B6}" destId="{B9F4275B-A17F-492B-9048-4508DE585709}" srcOrd="1" destOrd="0" presId="urn:microsoft.com/office/officeart/2005/8/layout/chart3"/>
    <dgm:cxn modelId="{6DB7AA78-2278-41B2-AC8B-9B326487FC6A}" srcId="{F2CD7740-E922-46A9-9163-6ED0A3BFF07C}" destId="{CD1ADFAD-5977-44C3-96DA-191016563304}" srcOrd="0" destOrd="0" parTransId="{4BA2CB0B-7E34-4EB5-B225-CF0DBE34C49F}" sibTransId="{30176031-B591-4FC2-B088-E08AF28D646B}"/>
    <dgm:cxn modelId="{7F2FF78E-3A0B-4C92-9A0D-B2F4BF509895}" type="presOf" srcId="{CD1ADFAD-5977-44C3-96DA-191016563304}" destId="{54BF9B85-9487-4DB3-AAF0-DD24BA824AE4}" srcOrd="1" destOrd="0" presId="urn:microsoft.com/office/officeart/2005/8/layout/chart3"/>
    <dgm:cxn modelId="{5CE2AC9D-373C-406E-AD16-5D4E76ABC429}" srcId="{F2CD7740-E922-46A9-9163-6ED0A3BFF07C}" destId="{55621B0C-F579-40B5-906E-709C9E2718B6}" srcOrd="1" destOrd="0" parTransId="{11409AA1-8F59-433F-BC95-87B1F0414970}" sibTransId="{6A9362AE-8643-4940-AAF8-1448A7C2441C}"/>
    <dgm:cxn modelId="{D7E739A2-B16D-4CF2-AC93-4E44FEC90414}" srcId="{F2CD7740-E922-46A9-9163-6ED0A3BFF07C}" destId="{9A03CB39-271D-4AFE-BFBD-D5C631BC1034}" srcOrd="2" destOrd="0" parTransId="{81B0B762-241B-4A41-A01A-6E204EBB7B41}" sibTransId="{3A4E8A79-68AF-49E0-9C45-00EA03BAD18F}"/>
    <dgm:cxn modelId="{F61F6CC1-3C2F-4997-9ACF-ECF1C3E828CB}" type="presOf" srcId="{9A03CB39-271D-4AFE-BFBD-D5C631BC1034}" destId="{33E2A0F1-A7AB-41D9-A075-F4C40F717528}" srcOrd="1" destOrd="0" presId="urn:microsoft.com/office/officeart/2005/8/layout/chart3"/>
    <dgm:cxn modelId="{2E9990C4-F813-4C10-A856-1B5529F2A08C}" type="presOf" srcId="{CD1ADFAD-5977-44C3-96DA-191016563304}" destId="{DD7B2483-288A-40FB-93CA-ADFFC6FD821F}" srcOrd="0" destOrd="0" presId="urn:microsoft.com/office/officeart/2005/8/layout/chart3"/>
    <dgm:cxn modelId="{7B64DFD6-E08F-4C25-852D-9351C1955D74}" type="presOf" srcId="{F2CD7740-E922-46A9-9163-6ED0A3BFF07C}" destId="{55D06BDA-058C-4F34-8E57-0970E06B17A3}" srcOrd="0" destOrd="0" presId="urn:microsoft.com/office/officeart/2005/8/layout/chart3"/>
    <dgm:cxn modelId="{E07032ED-6A09-4682-8164-9F16DEE7E653}" type="presOf" srcId="{55621B0C-F579-40B5-906E-709C9E2718B6}" destId="{F88BA6E4-AFF4-4750-B540-647D7FB5BDF0}" srcOrd="0" destOrd="0" presId="urn:microsoft.com/office/officeart/2005/8/layout/chart3"/>
    <dgm:cxn modelId="{E54A62F6-BAC5-4DF4-81EE-06BFE8DAB2AD}" type="presOf" srcId="{9A03CB39-271D-4AFE-BFBD-D5C631BC1034}" destId="{8BD7E70C-9A69-4AA1-BD36-98952EB1F553}" srcOrd="0" destOrd="0" presId="urn:microsoft.com/office/officeart/2005/8/layout/chart3"/>
    <dgm:cxn modelId="{682E0365-A043-47AC-BAC5-E2F794AD6FD0}" type="presParOf" srcId="{55D06BDA-058C-4F34-8E57-0970E06B17A3}" destId="{DD7B2483-288A-40FB-93CA-ADFFC6FD821F}" srcOrd="0" destOrd="0" presId="urn:microsoft.com/office/officeart/2005/8/layout/chart3"/>
    <dgm:cxn modelId="{57F34DDC-7EBF-4E7D-8739-56D4B539DAC3}" type="presParOf" srcId="{55D06BDA-058C-4F34-8E57-0970E06B17A3}" destId="{54BF9B85-9487-4DB3-AAF0-DD24BA824AE4}" srcOrd="1" destOrd="0" presId="urn:microsoft.com/office/officeart/2005/8/layout/chart3"/>
    <dgm:cxn modelId="{1A4A9377-255F-4BDD-B680-616BF60D2966}" type="presParOf" srcId="{55D06BDA-058C-4F34-8E57-0970E06B17A3}" destId="{F88BA6E4-AFF4-4750-B540-647D7FB5BDF0}" srcOrd="2" destOrd="0" presId="urn:microsoft.com/office/officeart/2005/8/layout/chart3"/>
    <dgm:cxn modelId="{EB69F3F0-9A65-4465-8263-3B8507C853FB}" type="presParOf" srcId="{55D06BDA-058C-4F34-8E57-0970E06B17A3}" destId="{B9F4275B-A17F-492B-9048-4508DE585709}" srcOrd="3" destOrd="0" presId="urn:microsoft.com/office/officeart/2005/8/layout/chart3"/>
    <dgm:cxn modelId="{5C664024-FA88-4336-B70B-C59B26B7BEF5}" type="presParOf" srcId="{55D06BDA-058C-4F34-8E57-0970E06B17A3}" destId="{8BD7E70C-9A69-4AA1-BD36-98952EB1F553}" srcOrd="4" destOrd="0" presId="urn:microsoft.com/office/officeart/2005/8/layout/chart3"/>
    <dgm:cxn modelId="{C08AC234-88A6-4288-9D50-5BFDBFF2D503}" type="presParOf" srcId="{55D06BDA-058C-4F34-8E57-0970E06B17A3}" destId="{33E2A0F1-A7AB-41D9-A075-F4C40F71752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B2483-288A-40FB-93CA-ADFFC6FD821F}">
      <dsp:nvSpPr>
        <dsp:cNvPr id="0" name=""/>
        <dsp:cNvSpPr/>
      </dsp:nvSpPr>
      <dsp:spPr>
        <a:xfrm>
          <a:off x="402076" y="157420"/>
          <a:ext cx="1959005" cy="1959005"/>
        </a:xfrm>
        <a:prstGeom prst="pie">
          <a:avLst>
            <a:gd name="adj1" fmla="val 16200000"/>
            <a:gd name="adj2" fmla="val 1800000"/>
          </a:avLst>
        </a:prstGeom>
        <a:solidFill>
          <a:srgbClr val="4BA4D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/>
            <a:t>C</a:t>
          </a:r>
        </a:p>
      </dsp:txBody>
      <dsp:txXfrm>
        <a:off x="1467169" y="518903"/>
        <a:ext cx="664662" cy="653001"/>
      </dsp:txXfrm>
    </dsp:sp>
    <dsp:sp modelId="{F88BA6E4-AFF4-4750-B540-647D7FB5BDF0}">
      <dsp:nvSpPr>
        <dsp:cNvPr id="0" name=""/>
        <dsp:cNvSpPr/>
      </dsp:nvSpPr>
      <dsp:spPr>
        <a:xfrm>
          <a:off x="301094" y="215723"/>
          <a:ext cx="1959005" cy="1959005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/>
            <a:t>I</a:t>
          </a:r>
        </a:p>
      </dsp:txBody>
      <dsp:txXfrm>
        <a:off x="837489" y="1451762"/>
        <a:ext cx="886216" cy="606358"/>
      </dsp:txXfrm>
    </dsp:sp>
    <dsp:sp modelId="{8BD7E70C-9A69-4AA1-BD36-98952EB1F553}">
      <dsp:nvSpPr>
        <dsp:cNvPr id="0" name=""/>
        <dsp:cNvSpPr/>
      </dsp:nvSpPr>
      <dsp:spPr>
        <a:xfrm>
          <a:off x="301094" y="215723"/>
          <a:ext cx="1959005" cy="1959005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/>
            <a:t>A</a:t>
          </a:r>
        </a:p>
      </dsp:txBody>
      <dsp:txXfrm>
        <a:off x="510988" y="600528"/>
        <a:ext cx="664662" cy="653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BE6B39-A503-4F12-B82D-73C2E66EF594}" type="datetime1">
              <a:rPr lang="de-DE" smtClean="0"/>
              <a:t>07.11.2023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5A72-39BD-435D-AC92-8B45D0113318}" type="datetime1">
              <a:rPr lang="de-DE" smtClean="0"/>
              <a:pPr/>
              <a:t>07.11.2023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477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27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080A12"/>
                </a:solidFill>
                <a:effectLst/>
                <a:latin typeface="suisseintl"/>
              </a:rPr>
              <a:t>2023 Duolingo: </a:t>
            </a:r>
            <a:r>
              <a:rPr lang="de-DE" b="0" i="0" dirty="0">
                <a:solidFill>
                  <a:srgbClr val="20292A"/>
                </a:solidFill>
                <a:effectLst/>
                <a:latin typeface="Asap OneStage"/>
              </a:rPr>
              <a:t>Daten durch eine offengelegte Programmierschnittstelle (API) gesammelt -&gt; mit Benutzernamen oder E-Mail-Adresse -&gt; zugehörigen Profilinformationen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080A12"/>
                </a:solidFill>
                <a:effectLst/>
                <a:latin typeface="suisseintl"/>
              </a:rPr>
              <a:t>2023 Toyota: Cloud </a:t>
            </a:r>
            <a:r>
              <a:rPr lang="de-DE" b="0" i="0" dirty="0" err="1">
                <a:solidFill>
                  <a:srgbClr val="080A12"/>
                </a:solidFill>
                <a:effectLst/>
                <a:latin typeface="suisseintl"/>
              </a:rPr>
              <a:t>Misconfiguration</a:t>
            </a:r>
            <a:r>
              <a:rPr lang="de-DE" b="0" i="0" dirty="0">
                <a:solidFill>
                  <a:srgbClr val="080A12"/>
                </a:solidFill>
                <a:effectLst/>
                <a:latin typeface="suisseintl"/>
              </a:rPr>
              <a:t> -&gt; 260,000 </a:t>
            </a:r>
            <a:r>
              <a:rPr lang="de-DE" b="0" i="0" dirty="0" err="1">
                <a:solidFill>
                  <a:srgbClr val="080A12"/>
                </a:solidFill>
                <a:effectLst/>
                <a:latin typeface="suisseintl"/>
              </a:rPr>
              <a:t>car</a:t>
            </a:r>
            <a:r>
              <a:rPr lang="de-DE" b="0" i="0" dirty="0">
                <a:solidFill>
                  <a:srgbClr val="080A12"/>
                </a:solidFill>
                <a:effectLst/>
                <a:latin typeface="suisseintl"/>
              </a:rPr>
              <a:t> </a:t>
            </a:r>
            <a:r>
              <a:rPr lang="de-DE" b="0" i="0" dirty="0" err="1">
                <a:solidFill>
                  <a:srgbClr val="080A12"/>
                </a:solidFill>
                <a:effectLst/>
                <a:latin typeface="suisseintl"/>
              </a:rPr>
              <a:t>owners</a:t>
            </a:r>
            <a:endParaRPr lang="de-DE" b="0" i="0" dirty="0">
              <a:solidFill>
                <a:srgbClr val="080A12"/>
              </a:solidFill>
              <a:effectLst/>
              <a:latin typeface="suisseintl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dirty="0"/>
              <a:t>2023 </a:t>
            </a:r>
            <a:r>
              <a:rPr lang="de-DE" dirty="0" err="1"/>
              <a:t>Freecycle</a:t>
            </a:r>
            <a:r>
              <a:rPr lang="de-DE" dirty="0"/>
              <a:t>: 7 Millionen Anmelde-Daten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2023 PSNI: </a:t>
            </a:r>
            <a:r>
              <a:rPr lang="de-DE" dirty="0" err="1">
                <a:sym typeface="Wingdings" panose="05000000000000000000" pitchFamily="2" charset="2"/>
              </a:rPr>
              <a:t>police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service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northern </a:t>
            </a:r>
            <a:r>
              <a:rPr lang="de-DE" dirty="0" err="1">
                <a:sym typeface="Wingdings" panose="05000000000000000000" pitchFamily="2" charset="2"/>
              </a:rPr>
              <a:t>Ireland</a:t>
            </a:r>
            <a:r>
              <a:rPr lang="de-DE" dirty="0">
                <a:sym typeface="Wingdings" panose="05000000000000000000" pitchFamily="2" charset="2"/>
              </a:rPr>
              <a:t>  Daten wurden aus Versehen in einem Portal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dirty="0"/>
              <a:t>2022: </a:t>
            </a:r>
            <a:r>
              <a:rPr lang="de-DE" b="0" i="0" dirty="0">
                <a:solidFill>
                  <a:srgbClr val="000000"/>
                </a:solidFill>
                <a:effectLst/>
                <a:latin typeface="cnn_sans_display"/>
              </a:rPr>
              <a:t>23 Terabyte (TB) an Daten</a:t>
            </a:r>
            <a:r>
              <a:rPr lang="de-DE" dirty="0"/>
              <a:t> aus einer Datenbank, die von Alibaba Cloud gehostet wurde. </a:t>
            </a:r>
            <a:r>
              <a:rPr lang="de-DE" b="0" i="0" dirty="0">
                <a:solidFill>
                  <a:srgbClr val="000000"/>
                </a:solidFill>
                <a:effectLst/>
                <a:latin typeface="cnn_sans_display"/>
              </a:rPr>
              <a:t> persönlichen Daten von bis zu einer Milliarde chinesischer Bürger</a:t>
            </a:r>
            <a:endParaRPr lang="de-DE" dirty="0"/>
          </a:p>
          <a:p>
            <a: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0949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080A12"/>
                </a:solidFill>
                <a:effectLst/>
                <a:latin typeface="suisseintl"/>
              </a:rPr>
              <a:t>2023 Duolingo: </a:t>
            </a:r>
            <a:r>
              <a:rPr lang="de-DE" b="0" i="0" dirty="0">
                <a:solidFill>
                  <a:srgbClr val="20292A"/>
                </a:solidFill>
                <a:effectLst/>
                <a:latin typeface="Asap OneStage"/>
              </a:rPr>
              <a:t>Daten durch eine offengelegte Programmierschnittstelle (API) gesammelt -&gt; mit Benutzernamen oder E-Mail-Adresse -&gt; zugehörigen Profilinformationen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080A12"/>
                </a:solidFill>
                <a:effectLst/>
                <a:latin typeface="suisseintl"/>
              </a:rPr>
              <a:t>2023 Toyota: Cloud </a:t>
            </a:r>
            <a:r>
              <a:rPr lang="de-DE" b="0" i="0" dirty="0" err="1">
                <a:solidFill>
                  <a:srgbClr val="080A12"/>
                </a:solidFill>
                <a:effectLst/>
                <a:latin typeface="suisseintl"/>
              </a:rPr>
              <a:t>Misconfiguration</a:t>
            </a:r>
            <a:r>
              <a:rPr lang="de-DE" b="0" i="0" dirty="0">
                <a:solidFill>
                  <a:srgbClr val="080A12"/>
                </a:solidFill>
                <a:effectLst/>
                <a:latin typeface="suisseintl"/>
              </a:rPr>
              <a:t> -&gt; 260,000 </a:t>
            </a:r>
            <a:r>
              <a:rPr lang="de-DE" b="0" i="0" dirty="0" err="1">
                <a:solidFill>
                  <a:srgbClr val="080A12"/>
                </a:solidFill>
                <a:effectLst/>
                <a:latin typeface="suisseintl"/>
              </a:rPr>
              <a:t>car</a:t>
            </a:r>
            <a:r>
              <a:rPr lang="de-DE" b="0" i="0" dirty="0">
                <a:solidFill>
                  <a:srgbClr val="080A12"/>
                </a:solidFill>
                <a:effectLst/>
                <a:latin typeface="suisseintl"/>
              </a:rPr>
              <a:t> </a:t>
            </a:r>
            <a:r>
              <a:rPr lang="de-DE" b="0" i="0" dirty="0" err="1">
                <a:solidFill>
                  <a:srgbClr val="080A12"/>
                </a:solidFill>
                <a:effectLst/>
                <a:latin typeface="suisseintl"/>
              </a:rPr>
              <a:t>owners</a:t>
            </a:r>
            <a:endParaRPr lang="de-DE" b="0" i="0" dirty="0">
              <a:solidFill>
                <a:srgbClr val="080A12"/>
              </a:solidFill>
              <a:effectLst/>
              <a:latin typeface="suisseintl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dirty="0"/>
              <a:t>2023 </a:t>
            </a:r>
            <a:r>
              <a:rPr lang="de-DE" dirty="0" err="1"/>
              <a:t>Freecycle</a:t>
            </a:r>
            <a:r>
              <a:rPr lang="de-DE" dirty="0"/>
              <a:t>: 7 Millionen Anmelde-Daten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2023 PSNI: </a:t>
            </a:r>
            <a:r>
              <a:rPr lang="de-DE" dirty="0" err="1">
                <a:sym typeface="Wingdings" panose="05000000000000000000" pitchFamily="2" charset="2"/>
              </a:rPr>
              <a:t>police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service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northern </a:t>
            </a:r>
            <a:r>
              <a:rPr lang="de-DE" dirty="0" err="1">
                <a:sym typeface="Wingdings" panose="05000000000000000000" pitchFamily="2" charset="2"/>
              </a:rPr>
              <a:t>Ireland</a:t>
            </a:r>
            <a:r>
              <a:rPr lang="de-DE" dirty="0">
                <a:sym typeface="Wingdings" panose="05000000000000000000" pitchFamily="2" charset="2"/>
              </a:rPr>
              <a:t>  Daten wurden aus Versehen in einem Portal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dirty="0"/>
              <a:t>2022: </a:t>
            </a:r>
            <a:r>
              <a:rPr lang="de-DE" b="0" i="0" dirty="0">
                <a:solidFill>
                  <a:srgbClr val="000000"/>
                </a:solidFill>
                <a:effectLst/>
                <a:latin typeface="cnn_sans_display"/>
              </a:rPr>
              <a:t>23 Terabyte (TB) an Daten</a:t>
            </a:r>
            <a:r>
              <a:rPr lang="de-DE" dirty="0"/>
              <a:t> aus einer Datenbank, die von Alibaba Cloud gehostet wurde. </a:t>
            </a:r>
            <a:r>
              <a:rPr lang="de-DE" b="0" i="0" dirty="0">
                <a:solidFill>
                  <a:srgbClr val="000000"/>
                </a:solidFill>
                <a:effectLst/>
                <a:latin typeface="cnn_sans_display"/>
              </a:rPr>
              <a:t> persönlichen Daten von bis zu einer Milliarde chinesischer Bürger</a:t>
            </a:r>
            <a:endParaRPr lang="de-DE" dirty="0"/>
          </a:p>
          <a:p>
            <a: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15751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Phishing &amp; gestohlene </a:t>
            </a:r>
            <a:r>
              <a:rPr lang="de-DE" dirty="0" err="1"/>
              <a:t>Zugangsdaten</a:t>
            </a:r>
            <a:r>
              <a:rPr lang="de-DE" dirty="0"/>
              <a:t> häufigste Angriffsvektoren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9921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33692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NIST = </a:t>
            </a:r>
            <a:r>
              <a:rPr lang="en-US" dirty="0"/>
              <a:t>National Institute of Standards and Technology’s </a:t>
            </a:r>
          </a:p>
          <a:p>
            <a:pPr algn="l"/>
            <a:r>
              <a:rPr lang="de-DE" dirty="0"/>
              <a:t>- ISO/IEC 27001:2022 -&gt;internationale Standard für</a:t>
            </a:r>
            <a:r>
              <a:rPr lang="en-US" b="0" i="0" dirty="0">
                <a:solidFill>
                  <a:srgbClr val="212529"/>
                </a:solidFill>
                <a:effectLst/>
                <a:latin typeface="Inter var ISO"/>
              </a:rPr>
              <a:t> Information security management systems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Inter var ISO"/>
              </a:rPr>
              <a:t>- Confidentiality (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Inter var ISO"/>
              </a:rPr>
              <a:t>Vertraulichkeit</a:t>
            </a:r>
            <a:r>
              <a:rPr lang="en-US" b="0" i="0" dirty="0">
                <a:solidFill>
                  <a:srgbClr val="212529"/>
                </a:solidFill>
                <a:effectLst/>
                <a:latin typeface="Inter var ISO"/>
              </a:rPr>
              <a:t>), Integrity (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Inter var ISO"/>
              </a:rPr>
              <a:t>Integrität</a:t>
            </a:r>
            <a:r>
              <a:rPr lang="en-US" b="0" i="0" dirty="0">
                <a:solidFill>
                  <a:srgbClr val="212529"/>
                </a:solidFill>
                <a:effectLst/>
                <a:latin typeface="Inter var ISO"/>
              </a:rPr>
              <a:t>), Availability (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Inter var ISO"/>
              </a:rPr>
              <a:t>Verfügbarkeit</a:t>
            </a:r>
            <a:r>
              <a:rPr lang="en-US" b="0" i="0" dirty="0">
                <a:solidFill>
                  <a:srgbClr val="212529"/>
                </a:solidFill>
                <a:effectLst/>
                <a:latin typeface="Inter var ISO"/>
              </a:rPr>
              <a:t>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33439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37531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08635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Nur veröffentlichte Paper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Relativ aktuell </a:t>
            </a:r>
            <a:r>
              <a:rPr lang="de-DE" dirty="0">
                <a:sym typeface="Wingdings" panose="05000000000000000000" pitchFamily="2" charset="2"/>
              </a:rPr>
              <a:t> kommt darauf an, wie relevant neue Technologie ist (Klassifikation kein neues Problem)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3242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9613F6C4-E4A0-494A-8C52-523823520A61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80E59016-3056-4F21-9CDC-B792BE14AE6B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E288CB5D-0C29-4B2A-8AF8-71422CE71485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5CC4C64B-99C3-445E-9C45-2D7AD96F6D4A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94789437-9653-4509-BB9C-6F55C444A1AE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de-DE" noProof="0"/>
              <a:t>Klicken Sie auf Symbol, um die SmartArt-Grafik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819C060D-F805-473B-93D5-2D1D78300529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933DA080-00EB-4EE0-836B-37031401AC6F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785F6A2C-D055-48EA-B379-872EC6382129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F68F30C9-6756-4A86-9333-99A76E9B43E5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511C6DF7-456D-4203-AC11-F88CF9D71B16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CD17AE5B-B932-4DC1-87F2-4CF4FCCDC975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71D83839-B5D7-47A3-B968-9D6AFE444893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5E239AEF-C015-4681-9D27-4AB6B89AB3E8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fld id="{09A79FFA-841C-4C0E-89FB-5426461C90AB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A4FBE418-367F-43E0-B800-D1D3DFAA28E9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AB472A41-B42C-4207-A8EA-E52FC6FADDBB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D95033B1-70D6-4F92-A9BC-984BECC943D1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41896332-9F76-48BC-9ED6-D5CD3EE13DFF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BF33A37-4DAF-49CC-8E2D-0E6F3DCA3F53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434840"/>
            <a:ext cx="5211184" cy="1122202"/>
          </a:xfrm>
        </p:spPr>
        <p:txBody>
          <a:bodyPr rtlCol="0"/>
          <a:lstStyle/>
          <a:p>
            <a:pPr rtl="0"/>
            <a:r>
              <a:rPr lang="de-DE" sz="4000" dirty="0"/>
              <a:t>Accidental Cloud Data Disclosure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1028514"/>
          </a:xfrm>
        </p:spPr>
        <p:txBody>
          <a:bodyPr rtlCol="0"/>
          <a:lstStyle/>
          <a:p>
            <a:pPr rtl="0"/>
            <a:r>
              <a:rPr lang="de-DE" dirty="0"/>
              <a:t>Zwischenpräsentation von Anna Hamberger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de-DE" dirty="0"/>
              <a:t>Vielen Dank für Eure Aufmerksamkeit!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5"/>
            <a:ext cx="5111750" cy="1741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sz="1800" dirty="0"/>
              <a:t>Fragen &amp; Diskussion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B70DAE4D-C390-4CE0-9D38-6271A3A9186F}" type="datetime1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nn-NO"/>
              <a:t>Anna Hamberger - SwArb WiSe 23/24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01844-90BA-522B-6B4A-4A981A12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SmartArt-Platzhalter 2">
            <a:extLst>
              <a:ext uri="{FF2B5EF4-FFF2-40B4-BE49-F238E27FC236}">
                <a16:creationId xmlns:a16="http://schemas.microsoft.com/office/drawing/2014/main" id="{EBA66ABF-A0A1-00DD-79AD-F0B748006E1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1690688"/>
            <a:ext cx="10515600" cy="4989426"/>
          </a:xfrm>
        </p:spPr>
        <p:txBody>
          <a:bodyPr>
            <a:normAutofit/>
          </a:bodyPr>
          <a:lstStyle/>
          <a:p>
            <a:r>
              <a:rPr lang="de-DE" sz="1400" dirty="0"/>
              <a:t>https://cybernews.com/security/hackers-exposed-duolingo-users-more-available-scraping/</a:t>
            </a:r>
          </a:p>
          <a:p>
            <a:r>
              <a:rPr lang="de-DE" sz="1400" dirty="0"/>
              <a:t>https://www.csoonline.com/article/575483/cloud-misconfiguration-causes-massive-data-breach-at-toyota-motor.html</a:t>
            </a:r>
          </a:p>
          <a:p>
            <a:r>
              <a:rPr lang="de-DE" sz="1400" dirty="0"/>
              <a:t>https://www.cyberdaily.au/commercial/9515-freecycle-admits-to-data-breach-affecting-more-than-seven-million-users</a:t>
            </a:r>
          </a:p>
          <a:p>
            <a:r>
              <a:rPr lang="de-DE" sz="1400" dirty="0"/>
              <a:t>https://www.thejournal.ie/psni-staff-impacted-by-major-data-breach-6139039-Aug2023/</a:t>
            </a:r>
          </a:p>
          <a:p>
            <a:r>
              <a:rPr lang="de-DE" sz="1400" dirty="0"/>
              <a:t>https://edition.cnn.com/2022/07/05/china/china-billion-people-data-leak-intl-hnk/index.html</a:t>
            </a:r>
          </a:p>
          <a:p>
            <a:r>
              <a:rPr lang="de-DE" sz="1400" dirty="0"/>
              <a:t>https://www.nist.gov/itl/smallbusinesscyber/planning-guides/nist-cybersecurity-framework</a:t>
            </a:r>
          </a:p>
          <a:p>
            <a:pPr marL="0" indent="0">
              <a:buNone/>
            </a:pPr>
            <a:endParaRPr lang="de-DE" sz="1400" dirty="0"/>
          </a:p>
          <a:p>
            <a:endParaRPr lang="de-DE" sz="1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2CE7CD-F968-7BBC-1D39-E58565E6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FCCD28-F57F-4C52-BA0F-6182603A0BF3}" type="datetime1">
              <a:rPr lang="de-DE" noProof="0" smtClean="0"/>
              <a:t>07.11.2023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0D1CD2-CC15-9A0D-C0EA-55E576DB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n-NO" noProof="0"/>
              <a:t>Anna Hamberger - SwArb WiSe 23/24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8A115F-66FB-FC07-6660-8C4166ED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2930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6FDF2-BF42-3AF7-93B9-9443B281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Accidental Cloud Data Disclosure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7100E9-7AA5-C10F-0C0D-D89063DC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632901C-690D-4BA1-93F8-3471F4DAAF1C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2B0839-D1EF-4535-DF20-6806AD66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581F6F-12C3-4FE5-6FC9-77900AB6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2</a:t>
            </a:fld>
            <a:endParaRPr lang="de-DE" noProof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185393E-1BB1-B25C-6604-167CF04CA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97" y="4741384"/>
            <a:ext cx="5108752" cy="118425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F58D528D-8CDF-A107-24EE-5B152D405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19" y="3814052"/>
            <a:ext cx="6237065" cy="1184253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EA5998C-5F25-A6E4-D202-0512F801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172" y="2135474"/>
            <a:ext cx="4507116" cy="1851761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F325F675-16E0-E490-9026-61671972A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079" y="1613714"/>
            <a:ext cx="6010347" cy="118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8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6FDF2-BF42-3AF7-93B9-9443B281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Accidental Cloud Data Disclosure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7100E9-7AA5-C10F-0C0D-D89063DC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632901C-690D-4BA1-93F8-3471F4DAAF1C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2B0839-D1EF-4535-DF20-6806AD66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581F6F-12C3-4FE5-6FC9-77900AB6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3</a:t>
            </a:fld>
            <a:endParaRPr lang="de-DE" noProof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185393E-1BB1-B25C-6604-167CF04CA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97" y="4741384"/>
            <a:ext cx="5108752" cy="118425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F58D528D-8CDF-A107-24EE-5B152D405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19" y="3814052"/>
            <a:ext cx="6237065" cy="1184253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EA5998C-5F25-A6E4-D202-0512F801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172" y="2135474"/>
            <a:ext cx="4507116" cy="1851761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F325F675-16E0-E490-9026-61671972A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079" y="1613714"/>
            <a:ext cx="6010347" cy="1184253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4929B58-A34F-CD25-D2E6-B1594479F3B7}"/>
              </a:ext>
            </a:extLst>
          </p:cNvPr>
          <p:cNvSpPr/>
          <p:nvPr/>
        </p:nvSpPr>
        <p:spPr>
          <a:xfrm>
            <a:off x="249079" y="1481031"/>
            <a:ext cx="6324306" cy="1325563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>
                <a:solidFill>
                  <a:schemeClr val="bg1"/>
                </a:solidFill>
              </a:rPr>
              <a:t>Öffentliche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A46203B-A044-43B5-561E-BAFA2466547A}"/>
              </a:ext>
            </a:extLst>
          </p:cNvPr>
          <p:cNvSpPr/>
          <p:nvPr/>
        </p:nvSpPr>
        <p:spPr>
          <a:xfrm>
            <a:off x="216408" y="3805425"/>
            <a:ext cx="6269736" cy="1184253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>
                <a:solidFill>
                  <a:schemeClr val="bg1"/>
                </a:solidFill>
              </a:rPr>
              <a:t>Öffentliche Datenbank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81062A8-93C1-980B-1199-1FF2A6A045A1}"/>
              </a:ext>
            </a:extLst>
          </p:cNvPr>
          <p:cNvSpPr/>
          <p:nvPr/>
        </p:nvSpPr>
        <p:spPr>
          <a:xfrm>
            <a:off x="6941172" y="2116616"/>
            <a:ext cx="4689996" cy="1851761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>
                <a:solidFill>
                  <a:schemeClr val="bg1"/>
                </a:solidFill>
              </a:rPr>
              <a:t>Versehentliches Veröffentlichen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39052A7-D37B-987E-41EA-5D684528B9C1}"/>
              </a:ext>
            </a:extLst>
          </p:cNvPr>
          <p:cNvSpPr/>
          <p:nvPr/>
        </p:nvSpPr>
        <p:spPr>
          <a:xfrm>
            <a:off x="6771856" y="4741384"/>
            <a:ext cx="5201197" cy="1184253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>
                <a:solidFill>
                  <a:schemeClr val="bg1"/>
                </a:solidFill>
              </a:rPr>
              <a:t>Öffentliches DB-Management Dashboard</a:t>
            </a:r>
          </a:p>
        </p:txBody>
      </p:sp>
    </p:spTree>
    <p:extLst>
      <p:ext uri="{BB962C8B-B14F-4D97-AF65-F5344CB8AC3E}">
        <p14:creationId xmlns:p14="http://schemas.microsoft.com/office/powerpoint/2010/main" val="306119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B9AE3-6423-B86F-56E8-A279C031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62745"/>
            <a:ext cx="8421688" cy="1325563"/>
          </a:xfrm>
        </p:spPr>
        <p:txBody>
          <a:bodyPr/>
          <a:lstStyle/>
          <a:p>
            <a:r>
              <a:rPr lang="de-DE" dirty="0"/>
              <a:t>Stand der Technik</a:t>
            </a:r>
            <a:br>
              <a:rPr lang="de-DE" dirty="0"/>
            </a:br>
            <a:r>
              <a:rPr lang="de-DE" sz="2000" dirty="0"/>
              <a:t>Angriffe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0E0CCF-4C88-28FC-9EF8-F2C5008C7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6" y="1815847"/>
            <a:ext cx="3462348" cy="332195"/>
          </a:xfrm>
        </p:spPr>
        <p:txBody>
          <a:bodyPr anchor="t"/>
          <a:lstStyle/>
          <a:p>
            <a:r>
              <a:rPr lang="de-DE" sz="2400" dirty="0"/>
              <a:t>Leak durch Intern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C995BA-E6E8-CDE1-B9CE-9C84126D7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5156" y="2342401"/>
            <a:ext cx="4210844" cy="33598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Social</a:t>
            </a:r>
            <a:r>
              <a:rPr lang="de-DE" sz="2000" dirty="0"/>
              <a:t> Engineering, Phishing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Daten öffentlich teilen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Verlust von schlecht geschützten Geräten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Unwissen bzgl. Konfigurationen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3B1A92-E761-BF65-B84C-67C520C1C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1657" y="1815846"/>
            <a:ext cx="5530777" cy="411957"/>
          </a:xfrm>
        </p:spPr>
        <p:txBody>
          <a:bodyPr anchor="t"/>
          <a:lstStyle/>
          <a:p>
            <a:r>
              <a:rPr lang="de-DE" sz="2400" dirty="0"/>
              <a:t>Schwachstellen im Zielsystem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C7444E-0642-EDF7-F24C-2617A8853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2326" y="2384890"/>
            <a:ext cx="4770805" cy="351172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Versehentliche Fehlkonfigurationen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Schwache Passwörter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Keine Authentifizierung </a:t>
            </a:r>
            <a:br>
              <a:rPr lang="de-DE" sz="2000" dirty="0"/>
            </a:br>
            <a:r>
              <a:rPr lang="de-DE" sz="2000" dirty="0"/>
              <a:t>(DB, API,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Öffentliches Netzwerk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Unverschlüsselte/öffentlich erreichbare Anmeldeseiten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Ungeschlossene Sicherheitslücken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282C09C-3214-B85D-6BE0-79DE0CFD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76D4E3-7C8D-40EA-AC9E-07360780C00B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5053D74-EEF2-C14E-E096-BABA1C12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2C47389-B9E7-F85A-2C82-E235AA17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537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D488446F-077E-281E-860A-4A86D0E5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20E79D-8D91-4D5F-9460-B743AFACB17A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BD0B5473-181D-961C-0DF7-30D04713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9CE6BE7A-E5EB-0321-A4E7-57722116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5</a:t>
            </a:fld>
            <a:endParaRPr lang="de-DE" noProof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96838DD4-CB5F-3337-F78C-0BA218E3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62745"/>
            <a:ext cx="8421688" cy="1325563"/>
          </a:xfrm>
        </p:spPr>
        <p:txBody>
          <a:bodyPr/>
          <a:lstStyle/>
          <a:p>
            <a:r>
              <a:rPr lang="de-DE" dirty="0"/>
              <a:t>Stand der Technik</a:t>
            </a:r>
            <a:br>
              <a:rPr lang="de-DE" dirty="0"/>
            </a:br>
            <a:r>
              <a:rPr lang="de-DE" sz="2000" dirty="0"/>
              <a:t>Abwehrmaßnahmen</a:t>
            </a:r>
            <a:endParaRPr lang="de-DE" dirty="0"/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656089CA-7C2D-29D0-E8BD-0246C67AC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6116"/>
            <a:ext cx="2961180" cy="823912"/>
          </a:xfrm>
        </p:spPr>
        <p:txBody>
          <a:bodyPr anchor="t"/>
          <a:lstStyle/>
          <a:p>
            <a:pPr algn="l"/>
            <a:r>
              <a:rPr lang="de-DE" sz="2400" cap="all" dirty="0"/>
              <a:t>Identity Access Management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18440F7B-93D7-332B-F072-3A9DBF8BEDA8}"/>
              </a:ext>
            </a:extLst>
          </p:cNvPr>
          <p:cNvSpPr txBox="1">
            <a:spLocks/>
          </p:cNvSpPr>
          <p:nvPr/>
        </p:nvSpPr>
        <p:spPr>
          <a:xfrm>
            <a:off x="838199" y="2740192"/>
            <a:ext cx="3200401" cy="3257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sz="2000" spc="50" dirty="0"/>
              <a:t>Access Control</a:t>
            </a:r>
          </a:p>
          <a:p>
            <a:pPr marL="285750" indent="-285750"/>
            <a:r>
              <a:rPr lang="de-DE" sz="2000" spc="50" dirty="0"/>
              <a:t>starke Passwort </a:t>
            </a:r>
            <a:r>
              <a:rPr lang="de-DE" sz="2000" spc="50" dirty="0" err="1"/>
              <a:t>Policies</a:t>
            </a:r>
            <a:endParaRPr lang="de-DE" sz="2000" spc="50" dirty="0"/>
          </a:p>
          <a:p>
            <a:pPr marL="285750" indent="-285750"/>
            <a:r>
              <a:rPr lang="de-DE" sz="2000" spc="50" dirty="0"/>
              <a:t>Password-Manager</a:t>
            </a:r>
          </a:p>
          <a:p>
            <a:pPr marL="285750" indent="-285750"/>
            <a:r>
              <a:rPr lang="de-DE" sz="2000" spc="50" dirty="0"/>
              <a:t>2FA oder MFA</a:t>
            </a:r>
          </a:p>
          <a:p>
            <a:pPr marL="285750" indent="-285750"/>
            <a:r>
              <a:rPr lang="de-DE" sz="2000" spc="50" dirty="0" err="1"/>
              <a:t>Principle</a:t>
            </a:r>
            <a:r>
              <a:rPr lang="de-DE" sz="2000" spc="50" dirty="0"/>
              <a:t> </a:t>
            </a:r>
            <a:r>
              <a:rPr lang="de-DE" sz="2000" spc="50" dirty="0" err="1"/>
              <a:t>of</a:t>
            </a:r>
            <a:r>
              <a:rPr lang="de-DE" sz="2000" spc="50" dirty="0"/>
              <a:t> least </a:t>
            </a:r>
            <a:r>
              <a:rPr lang="de-DE" sz="2000" spc="50" dirty="0" err="1"/>
              <a:t>privilege</a:t>
            </a:r>
            <a:endParaRPr lang="de-DE" sz="2000" spc="50" dirty="0"/>
          </a:p>
          <a:p>
            <a:pPr marL="285750" indent="-285750"/>
            <a:r>
              <a:rPr lang="de-DE" sz="2000" spc="50" dirty="0"/>
              <a:t>…</a:t>
            </a:r>
          </a:p>
          <a:p>
            <a:pPr marL="285750" indent="-285750"/>
            <a:endParaRPr lang="de-DE" sz="2000" spc="50" dirty="0"/>
          </a:p>
          <a:p>
            <a:pPr marL="285750" indent="-285750"/>
            <a:endParaRPr lang="de-DE" sz="4000" dirty="0"/>
          </a:p>
        </p:txBody>
      </p: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EB253D6B-9586-C998-C0B4-AC8AF8912D89}"/>
              </a:ext>
            </a:extLst>
          </p:cNvPr>
          <p:cNvSpPr txBox="1">
            <a:spLocks/>
          </p:cNvSpPr>
          <p:nvPr/>
        </p:nvSpPr>
        <p:spPr>
          <a:xfrm>
            <a:off x="4587856" y="1670648"/>
            <a:ext cx="3070578" cy="823912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cap="all" spc="150" dirty="0">
                <a:latin typeface="+mj-lt"/>
                <a:ea typeface="+mj-ea"/>
                <a:cs typeface="+mj-cs"/>
              </a:rPr>
              <a:t>Data </a:t>
            </a:r>
            <a:r>
              <a:rPr lang="de-DE" sz="2400" cap="all" spc="150" dirty="0" err="1">
                <a:latin typeface="+mj-lt"/>
                <a:ea typeface="+mj-ea"/>
                <a:cs typeface="+mj-cs"/>
              </a:rPr>
              <a:t>loss</a:t>
            </a:r>
            <a:r>
              <a:rPr lang="de-DE" sz="2400" cap="all" spc="150" dirty="0">
                <a:latin typeface="+mj-lt"/>
                <a:ea typeface="+mj-ea"/>
                <a:cs typeface="+mj-cs"/>
              </a:rPr>
              <a:t>/Leak Protection (DLP)</a:t>
            </a:r>
          </a:p>
          <a:p>
            <a:pPr marL="0" indent="0">
              <a:buNone/>
            </a:pPr>
            <a:endParaRPr lang="de-DE" sz="3200" dirty="0"/>
          </a:p>
        </p:txBody>
      </p:sp>
      <p:sp>
        <p:nvSpPr>
          <p:cNvPr id="27" name="Inhaltsplatzhalter 5">
            <a:extLst>
              <a:ext uri="{FF2B5EF4-FFF2-40B4-BE49-F238E27FC236}">
                <a16:creationId xmlns:a16="http://schemas.microsoft.com/office/drawing/2014/main" id="{36B176EA-0F07-EB15-8713-0B7B4628FC3D}"/>
              </a:ext>
            </a:extLst>
          </p:cNvPr>
          <p:cNvSpPr txBox="1">
            <a:spLocks/>
          </p:cNvSpPr>
          <p:nvPr/>
        </p:nvSpPr>
        <p:spPr>
          <a:xfrm>
            <a:off x="4587855" y="2724724"/>
            <a:ext cx="3565545" cy="3522011"/>
          </a:xfrm>
          <a:prstGeom prst="rect">
            <a:avLst/>
          </a:prstGeom>
        </p:spPr>
        <p:txBody>
          <a:bodyPr/>
          <a:lstStyle>
            <a:defPPr rtl="0">
              <a:defRPr lang="de-DE"/>
            </a:defPPr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spc="5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sz="2000" dirty="0"/>
              <a:t>Data Loss/Leak </a:t>
            </a:r>
            <a:r>
              <a:rPr lang="de-DE" sz="2000" dirty="0" err="1"/>
              <a:t>Protection</a:t>
            </a:r>
            <a:r>
              <a:rPr lang="de-DE" sz="2000" dirty="0"/>
              <a:t> System</a:t>
            </a:r>
          </a:p>
          <a:p>
            <a:r>
              <a:rPr lang="de-DE" sz="2000" dirty="0"/>
              <a:t>Sensitive Information </a:t>
            </a:r>
            <a:r>
              <a:rPr lang="de-DE" sz="2000" dirty="0" err="1"/>
              <a:t>Detection</a:t>
            </a:r>
            <a:endParaRPr lang="de-DE" sz="2000" dirty="0"/>
          </a:p>
          <a:p>
            <a:r>
              <a:rPr lang="de-DE" sz="2000" dirty="0"/>
              <a:t>Verschlüsselung</a:t>
            </a:r>
          </a:p>
          <a:p>
            <a:r>
              <a:rPr lang="de-DE" sz="2000" dirty="0"/>
              <a:t>Monitoring</a:t>
            </a:r>
          </a:p>
          <a:p>
            <a:r>
              <a:rPr lang="de-DE" sz="2000" dirty="0"/>
              <a:t>Kontrolle der Informationsnutzung</a:t>
            </a:r>
          </a:p>
          <a:p>
            <a:r>
              <a:rPr lang="de-DE" sz="2000" dirty="0"/>
              <a:t>…</a:t>
            </a: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97CF5662-9C10-7F36-A1D2-9B8BCF6F0795}"/>
              </a:ext>
            </a:extLst>
          </p:cNvPr>
          <p:cNvSpPr txBox="1">
            <a:spLocks/>
          </p:cNvSpPr>
          <p:nvPr/>
        </p:nvSpPr>
        <p:spPr>
          <a:xfrm>
            <a:off x="8446910" y="1662967"/>
            <a:ext cx="3070579" cy="823912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cap="all" spc="150" dirty="0">
                <a:latin typeface="+mj-lt"/>
                <a:ea typeface="+mj-ea"/>
                <a:cs typeface="+mj-cs"/>
              </a:rPr>
              <a:t>Schwachstellen-</a:t>
            </a:r>
            <a:r>
              <a:rPr lang="de-DE" sz="2400" cap="all" spc="150" dirty="0" err="1">
                <a:latin typeface="+mj-lt"/>
                <a:ea typeface="+mj-ea"/>
                <a:cs typeface="+mj-cs"/>
              </a:rPr>
              <a:t>ÜBerwachung</a:t>
            </a:r>
            <a:endParaRPr lang="de-DE" sz="3200" dirty="0"/>
          </a:p>
        </p:txBody>
      </p:sp>
      <p:sp>
        <p:nvSpPr>
          <p:cNvPr id="31" name="Inhaltsplatzhalter 7">
            <a:extLst>
              <a:ext uri="{FF2B5EF4-FFF2-40B4-BE49-F238E27FC236}">
                <a16:creationId xmlns:a16="http://schemas.microsoft.com/office/drawing/2014/main" id="{EAE4ACC5-4C02-8CB8-5A9B-739A7A78EFD7}"/>
              </a:ext>
            </a:extLst>
          </p:cNvPr>
          <p:cNvSpPr txBox="1">
            <a:spLocks/>
          </p:cNvSpPr>
          <p:nvPr/>
        </p:nvSpPr>
        <p:spPr>
          <a:xfrm>
            <a:off x="8670967" y="2724724"/>
            <a:ext cx="3165873" cy="3631626"/>
          </a:xfrm>
          <a:prstGeom prst="rect">
            <a:avLst/>
          </a:prstGeom>
        </p:spPr>
        <p:txBody>
          <a:bodyPr/>
          <a:lstStyle>
            <a:defPPr rtl="0">
              <a:defRPr lang="de-DE"/>
            </a:defPPr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spc="5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sz="2000" dirty="0"/>
              <a:t>Schwachstellen-Scans</a:t>
            </a:r>
          </a:p>
          <a:p>
            <a:r>
              <a:rPr lang="de-DE" sz="2000" dirty="0"/>
              <a:t>Saubere Cloud-Konfiguration</a:t>
            </a:r>
          </a:p>
          <a:p>
            <a:r>
              <a:rPr lang="de-DE" sz="2000" dirty="0"/>
              <a:t>Cloud Asset Management</a:t>
            </a:r>
          </a:p>
          <a:p>
            <a:r>
              <a:rPr lang="de-DE" sz="2000" dirty="0"/>
              <a:t>Software Updates</a:t>
            </a:r>
          </a:p>
          <a:p>
            <a:r>
              <a:rPr lang="gl-ES" sz="2000" dirty="0"/>
              <a:t>Mitarbeiter-Schulung</a:t>
            </a:r>
            <a:endParaRPr lang="de-DE" sz="2000" dirty="0"/>
          </a:p>
          <a:p>
            <a:r>
              <a:rPr lang="de-DE" sz="2000" dirty="0"/>
              <a:t>…</a:t>
            </a:r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78408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EBAFC-D888-A43A-D44A-2A80F4A2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681" y="452909"/>
            <a:ext cx="3859320" cy="846301"/>
          </a:xfrm>
        </p:spPr>
        <p:txBody>
          <a:bodyPr/>
          <a:lstStyle/>
          <a:p>
            <a:r>
              <a:rPr lang="de-DE" dirty="0"/>
              <a:t>Wahl der Methode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D93C6AD-6F47-0707-2A17-4DD501092104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2430684" y="6471574"/>
            <a:ext cx="947516" cy="365125"/>
          </a:xfrm>
        </p:spPr>
        <p:txBody>
          <a:bodyPr/>
          <a:lstStyle/>
          <a:p>
            <a:pPr rtl="0"/>
            <a:fld id="{D7F080BA-97FE-444D-8121-78B82AE9A457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0FF20A3-F4C7-C2BD-3590-A76E0CAD975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5417457" y="6349616"/>
            <a:ext cx="3243942" cy="365125"/>
          </a:xfrm>
        </p:spPr>
        <p:txBody>
          <a:bodyPr/>
          <a:lstStyle/>
          <a:p>
            <a:pPr rtl="0"/>
            <a:r>
              <a:rPr lang="nn-NO" noProof="0"/>
              <a:t>Anna Hamberger - SwArb WiSe 23/24</a:t>
            </a:r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328D07A-96DD-B015-3417-0D2C323AD6D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pPr rtl="0"/>
              <a:t>6</a:t>
            </a:fld>
            <a:endParaRPr lang="de-DE" noProof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68ADE5A-6BE7-6192-4EFC-A1004E92C10B}"/>
              </a:ext>
            </a:extLst>
          </p:cNvPr>
          <p:cNvSpPr txBox="1"/>
          <p:nvPr/>
        </p:nvSpPr>
        <p:spPr>
          <a:xfrm>
            <a:off x="5674836" y="1299210"/>
            <a:ext cx="4349009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400" dirty="0"/>
              <a:t>Data Leak </a:t>
            </a:r>
            <a:r>
              <a:rPr lang="de-DE" sz="2400" dirty="0" err="1"/>
              <a:t>Prevention</a:t>
            </a:r>
            <a:r>
              <a:rPr lang="de-DE" sz="2400" dirty="0"/>
              <a:t> durch Sensitive Information </a:t>
            </a:r>
            <a:r>
              <a:rPr lang="de-DE" sz="2400" dirty="0" err="1"/>
              <a:t>Detection</a:t>
            </a:r>
            <a:endParaRPr lang="de-DE" sz="2400" dirty="0"/>
          </a:p>
        </p:txBody>
      </p:sp>
      <p:pic>
        <p:nvPicPr>
          <p:cNvPr id="1026" name="Picture 2" descr="Cybersecurity Framework Functions Wheel">
            <a:extLst>
              <a:ext uri="{FF2B5EF4-FFF2-40B4-BE49-F238E27FC236}">
                <a16:creationId xmlns:a16="http://schemas.microsoft.com/office/drawing/2014/main" id="{C61B5DFE-12D0-0291-2309-FD542170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10442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3BC2572B-E771-C51D-77F0-34DB0CE3EA2A}"/>
              </a:ext>
            </a:extLst>
          </p:cNvPr>
          <p:cNvSpPr txBox="1"/>
          <p:nvPr/>
        </p:nvSpPr>
        <p:spPr>
          <a:xfrm>
            <a:off x="177800" y="2890142"/>
            <a:ext cx="320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dirty="0"/>
              <a:t>NIST Cybersecurity Framework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C500CABB-80F0-FF7D-7AC2-779479DE510C}"/>
              </a:ext>
            </a:extLst>
          </p:cNvPr>
          <p:cNvSpPr txBox="1">
            <a:spLocks/>
          </p:cNvSpPr>
          <p:nvPr/>
        </p:nvSpPr>
        <p:spPr>
          <a:xfrm>
            <a:off x="5674836" y="2801242"/>
            <a:ext cx="6021864" cy="3257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sz="2000" spc="50" dirty="0"/>
              <a:t>Erster Schritt: Wissen über schützenswerte Daten</a:t>
            </a:r>
          </a:p>
          <a:p>
            <a:pPr marL="285750" indent="-285750"/>
            <a:r>
              <a:rPr lang="de-DE" sz="2000" spc="50" dirty="0"/>
              <a:t>ISO/IEC 27001:2022 </a:t>
            </a:r>
            <a:r>
              <a:rPr lang="de-DE" sz="2000" spc="50" dirty="0">
                <a:sym typeface="Wingdings" panose="05000000000000000000" pitchFamily="2" charset="2"/>
              </a:rPr>
              <a:t> Aufnahme </a:t>
            </a:r>
            <a:r>
              <a:rPr lang="de-DE" sz="2000" spc="50" dirty="0"/>
              <a:t>Data </a:t>
            </a:r>
            <a:r>
              <a:rPr lang="de-DE" sz="2000" spc="50" dirty="0" err="1"/>
              <a:t>Leakage</a:t>
            </a:r>
            <a:r>
              <a:rPr lang="de-DE" sz="2000" spc="50" dirty="0"/>
              <a:t> </a:t>
            </a:r>
            <a:r>
              <a:rPr lang="de-DE" sz="2000" spc="50" dirty="0" err="1"/>
              <a:t>Prevention</a:t>
            </a:r>
            <a:endParaRPr lang="de-DE" sz="2000" spc="50" dirty="0"/>
          </a:p>
          <a:p>
            <a:pPr marL="285750" indent="-285750"/>
            <a:r>
              <a:rPr lang="de-DE" sz="2000" spc="50" dirty="0"/>
              <a:t>Unterstützt internen und externen Schutz:</a:t>
            </a:r>
          </a:p>
          <a:p>
            <a:pPr marL="742950" lvl="1" indent="-285750"/>
            <a:r>
              <a:rPr lang="de-DE" sz="1800" spc="50" dirty="0"/>
              <a:t>Intern: Verhinderung von Offenlegung</a:t>
            </a:r>
          </a:p>
          <a:p>
            <a:pPr marL="742950" lvl="1" indent="-285750"/>
            <a:r>
              <a:rPr lang="de-DE" sz="1800" spc="50" dirty="0"/>
              <a:t>Extern: Auswahl der geeigneten Schutzmaßnahmen</a:t>
            </a:r>
          </a:p>
          <a:p>
            <a:pPr marL="285750" indent="-285750"/>
            <a:r>
              <a:rPr lang="de-DE" sz="2000" spc="50" dirty="0"/>
              <a:t>Einsatz von Machine Learning und KI</a:t>
            </a:r>
          </a:p>
          <a:p>
            <a:pPr marL="285750" indent="-285750"/>
            <a:endParaRPr lang="de-DE" sz="2000" spc="50" dirty="0"/>
          </a:p>
          <a:p>
            <a:pPr marL="285750" indent="-285750"/>
            <a:endParaRPr lang="de-DE" sz="40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04B7548-0ED8-76F9-56E7-74EA3EE3F6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5621394"/>
              </p:ext>
            </p:extLst>
          </p:nvPr>
        </p:nvGraphicFramePr>
        <p:xfrm>
          <a:off x="-81024" y="3912243"/>
          <a:ext cx="2662177" cy="233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FD03E422-01CF-2BE0-ABC2-7F6E22A179FC}"/>
              </a:ext>
            </a:extLst>
          </p:cNvPr>
          <p:cNvSpPr txBox="1"/>
          <p:nvPr/>
        </p:nvSpPr>
        <p:spPr>
          <a:xfrm>
            <a:off x="582087" y="6164950"/>
            <a:ext cx="1446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dirty="0"/>
              <a:t>Schutzziele</a:t>
            </a:r>
          </a:p>
        </p:txBody>
      </p:sp>
    </p:spTree>
    <p:extLst>
      <p:ext uri="{BB962C8B-B14F-4D97-AF65-F5344CB8AC3E}">
        <p14:creationId xmlns:p14="http://schemas.microsoft.com/office/powerpoint/2010/main" val="143723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3F0EB1F0-4513-9B55-ABA0-CC48D4D3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651744"/>
            <a:ext cx="6096000" cy="84630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Data Leak </a:t>
            </a:r>
            <a:r>
              <a:rPr lang="de-DE" dirty="0" err="1"/>
              <a:t>Prevention</a:t>
            </a:r>
            <a:r>
              <a:rPr lang="de-DE" dirty="0"/>
              <a:t> durch </a:t>
            </a:r>
            <a:br>
              <a:rPr lang="de-DE" dirty="0"/>
            </a:br>
            <a:r>
              <a:rPr lang="de-DE" dirty="0"/>
              <a:t>Sensitive Information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47A2511-92F8-B213-A87F-80D25F4E6BB2}"/>
              </a:ext>
            </a:extLst>
          </p:cNvPr>
          <p:cNvSpPr txBox="1"/>
          <p:nvPr/>
        </p:nvSpPr>
        <p:spPr>
          <a:xfrm>
            <a:off x="4482068" y="1799352"/>
            <a:ext cx="3227864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400" dirty="0"/>
              <a:t>Cloud Data </a:t>
            </a:r>
            <a:r>
              <a:rPr lang="de-DE" sz="2400" dirty="0" err="1"/>
              <a:t>Leakage</a:t>
            </a:r>
            <a:r>
              <a:rPr lang="de-DE" sz="2400" dirty="0"/>
              <a:t> </a:t>
            </a:r>
            <a:r>
              <a:rPr lang="de-DE" sz="2400" dirty="0" err="1"/>
              <a:t>Prevention</a:t>
            </a:r>
            <a:r>
              <a:rPr lang="de-DE" sz="2400" dirty="0"/>
              <a:t> System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445F2B4-CEB8-92D1-0F70-A14A1168C183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6096000" y="2630349"/>
            <a:ext cx="0" cy="8119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atumsplatzhalter 55">
            <a:extLst>
              <a:ext uri="{FF2B5EF4-FFF2-40B4-BE49-F238E27FC236}">
                <a16:creationId xmlns:a16="http://schemas.microsoft.com/office/drawing/2014/main" id="{19DD8C0F-54A5-57C0-BF00-851FA6E22D9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06901" y="6356350"/>
            <a:ext cx="947516" cy="365125"/>
          </a:xfrm>
        </p:spPr>
        <p:txBody>
          <a:bodyPr/>
          <a:lstStyle/>
          <a:p>
            <a:pPr rtl="0"/>
            <a:fld id="{06DC90FE-74CA-47A3-9E7C-7DB420EF7FEF}" type="datetime1">
              <a:rPr lang="de-DE" noProof="0" smtClean="0"/>
              <a:t>07.11.2023</a:t>
            </a:fld>
            <a:endParaRPr lang="de-DE" noProof="0" dirty="0"/>
          </a:p>
        </p:txBody>
      </p:sp>
      <p:sp>
        <p:nvSpPr>
          <p:cNvPr id="57" name="Fußzeilenplatzhalter 56">
            <a:extLst>
              <a:ext uri="{FF2B5EF4-FFF2-40B4-BE49-F238E27FC236}">
                <a16:creationId xmlns:a16="http://schemas.microsoft.com/office/drawing/2014/main" id="{B88FF6FF-B7F0-063A-0274-B1B46B9DE26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505565" y="6356349"/>
            <a:ext cx="3243942" cy="365125"/>
          </a:xfrm>
        </p:spPr>
        <p:txBody>
          <a:bodyPr/>
          <a:lstStyle/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58" name="Foliennummernplatzhalter 57">
            <a:extLst>
              <a:ext uri="{FF2B5EF4-FFF2-40B4-BE49-F238E27FC236}">
                <a16:creationId xmlns:a16="http://schemas.microsoft.com/office/drawing/2014/main" id="{E01FD9EC-C263-A788-812D-C8CF89965B2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pPr rtl="0"/>
              <a:t>7</a:t>
            </a:fld>
            <a:endParaRPr lang="de-DE" noProof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27F233A-634B-B71F-1664-0E02402FD59B}"/>
              </a:ext>
            </a:extLst>
          </p:cNvPr>
          <p:cNvSpPr txBox="1"/>
          <p:nvPr/>
        </p:nvSpPr>
        <p:spPr>
          <a:xfrm>
            <a:off x="1956489" y="3442250"/>
            <a:ext cx="218302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400" dirty="0"/>
              <a:t>Discover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1E4BDCD-5BC8-E8E0-D30C-2043B04BA751}"/>
              </a:ext>
            </a:extLst>
          </p:cNvPr>
          <p:cNvSpPr txBox="1"/>
          <p:nvPr/>
        </p:nvSpPr>
        <p:spPr>
          <a:xfrm>
            <a:off x="5004491" y="3442250"/>
            <a:ext cx="218301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400" dirty="0" err="1"/>
              <a:t>Protect</a:t>
            </a:r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64C1E2-F225-3C82-E82E-846D29D943A3}"/>
              </a:ext>
            </a:extLst>
          </p:cNvPr>
          <p:cNvSpPr txBox="1"/>
          <p:nvPr/>
        </p:nvSpPr>
        <p:spPr>
          <a:xfrm>
            <a:off x="8052493" y="3442250"/>
            <a:ext cx="218301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400" dirty="0"/>
              <a:t>Monitor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4C39AFD-D980-E771-2DBE-1566D371E4FF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>
            <a:off x="6096000" y="2630349"/>
            <a:ext cx="3048002" cy="8119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FBD63B9-45FB-517D-8C3D-81CDDA58A16B}"/>
              </a:ext>
            </a:extLst>
          </p:cNvPr>
          <p:cNvCxnSpPr>
            <a:cxnSpLocks/>
            <a:stCxn id="16" idx="2"/>
            <a:endCxn id="2" idx="0"/>
          </p:cNvCxnSpPr>
          <p:nvPr/>
        </p:nvCxnSpPr>
        <p:spPr>
          <a:xfrm flipH="1">
            <a:off x="3048000" y="2630349"/>
            <a:ext cx="3048000" cy="8119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05A83D48-3284-C35C-5FD3-C3A0B5EA86E1}"/>
              </a:ext>
            </a:extLst>
          </p:cNvPr>
          <p:cNvSpPr txBox="1"/>
          <p:nvPr/>
        </p:nvSpPr>
        <p:spPr>
          <a:xfrm>
            <a:off x="1956487" y="4248818"/>
            <a:ext cx="218302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400" dirty="0"/>
              <a:t>Sensitive Information </a:t>
            </a:r>
            <a:r>
              <a:rPr lang="de-DE" sz="2400" dirty="0" err="1"/>
              <a:t>Detection</a:t>
            </a:r>
            <a:endParaRPr lang="de-DE" sz="2400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1C97F4D-83C2-01B6-66A9-D1B5B2007ED0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3047998" y="3903915"/>
            <a:ext cx="2" cy="34490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20C5D84C-3596-775F-2F9A-10F86B350467}"/>
              </a:ext>
            </a:extLst>
          </p:cNvPr>
          <p:cNvSpPr txBox="1"/>
          <p:nvPr/>
        </p:nvSpPr>
        <p:spPr>
          <a:xfrm>
            <a:off x="1956488" y="5790757"/>
            <a:ext cx="2183021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400" dirty="0"/>
              <a:t>Daten Klassifikation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533D263-0F58-1854-39CF-DC3C9E777FA0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>
            <a:off x="3047998" y="5449147"/>
            <a:ext cx="1" cy="3416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93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D1252-B7FA-FE77-2DFE-B2B457F1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8" y="317500"/>
            <a:ext cx="5431971" cy="656287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F8E4D3B-B06C-9633-544C-5644A7804D9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927354"/>
            <a:ext cx="6054272" cy="542899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1800" b="1" dirty="0"/>
              <a:t>1. Einleitung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1800" b="1" dirty="0"/>
              <a:t>2. Accidental Cloud Data Disclosure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1800" b="1" dirty="0"/>
              <a:t>3. Sensitive Information </a:t>
            </a:r>
            <a:r>
              <a:rPr lang="de-DE" sz="1800" b="1" dirty="0" err="1"/>
              <a:t>Detection</a:t>
            </a:r>
            <a:r>
              <a:rPr lang="de-DE" sz="1800" b="1" dirty="0"/>
              <a:t>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800" dirty="0"/>
              <a:t>3.1 Cloud Data </a:t>
            </a:r>
            <a:r>
              <a:rPr lang="de-DE" sz="1800" dirty="0" err="1"/>
              <a:t>Leakage</a:t>
            </a:r>
            <a:r>
              <a:rPr lang="de-DE" sz="1800" dirty="0"/>
              <a:t> </a:t>
            </a:r>
            <a:r>
              <a:rPr lang="de-DE" sz="1800" dirty="0" err="1"/>
              <a:t>Prevention</a:t>
            </a:r>
            <a:r>
              <a:rPr lang="de-DE" sz="1800" dirty="0"/>
              <a:t> System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800" dirty="0"/>
              <a:t>3.2 Ansätze der Daten Klassifikation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800" dirty="0"/>
              <a:t>3.2.1 Manuelle Daten Klassifikation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800" dirty="0"/>
              <a:t>3.2.2 Automatische Daten Klassifikation </a:t>
            </a:r>
          </a:p>
          <a:p>
            <a:pPr marL="1371600" lvl="3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dirty="0"/>
              <a:t>3.2.2.1 Rule-</a:t>
            </a:r>
            <a:r>
              <a:rPr lang="de-DE" dirty="0" err="1"/>
              <a:t>based</a:t>
            </a:r>
            <a:r>
              <a:rPr lang="de-DE" dirty="0"/>
              <a:t> Classification</a:t>
            </a:r>
          </a:p>
          <a:p>
            <a:pPr marL="1371600" lvl="3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dirty="0"/>
              <a:t>3.2.2.2 Model-</a:t>
            </a:r>
            <a:r>
              <a:rPr lang="de-DE" dirty="0" err="1"/>
              <a:t>based</a:t>
            </a:r>
            <a:r>
              <a:rPr lang="de-DE" dirty="0"/>
              <a:t> Classification</a:t>
            </a:r>
          </a:p>
          <a:p>
            <a:pPr marL="1371600" lvl="3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dirty="0"/>
              <a:t>3.2.2.3 </a:t>
            </a:r>
            <a:r>
              <a:rPr lang="de-DE" dirty="0" err="1"/>
              <a:t>Context</a:t>
            </a:r>
            <a:r>
              <a:rPr lang="de-DE" dirty="0"/>
              <a:t>-Aware Classification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800" dirty="0"/>
              <a:t>3.3 Anwendung in Cloud Security 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800" dirty="0"/>
              <a:t>3.3.1 </a:t>
            </a:r>
            <a:r>
              <a:rPr lang="de-DE" sz="1800" dirty="0" err="1"/>
              <a:t>Labeling</a:t>
            </a:r>
            <a:r>
              <a:rPr lang="de-DE" sz="1800" dirty="0"/>
              <a:t> für andere Maßnahmen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800" dirty="0"/>
              <a:t>3.3.2 </a:t>
            </a:r>
            <a:r>
              <a:rPr lang="de-DE" sz="1800" dirty="0" err="1"/>
              <a:t>BrowserFlow</a:t>
            </a:r>
            <a:endParaRPr lang="de-DE" sz="1800" dirty="0"/>
          </a:p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800" b="1" dirty="0"/>
              <a:t>4. Ausblick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978B513-A13F-854B-015F-359458C4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831A24-7AB5-4043-96AE-ED77FB8BB8FF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C55CC7A-FE2B-E132-B71E-E334BCC5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0F2F3AC-8AB0-0C67-3695-440EDCFB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9185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D488446F-077E-281E-860A-4A86D0E5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0BC292-1A64-49E6-9919-4EF9D37E1E78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BD0B5473-181D-961C-0DF7-30D04713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n-NO" noProof="0"/>
              <a:t>Anna Hamberger - SwArb WiSe 23/24</a:t>
            </a:r>
            <a:endParaRPr lang="de-DE" noProof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9CE6BE7A-E5EB-0321-A4E7-57722116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9</a:t>
            </a:fld>
            <a:endParaRPr lang="de-DE" noProof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96838DD4-CB5F-3337-F78C-0BA218E3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62745"/>
            <a:ext cx="8421688" cy="1325563"/>
          </a:xfrm>
        </p:spPr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660CC4-12A6-8D95-65AF-77942796E050}"/>
              </a:ext>
            </a:extLst>
          </p:cNvPr>
          <p:cNvSpPr txBox="1">
            <a:spLocks/>
          </p:cNvSpPr>
          <p:nvPr/>
        </p:nvSpPr>
        <p:spPr>
          <a:xfrm>
            <a:off x="345440" y="1577501"/>
            <a:ext cx="11501120" cy="51439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gl-ES" sz="1800" b="0" i="0" u="none" strike="noStrike" baseline="0" dirty="0"/>
              <a:t>V. Monev, </a:t>
            </a:r>
            <a:r>
              <a:rPr lang="gl-ES" sz="1800" b="1" i="0" u="none" strike="noStrike" baseline="0" dirty="0"/>
              <a:t>Data Leakage Prevention in ISO 27001: Compliance and Implementation</a:t>
            </a:r>
            <a:r>
              <a:rPr lang="gl-ES" sz="1800" b="0" i="0" u="none" strike="noStrike" baseline="0" dirty="0"/>
              <a:t>, International Conference on Information Technologies (InfoTech), Varna, Bulgaria, 2023, pp. 1-5.</a:t>
            </a:r>
          </a:p>
          <a:p>
            <a:r>
              <a:rPr lang="gl-ES" sz="1800" b="0" i="0" u="none" strike="noStrike" baseline="0" dirty="0"/>
              <a:t>Hussain, M.E., Hussain, R. </a:t>
            </a:r>
            <a:r>
              <a:rPr lang="gl-ES" sz="1800" b="1" i="0" u="none" strike="noStrike" baseline="0" dirty="0"/>
              <a:t>Cloud Security as a Service Using Data Loss Prevention: Challenges and Solution</a:t>
            </a:r>
            <a:r>
              <a:rPr lang="gl-ES" sz="1800" b="0" i="0" u="none" strike="noStrike" baseline="0" dirty="0"/>
              <a:t>. In: Misra, R., Kesswani, N., Rajarajan, M., Veeravalli, B., Patel, A. (eds) Internet of Things and Connected Technologies. ICIoTCT 2021. Springer, Cham, 2022.</a:t>
            </a:r>
          </a:p>
          <a:p>
            <a:r>
              <a:rPr lang="en-US" sz="1800" spc="50" dirty="0"/>
              <a:t>Jabbar, Ali </a:t>
            </a:r>
            <a:r>
              <a:rPr lang="en-US" sz="1800" spc="50" dirty="0" err="1"/>
              <a:t>Abdulsattar</a:t>
            </a:r>
            <a:r>
              <a:rPr lang="en-US" sz="1800" spc="50" dirty="0"/>
              <a:t>, and </a:t>
            </a:r>
            <a:r>
              <a:rPr lang="en-US" sz="1800" spc="50" dirty="0" err="1"/>
              <a:t>Wesam</a:t>
            </a:r>
            <a:r>
              <a:rPr lang="en-US" sz="1800" spc="50" dirty="0"/>
              <a:t> Sameer </a:t>
            </a:r>
            <a:r>
              <a:rPr lang="en-US" sz="1800" spc="50" dirty="0" err="1"/>
              <a:t>Bhaya</a:t>
            </a:r>
            <a:r>
              <a:rPr lang="en-US" sz="1800" spc="50" dirty="0"/>
              <a:t>. </a:t>
            </a:r>
            <a:r>
              <a:rPr lang="en-US" sz="1800" b="1" spc="50" dirty="0"/>
              <a:t>Security of private cloud using machine learning and cryptography</a:t>
            </a:r>
            <a:r>
              <a:rPr lang="en-US" sz="1800" spc="50" dirty="0"/>
              <a:t>, Bulletin of Electrical Engineering and Informatics 12.1, 2023, pp. 561-569.</a:t>
            </a:r>
          </a:p>
          <a:p>
            <a:r>
              <a:rPr lang="de-DE" sz="1800" spc="50" dirty="0" err="1"/>
              <a:t>Arki</a:t>
            </a:r>
            <a:r>
              <a:rPr lang="de-DE" sz="1800" spc="50" dirty="0"/>
              <a:t>, </a:t>
            </a:r>
            <a:r>
              <a:rPr lang="de-DE" sz="1800" spc="50" dirty="0" err="1"/>
              <a:t>Oussama</a:t>
            </a:r>
            <a:r>
              <a:rPr lang="de-DE" sz="1800" spc="50" dirty="0"/>
              <a:t>, Abdelhafid </a:t>
            </a:r>
            <a:r>
              <a:rPr lang="de-DE" sz="1800" spc="50" dirty="0" err="1"/>
              <a:t>Zitouni</a:t>
            </a:r>
            <a:r>
              <a:rPr lang="de-DE" sz="1800" spc="50" dirty="0"/>
              <a:t>, and </a:t>
            </a:r>
            <a:r>
              <a:rPr lang="de-DE" sz="1800" spc="50" dirty="0" err="1"/>
              <a:t>Mahieddine</a:t>
            </a:r>
            <a:r>
              <a:rPr lang="de-DE" sz="1800" spc="50" dirty="0"/>
              <a:t> </a:t>
            </a:r>
            <a:r>
              <a:rPr lang="de-DE" sz="1800" spc="50" dirty="0" err="1"/>
              <a:t>Djoudi</a:t>
            </a:r>
            <a:r>
              <a:rPr lang="de-DE" sz="1800" b="1" spc="50" dirty="0"/>
              <a:t>, A Security Method </a:t>
            </a:r>
            <a:r>
              <a:rPr lang="de-DE" sz="1800" b="1" spc="50" dirty="0" err="1"/>
              <a:t>for</a:t>
            </a:r>
            <a:r>
              <a:rPr lang="de-DE" sz="1800" b="1" spc="50" dirty="0"/>
              <a:t> Cloud Storage </a:t>
            </a:r>
            <a:r>
              <a:rPr lang="de-DE" sz="1800" b="1" spc="50" dirty="0" err="1"/>
              <a:t>Using</a:t>
            </a:r>
            <a:r>
              <a:rPr lang="de-DE" sz="1800" b="1" spc="50" dirty="0"/>
              <a:t> Data Classification</a:t>
            </a:r>
            <a:r>
              <a:rPr lang="de-DE" sz="1800" spc="50" dirty="0"/>
              <a:t>, International Journal </a:t>
            </a:r>
            <a:r>
              <a:rPr lang="de-DE" sz="1800" spc="50" dirty="0" err="1"/>
              <a:t>of</a:t>
            </a:r>
            <a:r>
              <a:rPr lang="de-DE" sz="1800" spc="50" dirty="0"/>
              <a:t> </a:t>
            </a:r>
            <a:r>
              <a:rPr lang="de-DE" sz="1800" spc="50" dirty="0" err="1"/>
              <a:t>Grid</a:t>
            </a:r>
            <a:r>
              <a:rPr lang="de-DE" sz="1800" spc="50" dirty="0"/>
              <a:t> and High Performance Computing 15.1, 2023, pp. 1-17.</a:t>
            </a:r>
            <a:endParaRPr lang="de-DE" sz="3600" spc="50" dirty="0"/>
          </a:p>
          <a:p>
            <a:r>
              <a:rPr lang="de-DE" sz="1800" spc="50" dirty="0"/>
              <a:t>Ray, </a:t>
            </a:r>
            <a:r>
              <a:rPr lang="de-DE" sz="1800" spc="50" dirty="0" err="1"/>
              <a:t>Soumya</a:t>
            </a:r>
            <a:r>
              <a:rPr lang="de-DE" sz="1800" spc="50" dirty="0"/>
              <a:t>, </a:t>
            </a:r>
            <a:r>
              <a:rPr lang="de-DE" sz="1800" spc="50" dirty="0" err="1"/>
              <a:t>Kamta</a:t>
            </a:r>
            <a:r>
              <a:rPr lang="de-DE" sz="1800" spc="50" dirty="0"/>
              <a:t> Nath Mishra, and </a:t>
            </a:r>
            <a:r>
              <a:rPr lang="de-DE" sz="1800" spc="50" dirty="0" err="1"/>
              <a:t>Sandip</a:t>
            </a:r>
            <a:r>
              <a:rPr lang="de-DE" sz="1800" spc="50" dirty="0"/>
              <a:t> Dutta, </a:t>
            </a:r>
            <a:r>
              <a:rPr lang="de-DE" sz="1800" b="1" spc="50" dirty="0"/>
              <a:t>Sensitive data </a:t>
            </a:r>
            <a:r>
              <a:rPr lang="de-DE" sz="1800" b="1" spc="50" dirty="0" err="1"/>
              <a:t>identification</a:t>
            </a:r>
            <a:r>
              <a:rPr lang="de-DE" sz="1800" b="1" spc="50" dirty="0"/>
              <a:t> and </a:t>
            </a:r>
            <a:r>
              <a:rPr lang="de-DE" sz="1800" b="1" spc="50" dirty="0" err="1"/>
              <a:t>security</a:t>
            </a:r>
            <a:r>
              <a:rPr lang="de-DE" sz="1800" b="1" spc="50" dirty="0"/>
              <a:t> </a:t>
            </a:r>
            <a:r>
              <a:rPr lang="de-DE" sz="1800" b="1" spc="50" dirty="0" err="1"/>
              <a:t>assurance</a:t>
            </a:r>
            <a:r>
              <a:rPr lang="de-DE" sz="1800" b="1" spc="50" dirty="0"/>
              <a:t> in </a:t>
            </a:r>
            <a:r>
              <a:rPr lang="de-DE" sz="1800" b="1" spc="50" dirty="0" err="1"/>
              <a:t>cloud</a:t>
            </a:r>
            <a:r>
              <a:rPr lang="de-DE" sz="1800" b="1" spc="50" dirty="0"/>
              <a:t> and IoT </a:t>
            </a:r>
            <a:r>
              <a:rPr lang="de-DE" sz="1800" b="1" spc="50" dirty="0" err="1"/>
              <a:t>based</a:t>
            </a:r>
            <a:r>
              <a:rPr lang="de-DE" sz="1800" b="1" spc="50" dirty="0"/>
              <a:t> </a:t>
            </a:r>
            <a:r>
              <a:rPr lang="de-DE" sz="1800" b="1" spc="50" dirty="0" err="1"/>
              <a:t>networks</a:t>
            </a:r>
            <a:r>
              <a:rPr lang="de-DE" sz="1800" spc="50" dirty="0"/>
              <a:t>, Int. J. </a:t>
            </a:r>
            <a:r>
              <a:rPr lang="de-DE" sz="1800" spc="50" dirty="0" err="1"/>
              <a:t>Comput</a:t>
            </a:r>
            <a:r>
              <a:rPr lang="de-DE" sz="1800" spc="50" dirty="0"/>
              <a:t>. </a:t>
            </a:r>
            <a:r>
              <a:rPr lang="de-DE" sz="1800" spc="50" dirty="0" err="1"/>
              <a:t>Netw</a:t>
            </a:r>
            <a:r>
              <a:rPr lang="de-DE" sz="1800" spc="50" dirty="0"/>
              <a:t>. Inf. </a:t>
            </a:r>
            <a:r>
              <a:rPr lang="de-DE" sz="1800" spc="50" dirty="0" err="1"/>
              <a:t>Secur</a:t>
            </a:r>
            <a:r>
              <a:rPr lang="de-DE" sz="1800" spc="50" dirty="0"/>
              <a:t>. 14, 2022, pp. 11-27.</a:t>
            </a:r>
            <a:endParaRPr lang="gl-ES" sz="1800" b="0" i="0" u="none" strike="noStrike" baseline="0" dirty="0"/>
          </a:p>
          <a:p>
            <a:r>
              <a:rPr lang="gl-ES" sz="1800" b="0" i="0" u="none" strike="noStrike" baseline="0" dirty="0"/>
              <a:t>P. Chong, </a:t>
            </a:r>
            <a:r>
              <a:rPr lang="gl-ES" sz="1800" b="1" i="0" u="none" strike="noStrike" baseline="0" dirty="0"/>
              <a:t>Deep Learning Based Sensitive Data Detection</a:t>
            </a:r>
            <a:r>
              <a:rPr lang="gl-ES" sz="1800" b="0" i="0" u="none" strike="noStrike" baseline="0" dirty="0"/>
              <a:t>, 19th International Computer Conference on Wavelet Active Media Technology and Information Processing (ICCWAMTIP), Chengdu, China, 2022, pp. 1-6.</a:t>
            </a:r>
          </a:p>
          <a:p>
            <a:r>
              <a:rPr lang="de-DE" sz="1800" spc="50" dirty="0"/>
              <a:t>Y. J. Ong, M. Qiao, R. </a:t>
            </a:r>
            <a:r>
              <a:rPr lang="de-DE" sz="1800" spc="50" dirty="0" err="1"/>
              <a:t>Routray</a:t>
            </a:r>
            <a:r>
              <a:rPr lang="de-DE" sz="1800" spc="50" dirty="0"/>
              <a:t> and R. Raphael, </a:t>
            </a:r>
            <a:r>
              <a:rPr lang="de-DE" sz="1800" b="1" spc="50" dirty="0" err="1"/>
              <a:t>Context</a:t>
            </a:r>
            <a:r>
              <a:rPr lang="de-DE" sz="1800" b="1" spc="50" dirty="0"/>
              <a:t>-Aware Data Loss </a:t>
            </a:r>
            <a:r>
              <a:rPr lang="de-DE" sz="1800" b="1" spc="50" dirty="0" err="1"/>
              <a:t>Prevention</a:t>
            </a:r>
            <a:r>
              <a:rPr lang="de-DE" sz="1800" b="1" spc="50" dirty="0"/>
              <a:t> </a:t>
            </a:r>
            <a:r>
              <a:rPr lang="de-DE" sz="1800" b="1" spc="50" dirty="0" err="1"/>
              <a:t>for</a:t>
            </a:r>
            <a:r>
              <a:rPr lang="de-DE" sz="1800" b="1" spc="50" dirty="0"/>
              <a:t> Cloud Storage Services</a:t>
            </a:r>
            <a:r>
              <a:rPr lang="de-DE" sz="1800" spc="50" dirty="0"/>
              <a:t>, IEEE 10th International Conference on Cloud Computing (CLOUD), </a:t>
            </a:r>
            <a:r>
              <a:rPr lang="de-DE" sz="1800" spc="50" dirty="0" err="1"/>
              <a:t>Honololu</a:t>
            </a:r>
            <a:r>
              <a:rPr lang="de-DE" sz="1800" spc="50" dirty="0"/>
              <a:t>, HI, USA, 2017.</a:t>
            </a:r>
          </a:p>
        </p:txBody>
      </p:sp>
    </p:spTree>
    <p:extLst>
      <p:ext uri="{BB962C8B-B14F-4D97-AF65-F5344CB8AC3E}">
        <p14:creationId xmlns:p14="http://schemas.microsoft.com/office/powerpoint/2010/main" val="181397842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68_TF22318419_Win32" id="{1216D674-B531-4859-AB8F-6D1E60D2B9BA}" vid="{1F65318F-F611-4B67-B085-9AC177B614B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www.w3.org/XML/1998/namespace"/>
    <ds:schemaRef ds:uri="71af3243-3dd4-4a8d-8c0d-dd76da1f02a5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16c05727-aa75-4e4a-9b5f-8a80a1165891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Verkaufspräsentation für Minimalisten</Template>
  <TotalTime>0</TotalTime>
  <Words>962</Words>
  <Application>Microsoft Office PowerPoint</Application>
  <PresentationFormat>Breitbild</PresentationFormat>
  <Paragraphs>151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Asap OneStage</vt:lpstr>
      <vt:lpstr>Calibri</vt:lpstr>
      <vt:lpstr>cnn_sans_display</vt:lpstr>
      <vt:lpstr>Inter var ISO</vt:lpstr>
      <vt:lpstr>suisseintl</vt:lpstr>
      <vt:lpstr>Tenorite</vt:lpstr>
      <vt:lpstr>Monoline</vt:lpstr>
      <vt:lpstr>Accidental Cloud Data Disclosure</vt:lpstr>
      <vt:lpstr>Accidental Cloud Data Disclosure</vt:lpstr>
      <vt:lpstr>Accidental Cloud Data Disclosure</vt:lpstr>
      <vt:lpstr>Stand der Technik Angriffe</vt:lpstr>
      <vt:lpstr>Stand der Technik Abwehrmaßnahmen</vt:lpstr>
      <vt:lpstr>Wahl der Methode</vt:lpstr>
      <vt:lpstr>Data Leak Prevention durch  Sensitive Information Detection</vt:lpstr>
      <vt:lpstr>Gliederung</vt:lpstr>
      <vt:lpstr>Literatur</vt:lpstr>
      <vt:lpstr>Vielen Dank für Eure Aufmerksamkeit!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Generierung von Musik mit dem Transformer-Modell</dc:title>
  <dc:creator>Hamberger, Anna</dc:creator>
  <cp:lastModifiedBy>Hamberger, Anna</cp:lastModifiedBy>
  <cp:revision>63</cp:revision>
  <dcterms:created xsi:type="dcterms:W3CDTF">2023-06-01T11:49:33Z</dcterms:created>
  <dcterms:modified xsi:type="dcterms:W3CDTF">2023-11-07T17:33:53Z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