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8288000" cy="10287000"/>
  <p:notesSz cx="6858000" cy="9144000"/>
  <p:embeddedFontLst>
    <p:embeddedFont>
      <p:font typeface="Century Gothic Paneuropean Bold" charset="1" panose="020B0702020202020204"/>
      <p:regular r:id="rId38"/>
    </p:embeddedFont>
    <p:embeddedFont>
      <p:font typeface="Century Gothic Paneuropean" charset="1" panose="020B0502020202020204"/>
      <p:regular r:id="rId39"/>
    </p:embeddedFont>
    <p:embeddedFont>
      <p:font typeface="Open Sans Bold" charset="1" panose="020B0806030504020204"/>
      <p:regular r:id="rId40"/>
    </p:embeddedFont>
    <p:embeddedFont>
      <p:font typeface="Open Sans" charset="1" panose="020B0606030504020204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5789" y="2885480"/>
            <a:ext cx="16616423" cy="169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0"/>
              </a:lnSpc>
            </a:pPr>
            <a:r>
              <a:rPr lang="en-US" b="true" sz="99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CAR PRICE PREDICTION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82925" y="5559892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511767" y="4230960"/>
            <a:ext cx="10882632" cy="3051658"/>
          </a:xfrm>
          <a:custGeom>
            <a:avLst/>
            <a:gdLst/>
            <a:ahLst/>
            <a:cxnLst/>
            <a:rect r="r" b="b" t="t" l="l"/>
            <a:pathLst>
              <a:path h="3051658" w="10882632">
                <a:moveTo>
                  <a:pt x="0" y="0"/>
                </a:moveTo>
                <a:lnTo>
                  <a:pt x="10882632" y="0"/>
                </a:lnTo>
                <a:lnTo>
                  <a:pt x="10882632" y="3051658"/>
                </a:lnTo>
                <a:lnTo>
                  <a:pt x="0" y="3051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 - DUPLICATION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41528" y="3018498"/>
            <a:ext cx="128231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Problème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3511767" y="6449803"/>
            <a:ext cx="5732859" cy="832815"/>
            <a:chOff x="0" y="0"/>
            <a:chExt cx="1509889" cy="21934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09889" cy="219342"/>
            </a:xfrm>
            <a:custGeom>
              <a:avLst/>
              <a:gdLst/>
              <a:ahLst/>
              <a:cxnLst/>
              <a:rect r="r" b="b" t="t" l="l"/>
              <a:pathLst>
                <a:path h="219342" w="1509889">
                  <a:moveTo>
                    <a:pt x="0" y="0"/>
                  </a:moveTo>
                  <a:lnTo>
                    <a:pt x="1509889" y="0"/>
                  </a:lnTo>
                  <a:lnTo>
                    <a:pt x="1509889" y="219342"/>
                  </a:lnTo>
                  <a:lnTo>
                    <a:pt x="0" y="2193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09889" cy="2574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5083" y="4421460"/>
            <a:ext cx="11301259" cy="1949467"/>
          </a:xfrm>
          <a:custGeom>
            <a:avLst/>
            <a:gdLst/>
            <a:ahLst/>
            <a:cxnLst/>
            <a:rect r="r" b="b" t="t" l="l"/>
            <a:pathLst>
              <a:path h="1949467" w="11301259">
                <a:moveTo>
                  <a:pt x="0" y="0"/>
                </a:moveTo>
                <a:lnTo>
                  <a:pt x="11301259" y="0"/>
                </a:lnTo>
                <a:lnTo>
                  <a:pt x="11301259" y="1949467"/>
                </a:lnTo>
                <a:lnTo>
                  <a:pt x="0" y="1949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986689" y="7151977"/>
            <a:ext cx="10707049" cy="1164927"/>
          </a:xfrm>
          <a:custGeom>
            <a:avLst/>
            <a:gdLst/>
            <a:ahLst/>
            <a:cxnLst/>
            <a:rect r="r" b="b" t="t" l="l"/>
            <a:pathLst>
              <a:path h="1164927" w="10707049">
                <a:moveTo>
                  <a:pt x="0" y="0"/>
                </a:moveTo>
                <a:lnTo>
                  <a:pt x="10707049" y="0"/>
                </a:lnTo>
                <a:lnTo>
                  <a:pt x="10707049" y="1164927"/>
                </a:lnTo>
                <a:lnTo>
                  <a:pt x="0" y="11649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 - DUPLICATION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41528" y="3018498"/>
            <a:ext cx="128231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5083" y="4096412"/>
            <a:ext cx="11301259" cy="4336858"/>
          </a:xfrm>
          <a:custGeom>
            <a:avLst/>
            <a:gdLst/>
            <a:ahLst/>
            <a:cxnLst/>
            <a:rect r="r" b="b" t="t" l="l"/>
            <a:pathLst>
              <a:path h="4336858" w="11301259">
                <a:moveTo>
                  <a:pt x="0" y="0"/>
                </a:moveTo>
                <a:lnTo>
                  <a:pt x="11301259" y="0"/>
                </a:lnTo>
                <a:lnTo>
                  <a:pt x="11301259" y="4336859"/>
                </a:lnTo>
                <a:lnTo>
                  <a:pt x="0" y="433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 - COHÉRENCE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41528" y="3018498"/>
            <a:ext cx="128231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Problème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530900" y="4457934"/>
            <a:ext cx="1850421" cy="1363938"/>
            <a:chOff x="0" y="0"/>
            <a:chExt cx="487354" cy="359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7354" cy="359227"/>
            </a:xfrm>
            <a:custGeom>
              <a:avLst/>
              <a:gdLst/>
              <a:ahLst/>
              <a:cxnLst/>
              <a:rect r="r" b="b" t="t" l="l"/>
              <a:pathLst>
                <a:path h="359227" w="487354">
                  <a:moveTo>
                    <a:pt x="0" y="0"/>
                  </a:moveTo>
                  <a:lnTo>
                    <a:pt x="487354" y="0"/>
                  </a:lnTo>
                  <a:lnTo>
                    <a:pt x="487354" y="359227"/>
                  </a:lnTo>
                  <a:lnTo>
                    <a:pt x="0" y="3592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87354" cy="397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552680" y="5926237"/>
            <a:ext cx="873855" cy="1098800"/>
            <a:chOff x="0" y="0"/>
            <a:chExt cx="230151" cy="28939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30151" cy="289396"/>
            </a:xfrm>
            <a:custGeom>
              <a:avLst/>
              <a:gdLst/>
              <a:ahLst/>
              <a:cxnLst/>
              <a:rect r="r" b="b" t="t" l="l"/>
              <a:pathLst>
                <a:path h="289396" w="230151">
                  <a:moveTo>
                    <a:pt x="0" y="0"/>
                  </a:moveTo>
                  <a:lnTo>
                    <a:pt x="230151" y="0"/>
                  </a:lnTo>
                  <a:lnTo>
                    <a:pt x="230151" y="289396"/>
                  </a:lnTo>
                  <a:lnTo>
                    <a:pt x="0" y="2893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30151" cy="32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223175" y="4461531"/>
            <a:ext cx="2511399" cy="824720"/>
            <a:chOff x="0" y="0"/>
            <a:chExt cx="661438" cy="21721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61438" cy="217210"/>
            </a:xfrm>
            <a:custGeom>
              <a:avLst/>
              <a:gdLst/>
              <a:ahLst/>
              <a:cxnLst/>
              <a:rect r="r" b="b" t="t" l="l"/>
              <a:pathLst>
                <a:path h="217210" w="661438">
                  <a:moveTo>
                    <a:pt x="0" y="0"/>
                  </a:moveTo>
                  <a:lnTo>
                    <a:pt x="661438" y="0"/>
                  </a:lnTo>
                  <a:lnTo>
                    <a:pt x="661438" y="217210"/>
                  </a:lnTo>
                  <a:lnTo>
                    <a:pt x="0" y="2172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61438" cy="255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009968" y="4420114"/>
            <a:ext cx="10268064" cy="1446772"/>
          </a:xfrm>
          <a:custGeom>
            <a:avLst/>
            <a:gdLst/>
            <a:ahLst/>
            <a:cxnLst/>
            <a:rect r="r" b="b" t="t" l="l"/>
            <a:pathLst>
              <a:path h="1446772" w="10268064">
                <a:moveTo>
                  <a:pt x="0" y="0"/>
                </a:moveTo>
                <a:lnTo>
                  <a:pt x="10268064" y="0"/>
                </a:lnTo>
                <a:lnTo>
                  <a:pt x="10268064" y="1446772"/>
                </a:lnTo>
                <a:lnTo>
                  <a:pt x="0" y="14467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 - COHÉRENCE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41528" y="3018498"/>
            <a:ext cx="128231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85329" y="6836125"/>
            <a:ext cx="737258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Conserver uniquement les valeurs supérieures à 100.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827905" y="4147712"/>
            <a:ext cx="9826451" cy="2172925"/>
          </a:xfrm>
          <a:custGeom>
            <a:avLst/>
            <a:gdLst/>
            <a:ahLst/>
            <a:cxnLst/>
            <a:rect r="r" b="b" t="t" l="l"/>
            <a:pathLst>
              <a:path h="2172925" w="9826451">
                <a:moveTo>
                  <a:pt x="0" y="0"/>
                </a:moveTo>
                <a:lnTo>
                  <a:pt x="9826451" y="0"/>
                </a:lnTo>
                <a:lnTo>
                  <a:pt x="9826451" y="2172926"/>
                </a:lnTo>
                <a:lnTo>
                  <a:pt x="0" y="2172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51811" y="3047073"/>
            <a:ext cx="9047559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Pour les voitures neuves, le kilométrage et l'âge sont définis à 0.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512181" y="2779840"/>
            <a:ext cx="11409240" cy="6902590"/>
          </a:xfrm>
          <a:custGeom>
            <a:avLst/>
            <a:gdLst/>
            <a:ahLst/>
            <a:cxnLst/>
            <a:rect r="r" b="b" t="t" l="l"/>
            <a:pathLst>
              <a:path h="6902590" w="11409240">
                <a:moveTo>
                  <a:pt x="0" y="0"/>
                </a:moveTo>
                <a:lnTo>
                  <a:pt x="11409240" y="0"/>
                </a:lnTo>
                <a:lnTo>
                  <a:pt x="11409240" y="6902590"/>
                </a:lnTo>
                <a:lnTo>
                  <a:pt x="0" y="6902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619517" y="3950408"/>
            <a:ext cx="887433" cy="333121"/>
            <a:chOff x="0" y="0"/>
            <a:chExt cx="257057" cy="964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7057" cy="96493"/>
            </a:xfrm>
            <a:custGeom>
              <a:avLst/>
              <a:gdLst/>
              <a:ahLst/>
              <a:cxnLst/>
              <a:rect r="r" b="b" t="t" l="l"/>
              <a:pathLst>
                <a:path h="96493" w="257057">
                  <a:moveTo>
                    <a:pt x="0" y="0"/>
                  </a:moveTo>
                  <a:lnTo>
                    <a:pt x="257057" y="0"/>
                  </a:lnTo>
                  <a:lnTo>
                    <a:pt x="257057" y="96493"/>
                  </a:lnTo>
                  <a:lnTo>
                    <a:pt x="0" y="96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57057" cy="134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619517" y="2881374"/>
            <a:ext cx="3528620" cy="333121"/>
            <a:chOff x="0" y="0"/>
            <a:chExt cx="1022114" cy="964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22114" cy="96493"/>
            </a:xfrm>
            <a:custGeom>
              <a:avLst/>
              <a:gdLst/>
              <a:ahLst/>
              <a:cxnLst/>
              <a:rect r="r" b="b" t="t" l="l"/>
              <a:pathLst>
                <a:path h="96493" w="1022114">
                  <a:moveTo>
                    <a:pt x="0" y="0"/>
                  </a:moveTo>
                  <a:lnTo>
                    <a:pt x="1022114" y="0"/>
                  </a:lnTo>
                  <a:lnTo>
                    <a:pt x="1022114" y="96493"/>
                  </a:lnTo>
                  <a:lnTo>
                    <a:pt x="0" y="96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22114" cy="134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619517" y="8618626"/>
            <a:ext cx="9807370" cy="333121"/>
            <a:chOff x="0" y="0"/>
            <a:chExt cx="2840841" cy="9649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40841" cy="96493"/>
            </a:xfrm>
            <a:custGeom>
              <a:avLst/>
              <a:gdLst/>
              <a:ahLst/>
              <a:cxnLst/>
              <a:rect r="r" b="b" t="t" l="l"/>
              <a:pathLst>
                <a:path h="96493" w="2840841">
                  <a:moveTo>
                    <a:pt x="0" y="0"/>
                  </a:moveTo>
                  <a:lnTo>
                    <a:pt x="2840841" y="0"/>
                  </a:lnTo>
                  <a:lnTo>
                    <a:pt x="2840841" y="96493"/>
                  </a:lnTo>
                  <a:lnTo>
                    <a:pt x="0" y="96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840841" cy="134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572071" y="8951747"/>
            <a:ext cx="4746413" cy="333121"/>
            <a:chOff x="0" y="0"/>
            <a:chExt cx="1374865" cy="9649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374865" cy="96493"/>
            </a:xfrm>
            <a:custGeom>
              <a:avLst/>
              <a:gdLst/>
              <a:ahLst/>
              <a:cxnLst/>
              <a:rect r="r" b="b" t="t" l="l"/>
              <a:pathLst>
                <a:path h="96493" w="1374865">
                  <a:moveTo>
                    <a:pt x="0" y="0"/>
                  </a:moveTo>
                  <a:lnTo>
                    <a:pt x="1374865" y="0"/>
                  </a:lnTo>
                  <a:lnTo>
                    <a:pt x="1374865" y="96493"/>
                  </a:lnTo>
                  <a:lnTo>
                    <a:pt x="0" y="96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374865" cy="134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466320" y="4905757"/>
            <a:ext cx="3006709" cy="333121"/>
            <a:chOff x="0" y="0"/>
            <a:chExt cx="870935" cy="9649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70935" cy="96493"/>
            </a:xfrm>
            <a:custGeom>
              <a:avLst/>
              <a:gdLst/>
              <a:ahLst/>
              <a:cxnLst/>
              <a:rect r="r" b="b" t="t" l="l"/>
              <a:pathLst>
                <a:path h="96493" w="870935">
                  <a:moveTo>
                    <a:pt x="0" y="0"/>
                  </a:moveTo>
                  <a:lnTo>
                    <a:pt x="870935" y="0"/>
                  </a:lnTo>
                  <a:lnTo>
                    <a:pt x="870935" y="96493"/>
                  </a:lnTo>
                  <a:lnTo>
                    <a:pt x="0" y="96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70935" cy="134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653786" y="5898014"/>
            <a:ext cx="5812533" cy="333121"/>
            <a:chOff x="0" y="0"/>
            <a:chExt cx="1683681" cy="9649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83681" cy="96493"/>
            </a:xfrm>
            <a:custGeom>
              <a:avLst/>
              <a:gdLst/>
              <a:ahLst/>
              <a:cxnLst/>
              <a:rect r="r" b="b" t="t" l="l"/>
              <a:pathLst>
                <a:path h="96493" w="1683681">
                  <a:moveTo>
                    <a:pt x="0" y="0"/>
                  </a:moveTo>
                  <a:lnTo>
                    <a:pt x="1683681" y="0"/>
                  </a:lnTo>
                  <a:lnTo>
                    <a:pt x="1683681" y="96493"/>
                  </a:lnTo>
                  <a:lnTo>
                    <a:pt x="0" y="964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683681" cy="134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624475" y="6231135"/>
            <a:ext cx="1567499" cy="364752"/>
            <a:chOff x="0" y="0"/>
            <a:chExt cx="454048" cy="10565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54048" cy="105655"/>
            </a:xfrm>
            <a:custGeom>
              <a:avLst/>
              <a:gdLst/>
              <a:ahLst/>
              <a:cxnLst/>
              <a:rect r="r" b="b" t="t" l="l"/>
              <a:pathLst>
                <a:path h="105655" w="454048">
                  <a:moveTo>
                    <a:pt x="0" y="0"/>
                  </a:moveTo>
                  <a:lnTo>
                    <a:pt x="454048" y="0"/>
                  </a:lnTo>
                  <a:lnTo>
                    <a:pt x="454048" y="105655"/>
                  </a:lnTo>
                  <a:lnTo>
                    <a:pt x="0" y="105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454048" cy="143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714410" y="7242505"/>
            <a:ext cx="2484798" cy="364752"/>
            <a:chOff x="0" y="0"/>
            <a:chExt cx="719756" cy="10565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19756" cy="105655"/>
            </a:xfrm>
            <a:custGeom>
              <a:avLst/>
              <a:gdLst/>
              <a:ahLst/>
              <a:cxnLst/>
              <a:rect r="r" b="b" t="t" l="l"/>
              <a:pathLst>
                <a:path h="105655" w="719756">
                  <a:moveTo>
                    <a:pt x="0" y="0"/>
                  </a:moveTo>
                  <a:lnTo>
                    <a:pt x="719756" y="0"/>
                  </a:lnTo>
                  <a:lnTo>
                    <a:pt x="719756" y="105655"/>
                  </a:lnTo>
                  <a:lnTo>
                    <a:pt x="0" y="105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19756" cy="143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489277" y="6595887"/>
            <a:ext cx="2829207" cy="364752"/>
            <a:chOff x="0" y="0"/>
            <a:chExt cx="819519" cy="10565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9519" cy="105655"/>
            </a:xfrm>
            <a:custGeom>
              <a:avLst/>
              <a:gdLst/>
              <a:ahLst/>
              <a:cxnLst/>
              <a:rect r="r" b="b" t="t" l="l"/>
              <a:pathLst>
                <a:path h="105655" w="819519">
                  <a:moveTo>
                    <a:pt x="0" y="0"/>
                  </a:moveTo>
                  <a:lnTo>
                    <a:pt x="819519" y="0"/>
                  </a:lnTo>
                  <a:lnTo>
                    <a:pt x="819519" y="105655"/>
                  </a:lnTo>
                  <a:lnTo>
                    <a:pt x="0" y="105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819519" cy="143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FUSIONNER LES DONNÉES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3371" y="4260589"/>
            <a:ext cx="11301259" cy="1765822"/>
          </a:xfrm>
          <a:custGeom>
            <a:avLst/>
            <a:gdLst/>
            <a:ahLst/>
            <a:cxnLst/>
            <a:rect r="r" b="b" t="t" l="l"/>
            <a:pathLst>
              <a:path h="1765822" w="11301259">
                <a:moveTo>
                  <a:pt x="0" y="0"/>
                </a:moveTo>
                <a:lnTo>
                  <a:pt x="11301258" y="0"/>
                </a:lnTo>
                <a:lnTo>
                  <a:pt x="11301258" y="1765822"/>
                </a:lnTo>
                <a:lnTo>
                  <a:pt x="0" y="1765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493371" y="4260589"/>
            <a:ext cx="1483918" cy="424654"/>
            <a:chOff x="0" y="0"/>
            <a:chExt cx="390826" cy="1118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0826" cy="111843"/>
            </a:xfrm>
            <a:custGeom>
              <a:avLst/>
              <a:gdLst/>
              <a:ahLst/>
              <a:cxnLst/>
              <a:rect r="r" b="b" t="t" l="l"/>
              <a:pathLst>
                <a:path h="111843" w="390826">
                  <a:moveTo>
                    <a:pt x="0" y="0"/>
                  </a:moveTo>
                  <a:lnTo>
                    <a:pt x="390826" y="0"/>
                  </a:lnTo>
                  <a:lnTo>
                    <a:pt x="390826" y="111843"/>
                  </a:lnTo>
                  <a:lnTo>
                    <a:pt x="0" y="1118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90826" cy="149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04562" y="3047073"/>
            <a:ext cx="15678877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 données provenant de Tunisie Annonce n'ont pas été utilisées en raison de leur taille réduite et de l'absence de certaines colonnes essentielles à l'analyse.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FUSIONNER LES DONNÉES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175134" y="3085173"/>
            <a:ext cx="11301259" cy="1511543"/>
          </a:xfrm>
          <a:custGeom>
            <a:avLst/>
            <a:gdLst/>
            <a:ahLst/>
            <a:cxnLst/>
            <a:rect r="r" b="b" t="t" l="l"/>
            <a:pathLst>
              <a:path h="1511543" w="11301259">
                <a:moveTo>
                  <a:pt x="0" y="0"/>
                </a:moveTo>
                <a:lnTo>
                  <a:pt x="11301259" y="0"/>
                </a:lnTo>
                <a:lnTo>
                  <a:pt x="11301259" y="1511543"/>
                </a:lnTo>
                <a:lnTo>
                  <a:pt x="0" y="1511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55393" y="5651024"/>
            <a:ext cx="12380639" cy="1888047"/>
          </a:xfrm>
          <a:custGeom>
            <a:avLst/>
            <a:gdLst/>
            <a:ahLst/>
            <a:cxnLst/>
            <a:rect r="r" b="b" t="t" l="l"/>
            <a:pathLst>
              <a:path h="1888047" w="12380639">
                <a:moveTo>
                  <a:pt x="0" y="0"/>
                </a:moveTo>
                <a:lnTo>
                  <a:pt x="12380639" y="0"/>
                </a:lnTo>
                <a:lnTo>
                  <a:pt x="12380639" y="1888048"/>
                </a:lnTo>
                <a:lnTo>
                  <a:pt x="0" y="18880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FUSIONNER LES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514529" y="3532082"/>
            <a:ext cx="2438774" cy="5362176"/>
          </a:xfrm>
          <a:custGeom>
            <a:avLst/>
            <a:gdLst/>
            <a:ahLst/>
            <a:cxnLst/>
            <a:rect r="r" b="b" t="t" l="l"/>
            <a:pathLst>
              <a:path h="5362176" w="2438774">
                <a:moveTo>
                  <a:pt x="0" y="0"/>
                </a:moveTo>
                <a:lnTo>
                  <a:pt x="2438775" y="0"/>
                </a:lnTo>
                <a:lnTo>
                  <a:pt x="2438775" y="5362176"/>
                </a:lnTo>
                <a:lnTo>
                  <a:pt x="0" y="53621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695952" y="3492459"/>
            <a:ext cx="2233146" cy="5401799"/>
          </a:xfrm>
          <a:custGeom>
            <a:avLst/>
            <a:gdLst/>
            <a:ahLst/>
            <a:cxnLst/>
            <a:rect r="r" b="b" t="t" l="l"/>
            <a:pathLst>
              <a:path h="5401799" w="2233146">
                <a:moveTo>
                  <a:pt x="0" y="0"/>
                </a:moveTo>
                <a:lnTo>
                  <a:pt x="2233146" y="0"/>
                </a:lnTo>
                <a:lnTo>
                  <a:pt x="2233146" y="5401799"/>
                </a:lnTo>
                <a:lnTo>
                  <a:pt x="0" y="54017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48915" y="3510879"/>
            <a:ext cx="3266837" cy="5383379"/>
          </a:xfrm>
          <a:custGeom>
            <a:avLst/>
            <a:gdLst/>
            <a:ahLst/>
            <a:cxnLst/>
            <a:rect r="r" b="b" t="t" l="l"/>
            <a:pathLst>
              <a:path h="5383379" w="3266837">
                <a:moveTo>
                  <a:pt x="0" y="0"/>
                </a:moveTo>
                <a:lnTo>
                  <a:pt x="3266837" y="0"/>
                </a:lnTo>
                <a:lnTo>
                  <a:pt x="3266837" y="5383379"/>
                </a:lnTo>
                <a:lnTo>
                  <a:pt x="0" y="53833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UNIFORMISATION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415123" y="3492459"/>
            <a:ext cx="3267033" cy="5372798"/>
          </a:xfrm>
          <a:custGeom>
            <a:avLst/>
            <a:gdLst/>
            <a:ahLst/>
            <a:cxnLst/>
            <a:rect r="r" b="b" t="t" l="l"/>
            <a:pathLst>
              <a:path h="5372798" w="3267033">
                <a:moveTo>
                  <a:pt x="0" y="0"/>
                </a:moveTo>
                <a:lnTo>
                  <a:pt x="3267033" y="0"/>
                </a:lnTo>
                <a:lnTo>
                  <a:pt x="3267033" y="5372798"/>
                </a:lnTo>
                <a:lnTo>
                  <a:pt x="0" y="5372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684555" y="3473969"/>
            <a:ext cx="2604266" cy="5391289"/>
          </a:xfrm>
          <a:custGeom>
            <a:avLst/>
            <a:gdLst/>
            <a:ahLst/>
            <a:cxnLst/>
            <a:rect r="r" b="b" t="t" l="l"/>
            <a:pathLst>
              <a:path h="5391289" w="2604266">
                <a:moveTo>
                  <a:pt x="0" y="0"/>
                </a:moveTo>
                <a:lnTo>
                  <a:pt x="2604267" y="0"/>
                </a:lnTo>
                <a:lnTo>
                  <a:pt x="2604267" y="5391288"/>
                </a:lnTo>
                <a:lnTo>
                  <a:pt x="0" y="53912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99101" y="3473969"/>
            <a:ext cx="2705742" cy="5380738"/>
          </a:xfrm>
          <a:custGeom>
            <a:avLst/>
            <a:gdLst/>
            <a:ahLst/>
            <a:cxnLst/>
            <a:rect r="r" b="b" t="t" l="l"/>
            <a:pathLst>
              <a:path h="5380738" w="2705742">
                <a:moveTo>
                  <a:pt x="0" y="0"/>
                </a:moveTo>
                <a:lnTo>
                  <a:pt x="2705743" y="0"/>
                </a:lnTo>
                <a:lnTo>
                  <a:pt x="2705743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UNIFORMISATION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00591" y="2265171"/>
            <a:ext cx="15690243" cy="718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16"/>
              </a:lnSpc>
            </a:pPr>
            <a:r>
              <a:rPr lang="en-US" sz="29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Objectif principal :</a:t>
            </a:r>
            <a:r>
              <a:rPr lang="en-US" sz="29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Développer un modèle prédictif pour estimer le prix des voitures en fonction de leurs caractéristiques.</a:t>
            </a:r>
          </a:p>
          <a:p>
            <a:pPr algn="just">
              <a:lnSpc>
                <a:spcPts val="4116"/>
              </a:lnSpc>
            </a:pPr>
          </a:p>
          <a:p>
            <a:pPr algn="just">
              <a:lnSpc>
                <a:spcPts val="4116"/>
              </a:lnSpc>
            </a:pPr>
            <a:r>
              <a:rPr lang="en-US" sz="29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Bénéficiaires :</a:t>
            </a:r>
          </a:p>
          <a:p>
            <a:pPr algn="just" marL="634806" indent="-317403" lvl="1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Concessionnaires </a:t>
            </a:r>
          </a:p>
          <a:p>
            <a:pPr algn="just" marL="634806" indent="-317403" lvl="1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Acheteurs/Vendeurs</a:t>
            </a:r>
          </a:p>
          <a:p>
            <a:pPr algn="just" marL="634806" indent="-317403" lvl="1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Analystes du marché</a:t>
            </a:r>
          </a:p>
          <a:p>
            <a:pPr algn="just">
              <a:lnSpc>
                <a:spcPts val="4116"/>
              </a:lnSpc>
            </a:pPr>
          </a:p>
          <a:p>
            <a:pPr algn="just">
              <a:lnSpc>
                <a:spcPts val="4116"/>
              </a:lnSpc>
            </a:pPr>
            <a:r>
              <a:rPr lang="en-US" sz="29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Contraintes à considérer :</a:t>
            </a:r>
          </a:p>
          <a:p>
            <a:pPr algn="just" marL="634806" indent="-317403" lvl="1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Variabilité des prix (facteurs économiques, saisonniers).</a:t>
            </a:r>
          </a:p>
          <a:p>
            <a:pPr algn="just" marL="634806" indent="-317403" lvl="1">
              <a:lnSpc>
                <a:spcPts val="4116"/>
              </a:lnSpc>
              <a:buFont typeface="Arial"/>
              <a:buChar char="•"/>
            </a:pPr>
            <a:r>
              <a:rPr lang="en-US" sz="29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Complexité des interactions entre les caractéristiques des voitures (marque, modèle, année, kilométrage, etc.).</a:t>
            </a:r>
          </a:p>
          <a:p>
            <a:pPr algn="ctr">
              <a:lnSpc>
                <a:spcPts val="4116"/>
              </a:lnSpc>
            </a:pPr>
          </a:p>
          <a:p>
            <a:pPr algn="ctr">
              <a:lnSpc>
                <a:spcPts val="411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801243" y="672414"/>
            <a:ext cx="121979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Métier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Compréhension et Préparation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00403" y="3300289"/>
            <a:ext cx="7443597" cy="5414881"/>
          </a:xfrm>
          <a:custGeom>
            <a:avLst/>
            <a:gdLst/>
            <a:ahLst/>
            <a:cxnLst/>
            <a:rect r="r" b="b" t="t" l="l"/>
            <a:pathLst>
              <a:path h="5414881" w="7443597">
                <a:moveTo>
                  <a:pt x="0" y="0"/>
                </a:moveTo>
                <a:lnTo>
                  <a:pt x="7443597" y="0"/>
                </a:lnTo>
                <a:lnTo>
                  <a:pt x="7443597" y="5414881"/>
                </a:lnTo>
                <a:lnTo>
                  <a:pt x="0" y="5414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529907" y="3268044"/>
            <a:ext cx="7343486" cy="5479370"/>
          </a:xfrm>
          <a:custGeom>
            <a:avLst/>
            <a:gdLst/>
            <a:ahLst/>
            <a:cxnLst/>
            <a:rect r="r" b="b" t="t" l="l"/>
            <a:pathLst>
              <a:path h="5479370" w="7343486">
                <a:moveTo>
                  <a:pt x="0" y="0"/>
                </a:moveTo>
                <a:lnTo>
                  <a:pt x="7343486" y="0"/>
                </a:lnTo>
                <a:lnTo>
                  <a:pt x="7343486" y="5479370"/>
                </a:lnTo>
                <a:lnTo>
                  <a:pt x="0" y="54793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ENCODAGE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86689" y="8918575"/>
            <a:ext cx="196131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One hot encding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69057" y="4632419"/>
            <a:ext cx="15077778" cy="1903569"/>
          </a:xfrm>
          <a:custGeom>
            <a:avLst/>
            <a:gdLst/>
            <a:ahLst/>
            <a:cxnLst/>
            <a:rect r="r" b="b" t="t" l="l"/>
            <a:pathLst>
              <a:path h="1903569" w="15077778">
                <a:moveTo>
                  <a:pt x="0" y="0"/>
                </a:moveTo>
                <a:lnTo>
                  <a:pt x="15077779" y="0"/>
                </a:lnTo>
                <a:lnTo>
                  <a:pt x="15077779" y="1903569"/>
                </a:lnTo>
                <a:lnTo>
                  <a:pt x="0" y="1903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ENCODAGE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815511" y="1607696"/>
            <a:ext cx="8656978" cy="7650604"/>
          </a:xfrm>
          <a:custGeom>
            <a:avLst/>
            <a:gdLst/>
            <a:ahLst/>
            <a:cxnLst/>
            <a:rect r="r" b="b" t="t" l="l"/>
            <a:pathLst>
              <a:path h="7650604" w="8656978">
                <a:moveTo>
                  <a:pt x="0" y="0"/>
                </a:moveTo>
                <a:lnTo>
                  <a:pt x="8656978" y="0"/>
                </a:lnTo>
                <a:lnTo>
                  <a:pt x="8656978" y="7650604"/>
                </a:lnTo>
                <a:lnTo>
                  <a:pt x="0" y="76506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1046443" y="6766616"/>
            <a:ext cx="1223084" cy="1223084"/>
            <a:chOff x="0" y="0"/>
            <a:chExt cx="322129" cy="3221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22129" cy="322129"/>
            </a:xfrm>
            <a:custGeom>
              <a:avLst/>
              <a:gdLst/>
              <a:ahLst/>
              <a:cxnLst/>
              <a:rect r="r" b="b" t="t" l="l"/>
              <a:pathLst>
                <a:path h="322129" w="322129">
                  <a:moveTo>
                    <a:pt x="0" y="0"/>
                  </a:moveTo>
                  <a:lnTo>
                    <a:pt x="322129" y="0"/>
                  </a:lnTo>
                  <a:lnTo>
                    <a:pt x="322129" y="322129"/>
                  </a:lnTo>
                  <a:lnTo>
                    <a:pt x="0" y="3221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22129" cy="360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288641" y="4658183"/>
            <a:ext cx="686041" cy="610245"/>
            <a:chOff x="0" y="0"/>
            <a:chExt cx="180686" cy="1607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0686" cy="160723"/>
            </a:xfrm>
            <a:custGeom>
              <a:avLst/>
              <a:gdLst/>
              <a:ahLst/>
              <a:cxnLst/>
              <a:rect r="r" b="b" t="t" l="l"/>
              <a:pathLst>
                <a:path h="160723" w="180686">
                  <a:moveTo>
                    <a:pt x="0" y="0"/>
                  </a:moveTo>
                  <a:lnTo>
                    <a:pt x="180686" y="0"/>
                  </a:lnTo>
                  <a:lnTo>
                    <a:pt x="180686" y="160723"/>
                  </a:lnTo>
                  <a:lnTo>
                    <a:pt x="0" y="1607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80686" cy="1988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164021" y="2466757"/>
            <a:ext cx="602078" cy="2782621"/>
            <a:chOff x="0" y="0"/>
            <a:chExt cx="158572" cy="73287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8572" cy="732871"/>
            </a:xfrm>
            <a:custGeom>
              <a:avLst/>
              <a:gdLst/>
              <a:ahLst/>
              <a:cxnLst/>
              <a:rect r="r" b="b" t="t" l="l"/>
              <a:pathLst>
                <a:path h="732871" w="158572">
                  <a:moveTo>
                    <a:pt x="0" y="0"/>
                  </a:moveTo>
                  <a:lnTo>
                    <a:pt x="158572" y="0"/>
                  </a:lnTo>
                  <a:lnTo>
                    <a:pt x="158572" y="732871"/>
                  </a:lnTo>
                  <a:lnTo>
                    <a:pt x="0" y="7328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58572" cy="770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349272" y="3085173"/>
            <a:ext cx="7589455" cy="5867478"/>
          </a:xfrm>
          <a:custGeom>
            <a:avLst/>
            <a:gdLst/>
            <a:ahLst/>
            <a:cxnLst/>
            <a:rect r="r" b="b" t="t" l="l"/>
            <a:pathLst>
              <a:path h="5867478" w="7589455">
                <a:moveTo>
                  <a:pt x="0" y="0"/>
                </a:moveTo>
                <a:lnTo>
                  <a:pt x="7589456" y="0"/>
                </a:lnTo>
                <a:lnTo>
                  <a:pt x="7589456" y="5867477"/>
                </a:lnTo>
                <a:lnTo>
                  <a:pt x="0" y="58674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72248" y="1747219"/>
            <a:ext cx="119435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VUSIALISATION DES DONNEES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201025" y="3386434"/>
            <a:ext cx="7504117" cy="5871866"/>
          </a:xfrm>
          <a:custGeom>
            <a:avLst/>
            <a:gdLst/>
            <a:ahLst/>
            <a:cxnLst/>
            <a:rect r="r" b="b" t="t" l="l"/>
            <a:pathLst>
              <a:path h="5871866" w="7504117">
                <a:moveTo>
                  <a:pt x="0" y="0"/>
                </a:moveTo>
                <a:lnTo>
                  <a:pt x="7504117" y="0"/>
                </a:lnTo>
                <a:lnTo>
                  <a:pt x="7504117" y="5871866"/>
                </a:lnTo>
                <a:lnTo>
                  <a:pt x="0" y="5871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72248" y="1747219"/>
            <a:ext cx="119435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VUSIALISATION DES DONNEES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382873" y="3390822"/>
            <a:ext cx="7525678" cy="5867478"/>
          </a:xfrm>
          <a:custGeom>
            <a:avLst/>
            <a:gdLst/>
            <a:ahLst/>
            <a:cxnLst/>
            <a:rect r="r" b="b" t="t" l="l"/>
            <a:pathLst>
              <a:path h="5867478" w="7525678">
                <a:moveTo>
                  <a:pt x="0" y="0"/>
                </a:moveTo>
                <a:lnTo>
                  <a:pt x="7525678" y="0"/>
                </a:lnTo>
                <a:lnTo>
                  <a:pt x="7525678" y="5867478"/>
                </a:lnTo>
                <a:lnTo>
                  <a:pt x="0" y="5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72248" y="1747219"/>
            <a:ext cx="119435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VUSIALISATION DES DONNEES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72248" y="1747219"/>
            <a:ext cx="119435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REGRESSION POLYNOMIALE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Compréhension et Préparation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Modélisation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63215" y="3961765"/>
            <a:ext cx="13927630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Données continues</a:t>
            </a:r>
          </a:p>
          <a:p>
            <a:pPr algn="just">
              <a:lnSpc>
                <a:spcPts val="3079"/>
              </a:lnSpc>
            </a:pP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Non-linéarité des relations</a:t>
            </a:r>
          </a:p>
          <a:p>
            <a:pPr algn="just">
              <a:lnSpc>
                <a:spcPts val="3079"/>
              </a:lnSpc>
            </a:pP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Meilleur ajustement que  régression linéaire simple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803453" y="3085173"/>
            <a:ext cx="6662044" cy="5838767"/>
          </a:xfrm>
          <a:custGeom>
            <a:avLst/>
            <a:gdLst/>
            <a:ahLst/>
            <a:cxnLst/>
            <a:rect r="r" b="b" t="t" l="l"/>
            <a:pathLst>
              <a:path h="5838767" w="6662044">
                <a:moveTo>
                  <a:pt x="0" y="0"/>
                </a:moveTo>
                <a:lnTo>
                  <a:pt x="6662044" y="0"/>
                </a:lnTo>
                <a:lnTo>
                  <a:pt x="6662044" y="5838766"/>
                </a:lnTo>
                <a:lnTo>
                  <a:pt x="0" y="58387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72248" y="1747219"/>
            <a:ext cx="119435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REGRESSION POLYNOMIALE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Compréhension et Préparation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Modélisation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835593" y="3443207"/>
            <a:ext cx="11301259" cy="1130126"/>
          </a:xfrm>
          <a:custGeom>
            <a:avLst/>
            <a:gdLst/>
            <a:ahLst/>
            <a:cxnLst/>
            <a:rect r="r" b="b" t="t" l="l"/>
            <a:pathLst>
              <a:path h="1130126" w="11301259">
                <a:moveTo>
                  <a:pt x="0" y="0"/>
                </a:moveTo>
                <a:lnTo>
                  <a:pt x="11301258" y="0"/>
                </a:lnTo>
                <a:lnTo>
                  <a:pt x="11301258" y="1130126"/>
                </a:lnTo>
                <a:lnTo>
                  <a:pt x="0" y="11301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35593" y="6374810"/>
            <a:ext cx="11301259" cy="1144252"/>
          </a:xfrm>
          <a:custGeom>
            <a:avLst/>
            <a:gdLst/>
            <a:ahLst/>
            <a:cxnLst/>
            <a:rect r="r" b="b" t="t" l="l"/>
            <a:pathLst>
              <a:path h="1144252" w="11301259">
                <a:moveTo>
                  <a:pt x="0" y="0"/>
                </a:moveTo>
                <a:lnTo>
                  <a:pt x="11301258" y="0"/>
                </a:lnTo>
                <a:lnTo>
                  <a:pt x="11301258" y="1144252"/>
                </a:lnTo>
                <a:lnTo>
                  <a:pt x="0" y="11442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835593" y="4880755"/>
            <a:ext cx="11301259" cy="1186632"/>
          </a:xfrm>
          <a:custGeom>
            <a:avLst/>
            <a:gdLst/>
            <a:ahLst/>
            <a:cxnLst/>
            <a:rect r="r" b="b" t="t" l="l"/>
            <a:pathLst>
              <a:path h="1186632" w="11301259">
                <a:moveTo>
                  <a:pt x="0" y="0"/>
                </a:moveTo>
                <a:lnTo>
                  <a:pt x="11301258" y="0"/>
                </a:lnTo>
                <a:lnTo>
                  <a:pt x="11301258" y="1186632"/>
                </a:lnTo>
                <a:lnTo>
                  <a:pt x="0" y="11866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835593" y="7874185"/>
            <a:ext cx="11301259" cy="1087746"/>
          </a:xfrm>
          <a:custGeom>
            <a:avLst/>
            <a:gdLst/>
            <a:ahLst/>
            <a:cxnLst/>
            <a:rect r="r" b="b" t="t" l="l"/>
            <a:pathLst>
              <a:path h="1087746" w="11301259">
                <a:moveTo>
                  <a:pt x="0" y="0"/>
                </a:moveTo>
                <a:lnTo>
                  <a:pt x="11301258" y="0"/>
                </a:lnTo>
                <a:lnTo>
                  <a:pt x="11301258" y="1087746"/>
                </a:lnTo>
                <a:lnTo>
                  <a:pt x="0" y="10877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72248" y="1747219"/>
            <a:ext cx="119435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VUSIALISATION DES DONNEES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Compréhension et Préparation des données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Modélisation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11141" y="2987740"/>
            <a:ext cx="10760932" cy="6429657"/>
          </a:xfrm>
          <a:custGeom>
            <a:avLst/>
            <a:gdLst/>
            <a:ahLst/>
            <a:cxnLst/>
            <a:rect r="r" b="b" t="t" l="l"/>
            <a:pathLst>
              <a:path h="6429657" w="10760932">
                <a:moveTo>
                  <a:pt x="0" y="0"/>
                </a:moveTo>
                <a:lnTo>
                  <a:pt x="10760932" y="0"/>
                </a:lnTo>
                <a:lnTo>
                  <a:pt x="10760932" y="6429657"/>
                </a:lnTo>
                <a:lnTo>
                  <a:pt x="0" y="64296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72248" y="1747219"/>
            <a:ext cx="119435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VUSIALISATION DES DONNEES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4146" y="2235862"/>
            <a:ext cx="9899709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PROBLÈME MÉTIER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49428" y="3848737"/>
            <a:ext cx="13389143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 prix d’une voiture est-il influencé par le kilométrage (mileage) ?</a:t>
            </a:r>
          </a:p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 prix d’une voiture est-il influencé par son âge (age) ?</a:t>
            </a:r>
          </a:p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Peut-on prédire le prix d’une voiture avec précision en utilisant ses caractéristiques ?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801243" y="672414"/>
            <a:ext cx="1219795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Métier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Compréhension et Préparation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172248" y="1747219"/>
            <a:ext cx="119435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XGBOOST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Compréhension et Préparation des données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Modélisation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12978" y="8885839"/>
            <a:ext cx="666204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pip install xgboost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63215" y="3961765"/>
            <a:ext cx="13927630" cy="349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Better Generalization : XGBoost uses reduce overfitting, making it more robust for generalization across unseen data.</a:t>
            </a:r>
          </a:p>
          <a:p>
            <a:pPr algn="just">
              <a:lnSpc>
                <a:spcPts val="3079"/>
              </a:lnSpc>
            </a:pP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Robustness to Outliers : Tree-based algorithms are less sensitive to outliers compared to regression-based methods.</a:t>
            </a:r>
          </a:p>
          <a:p>
            <a:pPr algn="just">
              <a:lnSpc>
                <a:spcPts val="3079"/>
              </a:lnSpc>
            </a:pP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Flexibility in Tuning : XGBoost offers numerous hyperparameters (e.g., learning_rate, max_depth, n_estimators) for fine-grained optimization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177937" y="3461261"/>
            <a:ext cx="9932126" cy="3364479"/>
          </a:xfrm>
          <a:custGeom>
            <a:avLst/>
            <a:gdLst/>
            <a:ahLst/>
            <a:cxnLst/>
            <a:rect r="r" b="b" t="t" l="l"/>
            <a:pathLst>
              <a:path h="3364479" w="9932126">
                <a:moveTo>
                  <a:pt x="0" y="0"/>
                </a:moveTo>
                <a:lnTo>
                  <a:pt x="9932126" y="0"/>
                </a:lnTo>
                <a:lnTo>
                  <a:pt x="9932126" y="3364478"/>
                </a:lnTo>
                <a:lnTo>
                  <a:pt x="0" y="3364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72248" y="1747219"/>
            <a:ext cx="119435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XGBOOST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Compréhension et Préparation des données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Modélisation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12978" y="8885839"/>
            <a:ext cx="666204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pip install xgboost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MERCI 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08815" y="2677231"/>
            <a:ext cx="4755748" cy="4755748"/>
          </a:xfrm>
          <a:custGeom>
            <a:avLst/>
            <a:gdLst/>
            <a:ahLst/>
            <a:cxnLst/>
            <a:rect r="r" b="b" t="t" l="l"/>
            <a:pathLst>
              <a:path h="4755748" w="4755748">
                <a:moveTo>
                  <a:pt x="0" y="0"/>
                </a:moveTo>
                <a:lnTo>
                  <a:pt x="4755748" y="0"/>
                </a:lnTo>
                <a:lnTo>
                  <a:pt x="4755748" y="4755748"/>
                </a:lnTo>
                <a:lnTo>
                  <a:pt x="0" y="47557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295483" y="6200692"/>
            <a:ext cx="7315200" cy="2018625"/>
          </a:xfrm>
          <a:custGeom>
            <a:avLst/>
            <a:gdLst/>
            <a:ahLst/>
            <a:cxnLst/>
            <a:rect r="r" b="b" t="t" l="l"/>
            <a:pathLst>
              <a:path h="2018625" w="7315200">
                <a:moveTo>
                  <a:pt x="0" y="0"/>
                </a:moveTo>
                <a:lnTo>
                  <a:pt x="7315200" y="0"/>
                </a:lnTo>
                <a:lnTo>
                  <a:pt x="7315200" y="2018625"/>
                </a:lnTo>
                <a:lnTo>
                  <a:pt x="0" y="20186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73868" y="4300962"/>
            <a:ext cx="6787288" cy="1508286"/>
          </a:xfrm>
          <a:custGeom>
            <a:avLst/>
            <a:gdLst/>
            <a:ahLst/>
            <a:cxnLst/>
            <a:rect r="r" b="b" t="t" l="l"/>
            <a:pathLst>
              <a:path h="1508286" w="6787288">
                <a:moveTo>
                  <a:pt x="0" y="0"/>
                </a:moveTo>
                <a:lnTo>
                  <a:pt x="6787288" y="0"/>
                </a:lnTo>
                <a:lnTo>
                  <a:pt x="6787288" y="1508286"/>
                </a:lnTo>
                <a:lnTo>
                  <a:pt x="0" y="15082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75411" y="1871765"/>
            <a:ext cx="85371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SOURCE DES DONNEES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736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846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974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384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24308" y="3656824"/>
            <a:ext cx="4524762" cy="5601476"/>
          </a:xfrm>
          <a:custGeom>
            <a:avLst/>
            <a:gdLst/>
            <a:ahLst/>
            <a:cxnLst/>
            <a:rect r="r" b="b" t="t" l="l"/>
            <a:pathLst>
              <a:path h="5601476" w="4524762">
                <a:moveTo>
                  <a:pt x="0" y="0"/>
                </a:moveTo>
                <a:lnTo>
                  <a:pt x="4524762" y="0"/>
                </a:lnTo>
                <a:lnTo>
                  <a:pt x="4524762" y="5601476"/>
                </a:lnTo>
                <a:lnTo>
                  <a:pt x="0" y="56014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996053" y="4131657"/>
            <a:ext cx="9799320" cy="4421943"/>
          </a:xfrm>
          <a:custGeom>
            <a:avLst/>
            <a:gdLst/>
            <a:ahLst/>
            <a:cxnLst/>
            <a:rect r="r" b="b" t="t" l="l"/>
            <a:pathLst>
              <a:path h="4421943" w="9799320">
                <a:moveTo>
                  <a:pt x="0" y="0"/>
                </a:moveTo>
                <a:lnTo>
                  <a:pt x="9799320" y="0"/>
                </a:lnTo>
                <a:lnTo>
                  <a:pt x="9799320" y="4421944"/>
                </a:lnTo>
                <a:lnTo>
                  <a:pt x="0" y="44219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376648" y="7563540"/>
            <a:ext cx="4768072" cy="990061"/>
            <a:chOff x="0" y="0"/>
            <a:chExt cx="1255788" cy="2607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55788" cy="260757"/>
            </a:xfrm>
            <a:custGeom>
              <a:avLst/>
              <a:gdLst/>
              <a:ahLst/>
              <a:cxnLst/>
              <a:rect r="r" b="b" t="t" l="l"/>
              <a:pathLst>
                <a:path h="260757" w="1255788">
                  <a:moveTo>
                    <a:pt x="0" y="0"/>
                  </a:moveTo>
                  <a:lnTo>
                    <a:pt x="1255788" y="0"/>
                  </a:lnTo>
                  <a:lnTo>
                    <a:pt x="1255788" y="260757"/>
                  </a:lnTo>
                  <a:lnTo>
                    <a:pt x="0" y="2607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55788" cy="298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 - COMPLETUDE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41528" y="3018498"/>
            <a:ext cx="128231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Problème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298502" y="4421460"/>
            <a:ext cx="911137" cy="685566"/>
            <a:chOff x="0" y="0"/>
            <a:chExt cx="239970" cy="1805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9970" cy="180561"/>
            </a:xfrm>
            <a:custGeom>
              <a:avLst/>
              <a:gdLst/>
              <a:ahLst/>
              <a:cxnLst/>
              <a:rect r="r" b="b" t="t" l="l"/>
              <a:pathLst>
                <a:path h="180561" w="239970">
                  <a:moveTo>
                    <a:pt x="0" y="0"/>
                  </a:moveTo>
                  <a:lnTo>
                    <a:pt x="239970" y="0"/>
                  </a:lnTo>
                  <a:lnTo>
                    <a:pt x="239970" y="180561"/>
                  </a:lnTo>
                  <a:lnTo>
                    <a:pt x="0" y="1805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39970" cy="218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511410" y="6310896"/>
            <a:ext cx="911137" cy="685566"/>
            <a:chOff x="0" y="0"/>
            <a:chExt cx="239970" cy="1805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9970" cy="180561"/>
            </a:xfrm>
            <a:custGeom>
              <a:avLst/>
              <a:gdLst/>
              <a:ahLst/>
              <a:cxnLst/>
              <a:rect r="r" b="b" t="t" l="l"/>
              <a:pathLst>
                <a:path h="180561" w="239970">
                  <a:moveTo>
                    <a:pt x="0" y="0"/>
                  </a:moveTo>
                  <a:lnTo>
                    <a:pt x="239970" y="0"/>
                  </a:lnTo>
                  <a:lnTo>
                    <a:pt x="239970" y="180561"/>
                  </a:lnTo>
                  <a:lnTo>
                    <a:pt x="0" y="1805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39970" cy="218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700931" y="4103269"/>
            <a:ext cx="10886137" cy="2080462"/>
          </a:xfrm>
          <a:custGeom>
            <a:avLst/>
            <a:gdLst/>
            <a:ahLst/>
            <a:cxnLst/>
            <a:rect r="r" b="b" t="t" l="l"/>
            <a:pathLst>
              <a:path h="2080462" w="10886137">
                <a:moveTo>
                  <a:pt x="0" y="0"/>
                </a:moveTo>
                <a:lnTo>
                  <a:pt x="10886138" y="0"/>
                </a:lnTo>
                <a:lnTo>
                  <a:pt x="10886138" y="2080462"/>
                </a:lnTo>
                <a:lnTo>
                  <a:pt x="0" y="20804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132047" y="6783806"/>
            <a:ext cx="10344346" cy="1424787"/>
          </a:xfrm>
          <a:custGeom>
            <a:avLst/>
            <a:gdLst/>
            <a:ahLst/>
            <a:cxnLst/>
            <a:rect r="r" b="b" t="t" l="l"/>
            <a:pathLst>
              <a:path h="1424787" w="10344346">
                <a:moveTo>
                  <a:pt x="0" y="0"/>
                </a:moveTo>
                <a:lnTo>
                  <a:pt x="10344346" y="0"/>
                </a:lnTo>
                <a:lnTo>
                  <a:pt x="10344346" y="1424787"/>
                </a:lnTo>
                <a:lnTo>
                  <a:pt x="0" y="1424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 - COMPLETUDE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41528" y="3018498"/>
            <a:ext cx="128231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556638" y="3830910"/>
            <a:ext cx="12808000" cy="5427390"/>
          </a:xfrm>
          <a:custGeom>
            <a:avLst/>
            <a:gdLst/>
            <a:ahLst/>
            <a:cxnLst/>
            <a:rect r="r" b="b" t="t" l="l"/>
            <a:pathLst>
              <a:path h="5427390" w="12808000">
                <a:moveTo>
                  <a:pt x="0" y="0"/>
                </a:moveTo>
                <a:lnTo>
                  <a:pt x="12808000" y="0"/>
                </a:lnTo>
                <a:lnTo>
                  <a:pt x="12808000" y="5427390"/>
                </a:lnTo>
                <a:lnTo>
                  <a:pt x="0" y="5427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 - EXACTITUDE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41528" y="3018498"/>
            <a:ext cx="128231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Problème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278460" y="4298045"/>
            <a:ext cx="2476611" cy="1363938"/>
            <a:chOff x="0" y="0"/>
            <a:chExt cx="652276" cy="359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52276" cy="359227"/>
            </a:xfrm>
            <a:custGeom>
              <a:avLst/>
              <a:gdLst/>
              <a:ahLst/>
              <a:cxnLst/>
              <a:rect r="r" b="b" t="t" l="l"/>
              <a:pathLst>
                <a:path h="359227" w="652276">
                  <a:moveTo>
                    <a:pt x="0" y="0"/>
                  </a:moveTo>
                  <a:lnTo>
                    <a:pt x="652276" y="0"/>
                  </a:lnTo>
                  <a:lnTo>
                    <a:pt x="652276" y="359227"/>
                  </a:lnTo>
                  <a:lnTo>
                    <a:pt x="0" y="3592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52276" cy="397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289673" y="3903657"/>
            <a:ext cx="14429269" cy="5627415"/>
          </a:xfrm>
          <a:custGeom>
            <a:avLst/>
            <a:gdLst/>
            <a:ahLst/>
            <a:cxnLst/>
            <a:rect r="r" b="b" t="t" l="l"/>
            <a:pathLst>
              <a:path h="5627415" w="14429269">
                <a:moveTo>
                  <a:pt x="0" y="0"/>
                </a:moveTo>
                <a:lnTo>
                  <a:pt x="14429270" y="0"/>
                </a:lnTo>
                <a:lnTo>
                  <a:pt x="14429270" y="5627415"/>
                </a:lnTo>
                <a:lnTo>
                  <a:pt x="0" y="5627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 - EXACTITUDE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41528" y="3018498"/>
            <a:ext cx="128231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Problème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813930" y="6160876"/>
            <a:ext cx="1572114" cy="1433515"/>
            <a:chOff x="0" y="0"/>
            <a:chExt cx="414055" cy="37755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14055" cy="377551"/>
            </a:xfrm>
            <a:custGeom>
              <a:avLst/>
              <a:gdLst/>
              <a:ahLst/>
              <a:cxnLst/>
              <a:rect r="r" b="b" t="t" l="l"/>
              <a:pathLst>
                <a:path h="377551" w="414055">
                  <a:moveTo>
                    <a:pt x="0" y="0"/>
                  </a:moveTo>
                  <a:lnTo>
                    <a:pt x="414055" y="0"/>
                  </a:lnTo>
                  <a:lnTo>
                    <a:pt x="414055" y="377551"/>
                  </a:lnTo>
                  <a:lnTo>
                    <a:pt x="0" y="3775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14055" cy="415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93371" y="3992835"/>
            <a:ext cx="11301259" cy="1921214"/>
          </a:xfrm>
          <a:custGeom>
            <a:avLst/>
            <a:gdLst/>
            <a:ahLst/>
            <a:cxnLst/>
            <a:rect r="r" b="b" t="t" l="l"/>
            <a:pathLst>
              <a:path h="1921214" w="11301259">
                <a:moveTo>
                  <a:pt x="0" y="0"/>
                </a:moveTo>
                <a:lnTo>
                  <a:pt x="11301258" y="0"/>
                </a:lnTo>
                <a:lnTo>
                  <a:pt x="11301258" y="1921214"/>
                </a:lnTo>
                <a:lnTo>
                  <a:pt x="0" y="1921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27004" y="6704624"/>
            <a:ext cx="11037417" cy="1120628"/>
          </a:xfrm>
          <a:custGeom>
            <a:avLst/>
            <a:gdLst/>
            <a:ahLst/>
            <a:cxnLst/>
            <a:rect r="r" b="b" t="t" l="l"/>
            <a:pathLst>
              <a:path h="1120628" w="11037417">
                <a:moveTo>
                  <a:pt x="0" y="0"/>
                </a:moveTo>
                <a:lnTo>
                  <a:pt x="11037417" y="0"/>
                </a:lnTo>
                <a:lnTo>
                  <a:pt x="11037417" y="1120628"/>
                </a:lnTo>
                <a:lnTo>
                  <a:pt x="0" y="11206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07311" y="1871765"/>
            <a:ext cx="14273378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QUALITE DES DONNÉES - EXACTITUDE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41528" y="3018498"/>
            <a:ext cx="12823110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35593" y="672414"/>
            <a:ext cx="1151096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Problème</a:t>
            </a:r>
          </a:p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Métier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46525" y="663575"/>
            <a:ext cx="3853018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Compréhension et Préparation des données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59380" y="848626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Modélisation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00378" y="839787"/>
            <a:ext cx="195203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DAGYI5vJaRM</dc:identifier>
  <dcterms:modified xsi:type="dcterms:W3CDTF">2011-08-01T06:04:30Z</dcterms:modified>
  <cp:revision>1</cp:revision>
  <dc:title>Black Yellow Modern Minimalist Elegant Presentation</dc:title>
</cp:coreProperties>
</file>