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9" r:id="rId4"/>
    <p:sldId id="266" r:id="rId5"/>
    <p:sldId id="267" r:id="rId6"/>
    <p:sldId id="265" r:id="rId7"/>
    <p:sldId id="263" r:id="rId8"/>
    <p:sldId id="271" r:id="rId9"/>
    <p:sldId id="270" r:id="rId10"/>
    <p:sldId id="272"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2DF-B010-459F-9AF7-9FADB91C2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3F7FD-1359-4B2B-BC9F-02B7679B95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FF4AE5-ED5A-4617-9238-D64CB67C247F}"/>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5" name="Footer Placeholder 4">
            <a:extLst>
              <a:ext uri="{FF2B5EF4-FFF2-40B4-BE49-F238E27FC236}">
                <a16:creationId xmlns:a16="http://schemas.microsoft.com/office/drawing/2014/main" id="{38C772C3-1148-4F40-AD44-ACA9ABAA9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88207-80B5-4289-ABF2-7839A7763453}"/>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424763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650CE-35C2-49F8-A421-0F77D89605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59B3D-F92C-4A3D-BADD-38DDFA38B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5B937-5F1B-4965-A457-61B00BDE3852}"/>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5" name="Footer Placeholder 4">
            <a:extLst>
              <a:ext uri="{FF2B5EF4-FFF2-40B4-BE49-F238E27FC236}">
                <a16:creationId xmlns:a16="http://schemas.microsoft.com/office/drawing/2014/main" id="{69E35131-35C0-41D6-9311-A327944FA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87F52-9E71-43E6-BC34-CC5206CEBCB5}"/>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416340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5937C-B8D0-4A2A-979C-EDCB8F1488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D123AC-57E4-4A2E-B4BA-74E1D8B05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86F14-27D3-44A5-B326-4329D4ED968E}"/>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5" name="Footer Placeholder 4">
            <a:extLst>
              <a:ext uri="{FF2B5EF4-FFF2-40B4-BE49-F238E27FC236}">
                <a16:creationId xmlns:a16="http://schemas.microsoft.com/office/drawing/2014/main" id="{4BD728E8-76E7-46A8-97F1-E475593DD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BA0B68-118D-4454-A3C6-C75ACCE1EC93}"/>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30255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D253-AF17-4B40-A246-10BCCDA2D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FC0190-4AF6-4D21-88F2-A3CB5ABBE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D6857-AED5-4997-85D9-94D7D84801E0}"/>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5" name="Footer Placeholder 4">
            <a:extLst>
              <a:ext uri="{FF2B5EF4-FFF2-40B4-BE49-F238E27FC236}">
                <a16:creationId xmlns:a16="http://schemas.microsoft.com/office/drawing/2014/main" id="{24E99989-E210-4F2C-8C00-298D73D73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00E8D-C3AB-4BA9-9924-D9ABE6CD84F4}"/>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202482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942A-D154-4713-93AD-30A23DF55A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CA76C1-9454-49B5-A94E-C4EF0BCBD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8B7B8-2AA2-4A38-96BA-DFF36EC25FDE}"/>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5" name="Footer Placeholder 4">
            <a:extLst>
              <a:ext uri="{FF2B5EF4-FFF2-40B4-BE49-F238E27FC236}">
                <a16:creationId xmlns:a16="http://schemas.microsoft.com/office/drawing/2014/main" id="{4460875A-A41D-4837-ADF6-5D56986A0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6E933-6F0B-4BEC-988B-A0D9E7C89793}"/>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405636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EEE8-6554-47D3-81A9-E7BF38A49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2AF8C-3371-4F1D-A14B-1DCDCE776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4A21A-1E83-4392-B3BC-62C4941E7B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0286D-C158-4FBC-8F80-2E5FDD500C17}"/>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6" name="Footer Placeholder 5">
            <a:extLst>
              <a:ext uri="{FF2B5EF4-FFF2-40B4-BE49-F238E27FC236}">
                <a16:creationId xmlns:a16="http://schemas.microsoft.com/office/drawing/2014/main" id="{C96B9AA3-E0C1-4465-8DFA-DD301774A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E7098-FDFF-4CE0-8C65-D6D7BC1E1ECF}"/>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415381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134E-CFD8-4E81-94F1-E1DAB9DBB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9C9A16-701D-4FEA-952E-B4A39D6C9D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69405-3E3B-4E5C-BB44-F044AA90A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789769-F925-4F8E-86EE-FD98FFCD5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DE958-9CE0-40C2-A6C0-68067C25EB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BC4440-60D4-4CD4-AFF9-6EC2A7870C8B}"/>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8" name="Footer Placeholder 7">
            <a:extLst>
              <a:ext uri="{FF2B5EF4-FFF2-40B4-BE49-F238E27FC236}">
                <a16:creationId xmlns:a16="http://schemas.microsoft.com/office/drawing/2014/main" id="{81928C79-EAAB-443F-8B01-5BF778832D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6E4031-62CC-4DD7-9EED-C04B2ED7AEE8}"/>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105316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7FE0-6DF0-4DE0-9C2F-B45A83FB7F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D0E3A9-8CF3-46AC-9483-3342D787096A}"/>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4" name="Footer Placeholder 3">
            <a:extLst>
              <a:ext uri="{FF2B5EF4-FFF2-40B4-BE49-F238E27FC236}">
                <a16:creationId xmlns:a16="http://schemas.microsoft.com/office/drawing/2014/main" id="{9D7C74A4-C62B-474B-BCDB-0F40ED7A33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4637A2-12E9-48C1-ADD5-CEE53386172A}"/>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318600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9924C-A8D6-4BCC-8A25-9DAD0367F636}"/>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3" name="Footer Placeholder 2">
            <a:extLst>
              <a:ext uri="{FF2B5EF4-FFF2-40B4-BE49-F238E27FC236}">
                <a16:creationId xmlns:a16="http://schemas.microsoft.com/office/drawing/2014/main" id="{31BAF5E6-2583-4744-810C-87F3B96A5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D2A36A-51DB-4430-9362-725F66AF4FEA}"/>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53349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3447-80E9-4AB8-A9CB-07E51EDDD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1DA35C-C199-4379-96E7-658FDD4EC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1FAAA9-80CC-427D-9450-519F4223D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7F31C-9C47-4945-B649-04FBD3CB22BD}"/>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6" name="Footer Placeholder 5">
            <a:extLst>
              <a:ext uri="{FF2B5EF4-FFF2-40B4-BE49-F238E27FC236}">
                <a16:creationId xmlns:a16="http://schemas.microsoft.com/office/drawing/2014/main" id="{C92F850E-6110-47AC-90B4-7B4B480EC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6C75F-12D4-4E9D-93B7-15DD8F652CD4}"/>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81974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D31-18E3-4901-88AB-E3E5EACAE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050D4A-D1E1-4499-993B-3BCE2E9E8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D878F1-C1E0-4EF5-9A86-0BF788BBB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11CB1-2787-439E-A9B0-73D2BEBD3E23}"/>
              </a:ext>
            </a:extLst>
          </p:cNvPr>
          <p:cNvSpPr>
            <a:spLocks noGrp="1"/>
          </p:cNvSpPr>
          <p:nvPr>
            <p:ph type="dt" sz="half" idx="10"/>
          </p:nvPr>
        </p:nvSpPr>
        <p:spPr/>
        <p:txBody>
          <a:bodyPr/>
          <a:lstStyle/>
          <a:p>
            <a:fld id="{2233CC9D-CE8E-4C99-BB29-A49BF5847A42}" type="datetimeFigureOut">
              <a:rPr lang="en-US" smtClean="0"/>
              <a:t>5/10/2025</a:t>
            </a:fld>
            <a:endParaRPr lang="en-US"/>
          </a:p>
        </p:txBody>
      </p:sp>
      <p:sp>
        <p:nvSpPr>
          <p:cNvPr id="6" name="Footer Placeholder 5">
            <a:extLst>
              <a:ext uri="{FF2B5EF4-FFF2-40B4-BE49-F238E27FC236}">
                <a16:creationId xmlns:a16="http://schemas.microsoft.com/office/drawing/2014/main" id="{902A9976-1BE0-47C4-9ED5-8A4427F0F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318612-AAC4-4E90-8722-CF3224A871A5}"/>
              </a:ext>
            </a:extLst>
          </p:cNvPr>
          <p:cNvSpPr>
            <a:spLocks noGrp="1"/>
          </p:cNvSpPr>
          <p:nvPr>
            <p:ph type="sldNum" sz="quarter" idx="12"/>
          </p:nvPr>
        </p:nvSpPr>
        <p:spPr/>
        <p:txBody>
          <a:bodyPr/>
          <a:lstStyle/>
          <a:p>
            <a:fld id="{9BD3D9BC-4DE9-47D5-951E-1344926E120D}" type="slidenum">
              <a:rPr lang="en-US" smtClean="0"/>
              <a:t>‹#›</a:t>
            </a:fld>
            <a:endParaRPr lang="en-US"/>
          </a:p>
        </p:txBody>
      </p:sp>
    </p:spTree>
    <p:extLst>
      <p:ext uri="{BB962C8B-B14F-4D97-AF65-F5344CB8AC3E}">
        <p14:creationId xmlns:p14="http://schemas.microsoft.com/office/powerpoint/2010/main" val="266377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56FD5B-1FA4-4F79-B0D7-501B814EC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32A8CB-A781-4847-B99B-368F1990B9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71ACC-B465-458B-AF60-7AC4549E5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3CC9D-CE8E-4C99-BB29-A49BF5847A42}" type="datetimeFigureOut">
              <a:rPr lang="en-US" smtClean="0"/>
              <a:t>5/10/2025</a:t>
            </a:fld>
            <a:endParaRPr lang="en-US"/>
          </a:p>
        </p:txBody>
      </p:sp>
      <p:sp>
        <p:nvSpPr>
          <p:cNvPr id="5" name="Footer Placeholder 4">
            <a:extLst>
              <a:ext uri="{FF2B5EF4-FFF2-40B4-BE49-F238E27FC236}">
                <a16:creationId xmlns:a16="http://schemas.microsoft.com/office/drawing/2014/main" id="{212989ED-C989-4025-9A43-DA8A6D7E7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DDABF4-34D3-442D-840A-64C6C2D3F4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3D9BC-4DE9-47D5-951E-1344926E120D}" type="slidenum">
              <a:rPr lang="en-US" smtClean="0"/>
              <a:t>‹#›</a:t>
            </a:fld>
            <a:endParaRPr lang="en-US"/>
          </a:p>
        </p:txBody>
      </p:sp>
    </p:spTree>
    <p:extLst>
      <p:ext uri="{BB962C8B-B14F-4D97-AF65-F5344CB8AC3E}">
        <p14:creationId xmlns:p14="http://schemas.microsoft.com/office/powerpoint/2010/main" val="40895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a gear and a sound symbol&#10;&#10;AI-generated content may be incorrect.">
            <a:extLst>
              <a:ext uri="{FF2B5EF4-FFF2-40B4-BE49-F238E27FC236}">
                <a16:creationId xmlns:a16="http://schemas.microsoft.com/office/drawing/2014/main" id="{5D61BC87-7B03-4392-83D3-848241596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40432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Business WhatsApp Integration</a:t>
            </a:r>
          </a:p>
        </p:txBody>
      </p:sp>
      <p:pic>
        <p:nvPicPr>
          <p:cNvPr id="3" name="Picture 2">
            <a:extLst>
              <a:ext uri="{FF2B5EF4-FFF2-40B4-BE49-F238E27FC236}">
                <a16:creationId xmlns:a16="http://schemas.microsoft.com/office/drawing/2014/main" id="{6BFED612-6CA8-44BB-9564-0A14EC2CCE3C}"/>
              </a:ext>
            </a:extLst>
          </p:cNvPr>
          <p:cNvPicPr>
            <a:picLocks noChangeAspect="1"/>
          </p:cNvPicPr>
          <p:nvPr/>
        </p:nvPicPr>
        <p:blipFill>
          <a:blip r:embed="rId3"/>
          <a:stretch>
            <a:fillRect/>
          </a:stretch>
        </p:blipFill>
        <p:spPr>
          <a:xfrm>
            <a:off x="1385108" y="1375070"/>
            <a:ext cx="9421784" cy="4340875"/>
          </a:xfrm>
          <a:prstGeom prst="rect">
            <a:avLst/>
          </a:prstGeom>
        </p:spPr>
      </p:pic>
    </p:spTree>
    <p:extLst>
      <p:ext uri="{BB962C8B-B14F-4D97-AF65-F5344CB8AC3E}">
        <p14:creationId xmlns:p14="http://schemas.microsoft.com/office/powerpoint/2010/main" val="34294957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2921168"/>
            <a:ext cx="7396223" cy="1015663"/>
          </a:xfrm>
          <a:prstGeom prst="rect">
            <a:avLst/>
          </a:prstGeom>
          <a:noFill/>
        </p:spPr>
        <p:txBody>
          <a:bodyPr wrap="square" rtlCol="0">
            <a:spAutoFit/>
          </a:bodyPr>
          <a:lstStyle/>
          <a:p>
            <a:pPr algn="ctr"/>
            <a:r>
              <a:rPr lang="en-US" sz="6000" b="1" dirty="0">
                <a:solidFill>
                  <a:schemeClr val="bg1"/>
                </a:solidFill>
              </a:rPr>
              <a:t>Thank You!</a:t>
            </a:r>
          </a:p>
        </p:txBody>
      </p:sp>
    </p:spTree>
    <p:extLst>
      <p:ext uri="{BB962C8B-B14F-4D97-AF65-F5344CB8AC3E}">
        <p14:creationId xmlns:p14="http://schemas.microsoft.com/office/powerpoint/2010/main" val="3780390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1"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088189" y="1136064"/>
            <a:ext cx="8015619" cy="4585871"/>
          </a:xfrm>
          <a:prstGeom prst="rect">
            <a:avLst/>
          </a:prstGeom>
          <a:noFill/>
        </p:spPr>
        <p:txBody>
          <a:bodyPr wrap="square" rtlCol="0">
            <a:spAutoFit/>
          </a:bodyPr>
          <a:lstStyle/>
          <a:p>
            <a:pPr algn="ctr"/>
            <a:r>
              <a:rPr lang="en-US" sz="4000" b="1" dirty="0">
                <a:solidFill>
                  <a:schemeClr val="bg1"/>
                </a:solidFill>
              </a:rPr>
              <a:t>Morshed: Smart Financial Advisor</a:t>
            </a:r>
          </a:p>
          <a:p>
            <a:pPr algn="ctr"/>
            <a:r>
              <a:rPr lang="en-US" sz="2800" b="1" dirty="0">
                <a:solidFill>
                  <a:schemeClr val="bg1"/>
                </a:solidFill>
              </a:rPr>
              <a:t>Intelligent Transaction Analysis Agent</a:t>
            </a: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endParaRPr lang="en-US" sz="2800" b="1" dirty="0">
              <a:solidFill>
                <a:schemeClr val="bg1"/>
              </a:solidFill>
            </a:endParaRPr>
          </a:p>
          <a:p>
            <a:pPr algn="ctr"/>
            <a:r>
              <a:rPr lang="en-US" sz="2800" b="1" dirty="0">
                <a:solidFill>
                  <a:schemeClr val="bg1"/>
                </a:solidFill>
              </a:rPr>
              <a:t>By: BioMed Squad</a:t>
            </a:r>
          </a:p>
          <a:p>
            <a:pPr algn="ctr"/>
            <a:r>
              <a:rPr lang="en-US" sz="2800" b="1" dirty="0">
                <a:solidFill>
                  <a:schemeClr val="bg1"/>
                </a:solidFill>
              </a:rPr>
              <a:t>Date: 10/May/2025</a:t>
            </a:r>
          </a:p>
        </p:txBody>
      </p:sp>
      <p:pic>
        <p:nvPicPr>
          <p:cNvPr id="9" name="Picture 8" descr="A toy robot holding a piece of paper&#10;&#10;AI-generated content may be incorrect.">
            <a:extLst>
              <a:ext uri="{FF2B5EF4-FFF2-40B4-BE49-F238E27FC236}">
                <a16:creationId xmlns:a16="http://schemas.microsoft.com/office/drawing/2014/main" id="{A77C096E-BE68-4D24-8E31-F7165E2AF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9178" y="1304594"/>
            <a:ext cx="2653639" cy="3955424"/>
          </a:xfrm>
          <a:prstGeom prst="rect">
            <a:avLst/>
          </a:prstGeom>
        </p:spPr>
      </p:pic>
    </p:spTree>
    <p:extLst>
      <p:ext uri="{BB962C8B-B14F-4D97-AF65-F5344CB8AC3E}">
        <p14:creationId xmlns:p14="http://schemas.microsoft.com/office/powerpoint/2010/main" val="2489258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Overview</a:t>
            </a:r>
          </a:p>
        </p:txBody>
      </p:sp>
      <p:sp>
        <p:nvSpPr>
          <p:cNvPr id="9" name="TextBox 8">
            <a:extLst>
              <a:ext uri="{FF2B5EF4-FFF2-40B4-BE49-F238E27FC236}">
                <a16:creationId xmlns:a16="http://schemas.microsoft.com/office/drawing/2014/main" id="{A23D7080-4945-4542-B487-421AA075DA6E}"/>
              </a:ext>
            </a:extLst>
          </p:cNvPr>
          <p:cNvSpPr txBox="1"/>
          <p:nvPr/>
        </p:nvSpPr>
        <p:spPr>
          <a:xfrm>
            <a:off x="782713" y="1915407"/>
            <a:ext cx="10626571" cy="3785652"/>
          </a:xfrm>
          <a:prstGeom prst="rect">
            <a:avLst/>
          </a:prstGeom>
          <a:noFill/>
        </p:spPr>
        <p:txBody>
          <a:bodyPr wrap="square" rtlCol="0">
            <a:spAutoFit/>
          </a:bodyPr>
          <a:lstStyle/>
          <a:p>
            <a:pPr algn="ctr"/>
            <a:r>
              <a:rPr lang="en-US" sz="2000" b="1" dirty="0">
                <a:solidFill>
                  <a:schemeClr val="bg1"/>
                </a:solidFill>
              </a:rPr>
              <a:t>Our solution is an AI-powered financial analysis agent designed to revolutionize retail transaction management in Jordan. By combining natural language processing (NLP) with autonomous workflow automation, the system enables users to query transaction data conversationally (e.g., “Show failed transactions at Z Mall last week”) and triggers automated actions like alerts, reports, and anomaly detection. Leveraging RAG (Retrieval-Augmented Generation) and SQL-based retrieval, the AI delivers precise insights while tools like Make (</a:t>
            </a:r>
            <a:r>
              <a:rPr lang="en-US" sz="2000" b="1" dirty="0" err="1">
                <a:solidFill>
                  <a:schemeClr val="bg1"/>
                </a:solidFill>
              </a:rPr>
              <a:t>Integromat</a:t>
            </a:r>
            <a:r>
              <a:rPr lang="en-US" sz="2000" b="1" dirty="0">
                <a:solidFill>
                  <a:schemeClr val="bg1"/>
                </a:solidFill>
              </a:rPr>
              <a:t>) or </a:t>
            </a:r>
            <a:r>
              <a:rPr lang="en-US" sz="2000" b="1" dirty="0" err="1">
                <a:solidFill>
                  <a:schemeClr val="bg1"/>
                </a:solidFill>
              </a:rPr>
              <a:t>nSn</a:t>
            </a:r>
            <a:r>
              <a:rPr lang="en-US" sz="2000" b="1" dirty="0">
                <a:solidFill>
                  <a:schemeClr val="bg1"/>
                </a:solidFill>
              </a:rPr>
              <a:t> execute responses in real time—such as sending branch managers daily digests or flagging unusual patterns. Integrated with Slack/Telegram, the solution offers on-the-go access, supports Arabic/English queries, and reduces manual analysis by 80%. Built with </a:t>
            </a:r>
            <a:r>
              <a:rPr lang="en-US" sz="2000" b="1" dirty="0" err="1">
                <a:solidFill>
                  <a:schemeClr val="bg1"/>
                </a:solidFill>
              </a:rPr>
              <a:t>LangChain</a:t>
            </a:r>
            <a:r>
              <a:rPr lang="en-US" sz="2000" b="1" dirty="0">
                <a:solidFill>
                  <a:schemeClr val="bg1"/>
                </a:solidFill>
              </a:rPr>
              <a:t>, vector databases (</a:t>
            </a:r>
            <a:r>
              <a:rPr lang="en-US" sz="2000" b="1" dirty="0" err="1">
                <a:solidFill>
                  <a:schemeClr val="bg1"/>
                </a:solidFill>
              </a:rPr>
              <a:t>Weaviate</a:t>
            </a:r>
            <a:r>
              <a:rPr lang="en-US" sz="2000" b="1" dirty="0">
                <a:solidFill>
                  <a:schemeClr val="bg1"/>
                </a:solidFill>
              </a:rPr>
              <a:t>/Pinecone), and LLMs, it aligns with the hackathon’s goals by enhancing accuracy, automation, and scalability for Jordan’s retail sector.</a:t>
            </a:r>
          </a:p>
          <a:p>
            <a:pPr algn="ctr"/>
            <a:endParaRPr lang="en-US" sz="2000" b="1" dirty="0">
              <a:solidFill>
                <a:schemeClr val="bg1"/>
              </a:solidFill>
            </a:endParaRPr>
          </a:p>
        </p:txBody>
      </p:sp>
    </p:spTree>
    <p:extLst>
      <p:ext uri="{BB962C8B-B14F-4D97-AF65-F5344CB8AC3E}">
        <p14:creationId xmlns:p14="http://schemas.microsoft.com/office/powerpoint/2010/main" val="3773001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Problem</a:t>
            </a:r>
          </a:p>
        </p:txBody>
      </p:sp>
      <p:sp>
        <p:nvSpPr>
          <p:cNvPr id="9" name="TextBox 8">
            <a:extLst>
              <a:ext uri="{FF2B5EF4-FFF2-40B4-BE49-F238E27FC236}">
                <a16:creationId xmlns:a16="http://schemas.microsoft.com/office/drawing/2014/main" id="{A23D7080-4945-4542-B487-421AA075DA6E}"/>
              </a:ext>
            </a:extLst>
          </p:cNvPr>
          <p:cNvSpPr txBox="1"/>
          <p:nvPr/>
        </p:nvSpPr>
        <p:spPr>
          <a:xfrm>
            <a:off x="1302515" y="2323780"/>
            <a:ext cx="9586968" cy="2554545"/>
          </a:xfrm>
          <a:prstGeom prst="rect">
            <a:avLst/>
          </a:prstGeom>
          <a:noFill/>
        </p:spPr>
        <p:txBody>
          <a:bodyPr wrap="square" rtlCol="0">
            <a:spAutoFit/>
          </a:bodyPr>
          <a:lstStyle/>
          <a:p>
            <a:pPr algn="ctr"/>
            <a:r>
              <a:rPr lang="en-US" sz="3200" b="1" dirty="0">
                <a:solidFill>
                  <a:schemeClr val="bg1"/>
                </a:solidFill>
              </a:rPr>
              <a:t>1- Manual transaction analysis is slow and error-prone.</a:t>
            </a:r>
          </a:p>
          <a:p>
            <a:pPr algn="ctr"/>
            <a:endParaRPr lang="en-US" sz="3200" b="1" dirty="0">
              <a:solidFill>
                <a:schemeClr val="bg1"/>
              </a:solidFill>
            </a:endParaRPr>
          </a:p>
          <a:p>
            <a:pPr algn="ctr"/>
            <a:r>
              <a:rPr lang="en-US" sz="3200" b="1" dirty="0">
                <a:solidFill>
                  <a:schemeClr val="bg1"/>
                </a:solidFill>
              </a:rPr>
              <a:t>2- No real-time alerts for anomalies/failures.</a:t>
            </a:r>
          </a:p>
          <a:p>
            <a:pPr algn="ctr"/>
            <a:endParaRPr lang="en-US" sz="3200" b="1" dirty="0">
              <a:solidFill>
                <a:schemeClr val="bg1"/>
              </a:solidFill>
            </a:endParaRPr>
          </a:p>
          <a:p>
            <a:pPr algn="ctr"/>
            <a:r>
              <a:rPr lang="en-US" sz="3200" b="1" dirty="0">
                <a:solidFill>
                  <a:schemeClr val="bg1"/>
                </a:solidFill>
              </a:rPr>
              <a:t>3- Branch managers lack actionable insights.</a:t>
            </a:r>
          </a:p>
        </p:txBody>
      </p:sp>
    </p:spTree>
    <p:extLst>
      <p:ext uri="{BB962C8B-B14F-4D97-AF65-F5344CB8AC3E}">
        <p14:creationId xmlns:p14="http://schemas.microsoft.com/office/powerpoint/2010/main" val="493094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1" y="0"/>
            <a:ext cx="12192000" cy="6858000"/>
          </a:xfrm>
          <a:prstGeom prst="rect">
            <a:avLst/>
          </a:prstGeom>
        </p:spPr>
      </p:pic>
      <p:pic>
        <p:nvPicPr>
          <p:cNvPr id="9" name="Picture 8" descr="A toy robot holding a piece of paper&#10;&#10;AI-generated content may be incorrect.">
            <a:extLst>
              <a:ext uri="{FF2B5EF4-FFF2-40B4-BE49-F238E27FC236}">
                <a16:creationId xmlns:a16="http://schemas.microsoft.com/office/drawing/2014/main" id="{A77C096E-BE68-4D24-8E31-F7165E2AF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79" y="1511660"/>
            <a:ext cx="2163042" cy="3224157"/>
          </a:xfrm>
          <a:prstGeom prst="rect">
            <a:avLst/>
          </a:prstGeom>
        </p:spPr>
      </p:pic>
      <p:sp>
        <p:nvSpPr>
          <p:cNvPr id="5" name="TextBox 4">
            <a:extLst>
              <a:ext uri="{FF2B5EF4-FFF2-40B4-BE49-F238E27FC236}">
                <a16:creationId xmlns:a16="http://schemas.microsoft.com/office/drawing/2014/main" id="{DE2B4543-DB45-4A69-95F2-AF2CE3DA97C9}"/>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Solution</a:t>
            </a:r>
          </a:p>
        </p:txBody>
      </p:sp>
      <p:graphicFrame>
        <p:nvGraphicFramePr>
          <p:cNvPr id="2" name="Table 2">
            <a:extLst>
              <a:ext uri="{FF2B5EF4-FFF2-40B4-BE49-F238E27FC236}">
                <a16:creationId xmlns:a16="http://schemas.microsoft.com/office/drawing/2014/main" id="{6C1D9E36-034B-4065-AA36-5CD9E4133A7C}"/>
              </a:ext>
            </a:extLst>
          </p:cNvPr>
          <p:cNvGraphicFramePr>
            <a:graphicFrameLocks noGrp="1"/>
          </p:cNvGraphicFramePr>
          <p:nvPr>
            <p:extLst>
              <p:ext uri="{D42A27DB-BD31-4B8C-83A1-F6EECF244321}">
                <p14:modId xmlns:p14="http://schemas.microsoft.com/office/powerpoint/2010/main" val="179022140"/>
              </p:ext>
            </p:extLst>
          </p:nvPr>
        </p:nvGraphicFramePr>
        <p:xfrm>
          <a:off x="2031999" y="4901049"/>
          <a:ext cx="8128000" cy="741680"/>
        </p:xfrm>
        <a:graphic>
          <a:graphicData uri="http://schemas.openxmlformats.org/drawingml/2006/table">
            <a:tbl>
              <a:tblPr firstRow="1" bandRow="1">
                <a:tableStyleId>{00A15C55-8517-42AA-B614-E9B94910E393}</a:tableStyleId>
              </a:tblPr>
              <a:tblGrid>
                <a:gridCol w="4064000">
                  <a:extLst>
                    <a:ext uri="{9D8B030D-6E8A-4147-A177-3AD203B41FA5}">
                      <a16:colId xmlns:a16="http://schemas.microsoft.com/office/drawing/2014/main" val="3185019933"/>
                    </a:ext>
                  </a:extLst>
                </a:gridCol>
                <a:gridCol w="4064000">
                  <a:extLst>
                    <a:ext uri="{9D8B030D-6E8A-4147-A177-3AD203B41FA5}">
                      <a16:colId xmlns:a16="http://schemas.microsoft.com/office/drawing/2014/main" val="509947759"/>
                    </a:ext>
                  </a:extLst>
                </a:gridCol>
              </a:tblGrid>
              <a:tr h="370840">
                <a:tc>
                  <a:txBody>
                    <a:bodyPr/>
                    <a:lstStyle/>
                    <a:p>
                      <a:r>
                        <a:rPr lang="en-US" dirty="0"/>
                        <a:t>Website</a:t>
                      </a:r>
                    </a:p>
                  </a:txBody>
                  <a:tcPr/>
                </a:tc>
                <a:tc>
                  <a:txBody>
                    <a:bodyPr/>
                    <a:lstStyle/>
                    <a:p>
                      <a:r>
                        <a:rPr lang="en-US" dirty="0"/>
                        <a:t>WhatsApp</a:t>
                      </a:r>
                    </a:p>
                  </a:txBody>
                  <a:tcPr/>
                </a:tc>
                <a:extLst>
                  <a:ext uri="{0D108BD9-81ED-4DB2-BD59-A6C34878D82A}">
                    <a16:rowId xmlns:a16="http://schemas.microsoft.com/office/drawing/2014/main" val="2219660147"/>
                  </a:ext>
                </a:extLst>
              </a:tr>
              <a:tr h="370840">
                <a:tc>
                  <a:txBody>
                    <a:bodyPr/>
                    <a:lstStyle/>
                    <a:p>
                      <a:r>
                        <a:rPr lang="en-US" b="1" dirty="0"/>
                        <a:t>https://morshed-ai.web.app</a:t>
                      </a:r>
                    </a:p>
                  </a:txBody>
                  <a:tcPr/>
                </a:tc>
                <a:tc>
                  <a:txBody>
                    <a:bodyPr/>
                    <a:lstStyle/>
                    <a:p>
                      <a:r>
                        <a:rPr lang="en-US" b="1" dirty="0"/>
                        <a:t>+1 (555) 766-7113</a:t>
                      </a:r>
                    </a:p>
                  </a:txBody>
                  <a:tcPr/>
                </a:tc>
                <a:extLst>
                  <a:ext uri="{0D108BD9-81ED-4DB2-BD59-A6C34878D82A}">
                    <a16:rowId xmlns:a16="http://schemas.microsoft.com/office/drawing/2014/main" val="3451455902"/>
                  </a:ext>
                </a:extLst>
              </a:tr>
            </a:tbl>
          </a:graphicData>
        </a:graphic>
      </p:graphicFrame>
      <p:sp>
        <p:nvSpPr>
          <p:cNvPr id="7" name="TextBox 6">
            <a:extLst>
              <a:ext uri="{FF2B5EF4-FFF2-40B4-BE49-F238E27FC236}">
                <a16:creationId xmlns:a16="http://schemas.microsoft.com/office/drawing/2014/main" id="{6BA17608-E3A6-4917-B158-954954CF3CB0}"/>
              </a:ext>
            </a:extLst>
          </p:cNvPr>
          <p:cNvSpPr txBox="1"/>
          <p:nvPr/>
        </p:nvSpPr>
        <p:spPr>
          <a:xfrm>
            <a:off x="2397887" y="4339010"/>
            <a:ext cx="7396223" cy="523220"/>
          </a:xfrm>
          <a:prstGeom prst="rect">
            <a:avLst/>
          </a:prstGeom>
          <a:noFill/>
        </p:spPr>
        <p:txBody>
          <a:bodyPr wrap="square" rtlCol="0">
            <a:spAutoFit/>
          </a:bodyPr>
          <a:lstStyle/>
          <a:p>
            <a:pPr algn="ctr"/>
            <a:r>
              <a:rPr lang="en-US" sz="2800" b="1" dirty="0">
                <a:solidFill>
                  <a:schemeClr val="bg1"/>
                </a:solidFill>
              </a:rPr>
              <a:t>You can access Morshed-AI via:</a:t>
            </a:r>
          </a:p>
        </p:txBody>
      </p:sp>
      <p:sp>
        <p:nvSpPr>
          <p:cNvPr id="8" name="TextBox 7">
            <a:extLst>
              <a:ext uri="{FF2B5EF4-FFF2-40B4-BE49-F238E27FC236}">
                <a16:creationId xmlns:a16="http://schemas.microsoft.com/office/drawing/2014/main" id="{2A9BF723-E207-48A3-8392-76A840A384DD}"/>
              </a:ext>
            </a:extLst>
          </p:cNvPr>
          <p:cNvSpPr txBox="1"/>
          <p:nvPr/>
        </p:nvSpPr>
        <p:spPr>
          <a:xfrm>
            <a:off x="2397887" y="1268353"/>
            <a:ext cx="7396223" cy="954107"/>
          </a:xfrm>
          <a:prstGeom prst="rect">
            <a:avLst/>
          </a:prstGeom>
          <a:noFill/>
        </p:spPr>
        <p:txBody>
          <a:bodyPr wrap="square" rtlCol="0">
            <a:spAutoFit/>
          </a:bodyPr>
          <a:lstStyle/>
          <a:p>
            <a:pPr algn="ctr"/>
            <a:r>
              <a:rPr lang="en-US" sz="2800" b="1" dirty="0">
                <a:solidFill>
                  <a:schemeClr val="bg1"/>
                </a:solidFill>
              </a:rPr>
              <a:t>Conversational AI + automated workflows for instant analysis and proactive actions.</a:t>
            </a:r>
          </a:p>
        </p:txBody>
      </p:sp>
    </p:spTree>
    <p:extLst>
      <p:ext uri="{BB962C8B-B14F-4D97-AF65-F5344CB8AC3E}">
        <p14:creationId xmlns:p14="http://schemas.microsoft.com/office/powerpoint/2010/main" val="417596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Key Features</a:t>
            </a:r>
          </a:p>
        </p:txBody>
      </p:sp>
      <p:grpSp>
        <p:nvGrpSpPr>
          <p:cNvPr id="5" name="Group 4">
            <a:extLst>
              <a:ext uri="{FF2B5EF4-FFF2-40B4-BE49-F238E27FC236}">
                <a16:creationId xmlns:a16="http://schemas.microsoft.com/office/drawing/2014/main" id="{1CDBBBCE-5ED3-4EF3-B12F-F75731AA6B64}"/>
              </a:ext>
            </a:extLst>
          </p:cNvPr>
          <p:cNvGrpSpPr/>
          <p:nvPr/>
        </p:nvGrpSpPr>
        <p:grpSpPr>
          <a:xfrm>
            <a:off x="4167821" y="1542068"/>
            <a:ext cx="5933734" cy="1260697"/>
            <a:chOff x="6697956" y="3331311"/>
            <a:chExt cx="5933734" cy="1260697"/>
          </a:xfrm>
        </p:grpSpPr>
        <p:grpSp>
          <p:nvGrpSpPr>
            <p:cNvPr id="7" name="Group 6">
              <a:extLst>
                <a:ext uri="{FF2B5EF4-FFF2-40B4-BE49-F238E27FC236}">
                  <a16:creationId xmlns:a16="http://schemas.microsoft.com/office/drawing/2014/main" id="{AF3E5AC3-31EC-474D-AAEE-7D29846D03A2}"/>
                </a:ext>
              </a:extLst>
            </p:cNvPr>
            <p:cNvGrpSpPr/>
            <p:nvPr/>
          </p:nvGrpSpPr>
          <p:grpSpPr>
            <a:xfrm>
              <a:off x="6697956" y="3331869"/>
              <a:ext cx="882098" cy="1260139"/>
              <a:chOff x="1" y="559"/>
              <a:chExt cx="882098" cy="1260139"/>
            </a:xfrm>
          </p:grpSpPr>
          <p:sp>
            <p:nvSpPr>
              <p:cNvPr id="11" name="Arrow: Chevron 10">
                <a:extLst>
                  <a:ext uri="{FF2B5EF4-FFF2-40B4-BE49-F238E27FC236}">
                    <a16:creationId xmlns:a16="http://schemas.microsoft.com/office/drawing/2014/main" id="{92F3065F-630C-4F39-9E01-9E48B4B761D2}"/>
                  </a:ext>
                </a:extLst>
              </p:cNvPr>
              <p:cNvSpPr/>
              <p:nvPr/>
            </p:nvSpPr>
            <p:spPr>
              <a:xfrm rot="5400000">
                <a:off x="-189020" y="189580"/>
                <a:ext cx="1260139" cy="882097"/>
              </a:xfrm>
              <a:prstGeom prst="chevron">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Arrow: Chevron 4">
                <a:extLst>
                  <a:ext uri="{FF2B5EF4-FFF2-40B4-BE49-F238E27FC236}">
                    <a16:creationId xmlns:a16="http://schemas.microsoft.com/office/drawing/2014/main" id="{2ADE20EF-9A45-466C-A24F-141508B43984}"/>
                  </a:ext>
                </a:extLst>
              </p:cNvPr>
              <p:cNvSpPr txBox="1"/>
              <p:nvPr/>
            </p:nvSpPr>
            <p:spPr>
              <a:xfrm>
                <a:off x="2" y="441608"/>
                <a:ext cx="882097" cy="6298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800" b="1" kern="1200" dirty="0">
                    <a:solidFill>
                      <a:schemeClr val="tx1"/>
                    </a:solidFill>
                  </a:rPr>
                  <a:t>1</a:t>
                </a:r>
              </a:p>
            </p:txBody>
          </p:sp>
        </p:grpSp>
        <p:grpSp>
          <p:nvGrpSpPr>
            <p:cNvPr id="8" name="Group 7">
              <a:extLst>
                <a:ext uri="{FF2B5EF4-FFF2-40B4-BE49-F238E27FC236}">
                  <a16:creationId xmlns:a16="http://schemas.microsoft.com/office/drawing/2014/main" id="{435AA6F3-9E33-4EF4-B815-563AF1383732}"/>
                </a:ext>
              </a:extLst>
            </p:cNvPr>
            <p:cNvGrpSpPr/>
            <p:nvPr/>
          </p:nvGrpSpPr>
          <p:grpSpPr>
            <a:xfrm>
              <a:off x="7580051" y="3331311"/>
              <a:ext cx="5051639" cy="819090"/>
              <a:chOff x="882096" y="1"/>
              <a:chExt cx="5051639" cy="819090"/>
            </a:xfrm>
          </p:grpSpPr>
          <p:sp>
            <p:nvSpPr>
              <p:cNvPr id="9" name="Rectangle: Top Corners Rounded 8">
                <a:extLst>
                  <a:ext uri="{FF2B5EF4-FFF2-40B4-BE49-F238E27FC236}">
                    <a16:creationId xmlns:a16="http://schemas.microsoft.com/office/drawing/2014/main" id="{080063A0-F000-41D2-857B-5AC71C940187}"/>
                  </a:ext>
                </a:extLst>
              </p:cNvPr>
              <p:cNvSpPr/>
              <p:nvPr/>
            </p:nvSpPr>
            <p:spPr>
              <a:xfrm rot="5400000">
                <a:off x="2998371" y="-2116274"/>
                <a:ext cx="819090" cy="5051639"/>
              </a:xfrm>
              <a:prstGeom prst="round2Same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Top Corners Rounded 6">
                <a:extLst>
                  <a:ext uri="{FF2B5EF4-FFF2-40B4-BE49-F238E27FC236}">
                    <a16:creationId xmlns:a16="http://schemas.microsoft.com/office/drawing/2014/main" id="{808FCAB9-1CDF-4C22-8853-417E155E36CC}"/>
                  </a:ext>
                </a:extLst>
              </p:cNvPr>
              <p:cNvSpPr txBox="1"/>
              <p:nvPr/>
            </p:nvSpPr>
            <p:spPr>
              <a:xfrm>
                <a:off x="882097" y="39985"/>
                <a:ext cx="5011654" cy="7391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b="1" kern="1200" dirty="0"/>
                  <a:t>Natural Language Queries</a:t>
                </a:r>
                <a:endParaRPr lang="en-US" sz="3200" kern="1200" dirty="0"/>
              </a:p>
            </p:txBody>
          </p:sp>
        </p:grpSp>
      </p:grpSp>
      <p:grpSp>
        <p:nvGrpSpPr>
          <p:cNvPr id="14" name="Group 13">
            <a:extLst>
              <a:ext uri="{FF2B5EF4-FFF2-40B4-BE49-F238E27FC236}">
                <a16:creationId xmlns:a16="http://schemas.microsoft.com/office/drawing/2014/main" id="{A05D38EB-364D-4B09-B300-A751B42D317B}"/>
              </a:ext>
            </a:extLst>
          </p:cNvPr>
          <p:cNvGrpSpPr/>
          <p:nvPr/>
        </p:nvGrpSpPr>
        <p:grpSpPr>
          <a:xfrm>
            <a:off x="4167822" y="2532080"/>
            <a:ext cx="5933734" cy="1260697"/>
            <a:chOff x="6697956" y="3331311"/>
            <a:chExt cx="5933734" cy="1260697"/>
          </a:xfrm>
        </p:grpSpPr>
        <p:grpSp>
          <p:nvGrpSpPr>
            <p:cNvPr id="15" name="Group 14">
              <a:extLst>
                <a:ext uri="{FF2B5EF4-FFF2-40B4-BE49-F238E27FC236}">
                  <a16:creationId xmlns:a16="http://schemas.microsoft.com/office/drawing/2014/main" id="{E0F9B9C4-6B4A-46E3-8548-D5088B5B5233}"/>
                </a:ext>
              </a:extLst>
            </p:cNvPr>
            <p:cNvGrpSpPr/>
            <p:nvPr/>
          </p:nvGrpSpPr>
          <p:grpSpPr>
            <a:xfrm>
              <a:off x="6697956" y="3331869"/>
              <a:ext cx="882098" cy="1260139"/>
              <a:chOff x="1" y="559"/>
              <a:chExt cx="882098" cy="1260139"/>
            </a:xfrm>
          </p:grpSpPr>
          <p:sp>
            <p:nvSpPr>
              <p:cNvPr id="19" name="Arrow: Chevron 18">
                <a:extLst>
                  <a:ext uri="{FF2B5EF4-FFF2-40B4-BE49-F238E27FC236}">
                    <a16:creationId xmlns:a16="http://schemas.microsoft.com/office/drawing/2014/main" id="{660EE421-24B9-47F0-9305-C736FEE5A520}"/>
                  </a:ext>
                </a:extLst>
              </p:cNvPr>
              <p:cNvSpPr/>
              <p:nvPr/>
            </p:nvSpPr>
            <p:spPr>
              <a:xfrm rot="5400000">
                <a:off x="-189020" y="189580"/>
                <a:ext cx="1260139" cy="882097"/>
              </a:xfrm>
              <a:prstGeom prst="chevron">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2ABFF543-9D0E-492C-BFF0-EFE9EBED861D}"/>
                  </a:ext>
                </a:extLst>
              </p:cNvPr>
              <p:cNvSpPr txBox="1"/>
              <p:nvPr/>
            </p:nvSpPr>
            <p:spPr>
              <a:xfrm>
                <a:off x="2" y="441608"/>
                <a:ext cx="882097" cy="6292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ar-JO" sz="2800" b="1" kern="1200" dirty="0">
                    <a:solidFill>
                      <a:schemeClr val="tx1"/>
                    </a:solidFill>
                  </a:rPr>
                  <a:t>2</a:t>
                </a:r>
                <a:endParaRPr lang="en-US" sz="2800" b="1" kern="1200" dirty="0">
                  <a:solidFill>
                    <a:schemeClr val="tx1"/>
                  </a:solidFill>
                </a:endParaRPr>
              </a:p>
            </p:txBody>
          </p:sp>
        </p:grpSp>
        <p:grpSp>
          <p:nvGrpSpPr>
            <p:cNvPr id="16" name="Group 15">
              <a:extLst>
                <a:ext uri="{FF2B5EF4-FFF2-40B4-BE49-F238E27FC236}">
                  <a16:creationId xmlns:a16="http://schemas.microsoft.com/office/drawing/2014/main" id="{1224198E-9690-4C37-A489-D2F7D303BE7F}"/>
                </a:ext>
              </a:extLst>
            </p:cNvPr>
            <p:cNvGrpSpPr/>
            <p:nvPr/>
          </p:nvGrpSpPr>
          <p:grpSpPr>
            <a:xfrm>
              <a:off x="7580051" y="3331311"/>
              <a:ext cx="5051639" cy="819090"/>
              <a:chOff x="882096" y="1"/>
              <a:chExt cx="5051639" cy="819090"/>
            </a:xfrm>
          </p:grpSpPr>
          <p:sp>
            <p:nvSpPr>
              <p:cNvPr id="17" name="Rectangle: Top Corners Rounded 16">
                <a:extLst>
                  <a:ext uri="{FF2B5EF4-FFF2-40B4-BE49-F238E27FC236}">
                    <a16:creationId xmlns:a16="http://schemas.microsoft.com/office/drawing/2014/main" id="{17E0A2C4-7AE6-4724-A558-351EB7563879}"/>
                  </a:ext>
                </a:extLst>
              </p:cNvPr>
              <p:cNvSpPr/>
              <p:nvPr/>
            </p:nvSpPr>
            <p:spPr>
              <a:xfrm rot="5400000">
                <a:off x="2998371" y="-2116274"/>
                <a:ext cx="819090" cy="5051639"/>
              </a:xfrm>
              <a:prstGeom prst="round2Same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Rectangle: Top Corners Rounded 6">
                <a:extLst>
                  <a:ext uri="{FF2B5EF4-FFF2-40B4-BE49-F238E27FC236}">
                    <a16:creationId xmlns:a16="http://schemas.microsoft.com/office/drawing/2014/main" id="{C7649083-058D-4840-8C8C-D92A41762AD7}"/>
                  </a:ext>
                </a:extLst>
              </p:cNvPr>
              <p:cNvSpPr txBox="1"/>
              <p:nvPr/>
            </p:nvSpPr>
            <p:spPr>
              <a:xfrm>
                <a:off x="882097" y="39985"/>
                <a:ext cx="5011654" cy="7391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lang="en-US" sz="3200" b="1" kern="1200" dirty="0"/>
                  <a:t>Automated Workflows</a:t>
                </a:r>
                <a:endParaRPr lang="en-US" sz="3200" kern="1200" dirty="0"/>
              </a:p>
            </p:txBody>
          </p:sp>
        </p:grpSp>
      </p:grpSp>
      <p:grpSp>
        <p:nvGrpSpPr>
          <p:cNvPr id="21" name="Group 20">
            <a:extLst>
              <a:ext uri="{FF2B5EF4-FFF2-40B4-BE49-F238E27FC236}">
                <a16:creationId xmlns:a16="http://schemas.microsoft.com/office/drawing/2014/main" id="{17BE1BBA-5F57-427A-AEDB-1A84EE05E535}"/>
              </a:ext>
            </a:extLst>
          </p:cNvPr>
          <p:cNvGrpSpPr/>
          <p:nvPr/>
        </p:nvGrpSpPr>
        <p:grpSpPr>
          <a:xfrm>
            <a:off x="4167822" y="3503954"/>
            <a:ext cx="5933734" cy="1260697"/>
            <a:chOff x="6697956" y="3331311"/>
            <a:chExt cx="5933734" cy="1260697"/>
          </a:xfrm>
        </p:grpSpPr>
        <p:grpSp>
          <p:nvGrpSpPr>
            <p:cNvPr id="22" name="Group 21">
              <a:extLst>
                <a:ext uri="{FF2B5EF4-FFF2-40B4-BE49-F238E27FC236}">
                  <a16:creationId xmlns:a16="http://schemas.microsoft.com/office/drawing/2014/main" id="{CC1C9A30-CF41-4FF5-B69A-1DA5E4108E4F}"/>
                </a:ext>
              </a:extLst>
            </p:cNvPr>
            <p:cNvGrpSpPr/>
            <p:nvPr/>
          </p:nvGrpSpPr>
          <p:grpSpPr>
            <a:xfrm>
              <a:off x="6697956" y="3331869"/>
              <a:ext cx="882098" cy="1260139"/>
              <a:chOff x="1" y="559"/>
              <a:chExt cx="882098" cy="1260139"/>
            </a:xfrm>
          </p:grpSpPr>
          <p:sp>
            <p:nvSpPr>
              <p:cNvPr id="26" name="Arrow: Chevron 25">
                <a:extLst>
                  <a:ext uri="{FF2B5EF4-FFF2-40B4-BE49-F238E27FC236}">
                    <a16:creationId xmlns:a16="http://schemas.microsoft.com/office/drawing/2014/main" id="{0727214A-6729-4E3E-9060-EA2C8FBC7AF5}"/>
                  </a:ext>
                </a:extLst>
              </p:cNvPr>
              <p:cNvSpPr/>
              <p:nvPr/>
            </p:nvSpPr>
            <p:spPr>
              <a:xfrm rot="5400000">
                <a:off x="-189020" y="189580"/>
                <a:ext cx="1260139" cy="882097"/>
              </a:xfrm>
              <a:prstGeom prst="chevron">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7" name="Arrow: Chevron 4">
                <a:extLst>
                  <a:ext uri="{FF2B5EF4-FFF2-40B4-BE49-F238E27FC236}">
                    <a16:creationId xmlns:a16="http://schemas.microsoft.com/office/drawing/2014/main" id="{123F2CA8-7987-4ED7-8B4D-C6CDEB8AEC7D}"/>
                  </a:ext>
                </a:extLst>
              </p:cNvPr>
              <p:cNvSpPr txBox="1"/>
              <p:nvPr/>
            </p:nvSpPr>
            <p:spPr>
              <a:xfrm>
                <a:off x="2" y="441608"/>
                <a:ext cx="882097" cy="6177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ar-JO" sz="2800" b="1" kern="1200" dirty="0">
                    <a:solidFill>
                      <a:schemeClr val="tx1"/>
                    </a:solidFill>
                  </a:rPr>
                  <a:t>3</a:t>
                </a:r>
                <a:endParaRPr lang="en-US" sz="2400" b="1" kern="1200" dirty="0">
                  <a:solidFill>
                    <a:schemeClr val="tx1"/>
                  </a:solidFill>
                </a:endParaRPr>
              </a:p>
            </p:txBody>
          </p:sp>
        </p:grpSp>
        <p:grpSp>
          <p:nvGrpSpPr>
            <p:cNvPr id="23" name="Group 22">
              <a:extLst>
                <a:ext uri="{FF2B5EF4-FFF2-40B4-BE49-F238E27FC236}">
                  <a16:creationId xmlns:a16="http://schemas.microsoft.com/office/drawing/2014/main" id="{E7402BAC-B16D-4BAE-915B-F682CCB8F08E}"/>
                </a:ext>
              </a:extLst>
            </p:cNvPr>
            <p:cNvGrpSpPr/>
            <p:nvPr/>
          </p:nvGrpSpPr>
          <p:grpSpPr>
            <a:xfrm>
              <a:off x="7580051" y="3331311"/>
              <a:ext cx="5051639" cy="819090"/>
              <a:chOff x="882096" y="1"/>
              <a:chExt cx="5051639" cy="819090"/>
            </a:xfrm>
          </p:grpSpPr>
          <p:sp>
            <p:nvSpPr>
              <p:cNvPr id="24" name="Rectangle: Top Corners Rounded 23">
                <a:extLst>
                  <a:ext uri="{FF2B5EF4-FFF2-40B4-BE49-F238E27FC236}">
                    <a16:creationId xmlns:a16="http://schemas.microsoft.com/office/drawing/2014/main" id="{CCE52E0F-0571-471B-A560-84264428F58E}"/>
                  </a:ext>
                </a:extLst>
              </p:cNvPr>
              <p:cNvSpPr/>
              <p:nvPr/>
            </p:nvSpPr>
            <p:spPr>
              <a:xfrm rot="5400000">
                <a:off x="2998371" y="-2116274"/>
                <a:ext cx="819090" cy="5051639"/>
              </a:xfrm>
              <a:prstGeom prst="round2Same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Rectangle: Top Corners Rounded 6">
                <a:extLst>
                  <a:ext uri="{FF2B5EF4-FFF2-40B4-BE49-F238E27FC236}">
                    <a16:creationId xmlns:a16="http://schemas.microsoft.com/office/drawing/2014/main" id="{3F858E43-D4F5-47A5-9C94-5118FF940EC8}"/>
                  </a:ext>
                </a:extLst>
              </p:cNvPr>
              <p:cNvSpPr txBox="1"/>
              <p:nvPr/>
            </p:nvSpPr>
            <p:spPr>
              <a:xfrm>
                <a:off x="882097" y="39985"/>
                <a:ext cx="5011654" cy="7391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b="1" kern="1200" dirty="0"/>
                  <a:t>Multi-Platform Integration</a:t>
                </a:r>
              </a:p>
            </p:txBody>
          </p:sp>
        </p:grpSp>
      </p:grpSp>
      <p:grpSp>
        <p:nvGrpSpPr>
          <p:cNvPr id="28" name="Group 27">
            <a:extLst>
              <a:ext uri="{FF2B5EF4-FFF2-40B4-BE49-F238E27FC236}">
                <a16:creationId xmlns:a16="http://schemas.microsoft.com/office/drawing/2014/main" id="{530BC67E-5A09-456C-8AC1-07F2F0679DFA}"/>
              </a:ext>
            </a:extLst>
          </p:cNvPr>
          <p:cNvGrpSpPr/>
          <p:nvPr/>
        </p:nvGrpSpPr>
        <p:grpSpPr>
          <a:xfrm>
            <a:off x="4174342" y="4494524"/>
            <a:ext cx="5933734" cy="1260697"/>
            <a:chOff x="6697956" y="3331311"/>
            <a:chExt cx="5933734" cy="1260697"/>
          </a:xfrm>
        </p:grpSpPr>
        <p:grpSp>
          <p:nvGrpSpPr>
            <p:cNvPr id="29" name="Group 28">
              <a:extLst>
                <a:ext uri="{FF2B5EF4-FFF2-40B4-BE49-F238E27FC236}">
                  <a16:creationId xmlns:a16="http://schemas.microsoft.com/office/drawing/2014/main" id="{AE3B5C39-5995-4C17-8113-6FE7AB058D25}"/>
                </a:ext>
              </a:extLst>
            </p:cNvPr>
            <p:cNvGrpSpPr/>
            <p:nvPr/>
          </p:nvGrpSpPr>
          <p:grpSpPr>
            <a:xfrm>
              <a:off x="6697956" y="3331869"/>
              <a:ext cx="882098" cy="1260139"/>
              <a:chOff x="1" y="559"/>
              <a:chExt cx="882098" cy="1260139"/>
            </a:xfrm>
          </p:grpSpPr>
          <p:sp>
            <p:nvSpPr>
              <p:cNvPr id="33" name="Arrow: Chevron 32">
                <a:extLst>
                  <a:ext uri="{FF2B5EF4-FFF2-40B4-BE49-F238E27FC236}">
                    <a16:creationId xmlns:a16="http://schemas.microsoft.com/office/drawing/2014/main" id="{9FBBF7A4-09F1-4049-BA72-BAC377CB892E}"/>
                  </a:ext>
                </a:extLst>
              </p:cNvPr>
              <p:cNvSpPr/>
              <p:nvPr/>
            </p:nvSpPr>
            <p:spPr>
              <a:xfrm rot="5400000">
                <a:off x="-189020" y="189580"/>
                <a:ext cx="1260139" cy="882097"/>
              </a:xfrm>
              <a:prstGeom prst="chevron">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34" name="Arrow: Chevron 4">
                <a:extLst>
                  <a:ext uri="{FF2B5EF4-FFF2-40B4-BE49-F238E27FC236}">
                    <a16:creationId xmlns:a16="http://schemas.microsoft.com/office/drawing/2014/main" id="{67D31EBF-53F8-4795-AD34-E43E0A2E0536}"/>
                  </a:ext>
                </a:extLst>
              </p:cNvPr>
              <p:cNvSpPr txBox="1"/>
              <p:nvPr/>
            </p:nvSpPr>
            <p:spPr>
              <a:xfrm>
                <a:off x="2" y="441608"/>
                <a:ext cx="882097" cy="6177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800" b="1" kern="1200" dirty="0">
                    <a:solidFill>
                      <a:schemeClr val="tx1"/>
                    </a:solidFill>
                  </a:rPr>
                  <a:t>4</a:t>
                </a:r>
                <a:endParaRPr lang="en-US" sz="2400" b="1" kern="1200" dirty="0">
                  <a:solidFill>
                    <a:schemeClr val="tx1"/>
                  </a:solidFill>
                </a:endParaRPr>
              </a:p>
            </p:txBody>
          </p:sp>
        </p:grpSp>
        <p:grpSp>
          <p:nvGrpSpPr>
            <p:cNvPr id="30" name="Group 29">
              <a:extLst>
                <a:ext uri="{FF2B5EF4-FFF2-40B4-BE49-F238E27FC236}">
                  <a16:creationId xmlns:a16="http://schemas.microsoft.com/office/drawing/2014/main" id="{79959CFA-704F-4BB3-BFF6-50CD1A712FCE}"/>
                </a:ext>
              </a:extLst>
            </p:cNvPr>
            <p:cNvGrpSpPr/>
            <p:nvPr/>
          </p:nvGrpSpPr>
          <p:grpSpPr>
            <a:xfrm>
              <a:off x="7580051" y="3331311"/>
              <a:ext cx="5051639" cy="819090"/>
              <a:chOff x="882096" y="1"/>
              <a:chExt cx="5051639" cy="819090"/>
            </a:xfrm>
          </p:grpSpPr>
          <p:sp>
            <p:nvSpPr>
              <p:cNvPr id="31" name="Rectangle: Top Corners Rounded 30">
                <a:extLst>
                  <a:ext uri="{FF2B5EF4-FFF2-40B4-BE49-F238E27FC236}">
                    <a16:creationId xmlns:a16="http://schemas.microsoft.com/office/drawing/2014/main" id="{F0B07193-C1FC-48F2-9649-EFE042ACFA70}"/>
                  </a:ext>
                </a:extLst>
              </p:cNvPr>
              <p:cNvSpPr/>
              <p:nvPr/>
            </p:nvSpPr>
            <p:spPr>
              <a:xfrm rot="5400000">
                <a:off x="2998371" y="-2116274"/>
                <a:ext cx="819090" cy="5051639"/>
              </a:xfrm>
              <a:prstGeom prst="round2Same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Rectangle: Top Corners Rounded 6">
                <a:extLst>
                  <a:ext uri="{FF2B5EF4-FFF2-40B4-BE49-F238E27FC236}">
                    <a16:creationId xmlns:a16="http://schemas.microsoft.com/office/drawing/2014/main" id="{0E5FB5BB-BD86-4641-BB18-4E6E8D9628C4}"/>
                  </a:ext>
                </a:extLst>
              </p:cNvPr>
              <p:cNvSpPr txBox="1"/>
              <p:nvPr/>
            </p:nvSpPr>
            <p:spPr>
              <a:xfrm>
                <a:off x="882097" y="39985"/>
                <a:ext cx="5011654" cy="7391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b="1" kern="1200" dirty="0"/>
                  <a:t>Anomaly Detection</a:t>
                </a:r>
              </a:p>
            </p:txBody>
          </p:sp>
        </p:grpSp>
      </p:grpSp>
      <p:pic>
        <p:nvPicPr>
          <p:cNvPr id="35" name="Picture 34" descr="A toy robot holding a piece of paper&#10;&#10;AI-generated content may be incorrect.">
            <a:extLst>
              <a:ext uri="{FF2B5EF4-FFF2-40B4-BE49-F238E27FC236}">
                <a16:creationId xmlns:a16="http://schemas.microsoft.com/office/drawing/2014/main" id="{D87754C0-E0D5-4151-931D-CE9295B14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71" y="374289"/>
            <a:ext cx="3909976" cy="5828076"/>
          </a:xfrm>
          <a:prstGeom prst="rect">
            <a:avLst/>
          </a:prstGeom>
        </p:spPr>
      </p:pic>
    </p:spTree>
    <p:extLst>
      <p:ext uri="{BB962C8B-B14F-4D97-AF65-F5344CB8AC3E}">
        <p14:creationId xmlns:p14="http://schemas.microsoft.com/office/powerpoint/2010/main" val="775638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DEE04ADD-43B0-4A7E-9828-9E8A9AE4BBF3}"/>
              </a:ext>
            </a:extLst>
          </p:cNvPr>
          <p:cNvPicPr>
            <a:picLocks noChangeAspect="1"/>
          </p:cNvPicPr>
          <p:nvPr/>
        </p:nvPicPr>
        <p:blipFill>
          <a:blip r:embed="rId3"/>
          <a:stretch>
            <a:fillRect/>
          </a:stretch>
        </p:blipFill>
        <p:spPr>
          <a:xfrm>
            <a:off x="3352781" y="1229534"/>
            <a:ext cx="5486436" cy="4449863"/>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Workflow Block-Diagram</a:t>
            </a:r>
          </a:p>
        </p:txBody>
      </p:sp>
    </p:spTree>
    <p:extLst>
      <p:ext uri="{BB962C8B-B14F-4D97-AF65-F5344CB8AC3E}">
        <p14:creationId xmlns:p14="http://schemas.microsoft.com/office/powerpoint/2010/main" val="4152845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Knowledge-Base by Rasheed.ai</a:t>
            </a:r>
          </a:p>
        </p:txBody>
      </p:sp>
      <p:pic>
        <p:nvPicPr>
          <p:cNvPr id="4" name="Picture 3">
            <a:extLst>
              <a:ext uri="{FF2B5EF4-FFF2-40B4-BE49-F238E27FC236}">
                <a16:creationId xmlns:a16="http://schemas.microsoft.com/office/drawing/2014/main" id="{9DF1EAD7-DDC4-4B28-804E-A6A0D27FE73B}"/>
              </a:ext>
            </a:extLst>
          </p:cNvPr>
          <p:cNvPicPr>
            <a:picLocks noChangeAspect="1"/>
          </p:cNvPicPr>
          <p:nvPr/>
        </p:nvPicPr>
        <p:blipFill>
          <a:blip r:embed="rId3"/>
          <a:stretch>
            <a:fillRect/>
          </a:stretch>
        </p:blipFill>
        <p:spPr>
          <a:xfrm>
            <a:off x="1100137" y="1324519"/>
            <a:ext cx="9991725" cy="4395939"/>
          </a:xfrm>
          <a:prstGeom prst="rect">
            <a:avLst/>
          </a:prstGeom>
        </p:spPr>
      </p:pic>
    </p:spTree>
    <p:extLst>
      <p:ext uri="{BB962C8B-B14F-4D97-AF65-F5344CB8AC3E}">
        <p14:creationId xmlns:p14="http://schemas.microsoft.com/office/powerpoint/2010/main" val="34268840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2985DE1-4258-40D8-8168-5BCEA902F12C}"/>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915A40-EFEF-46B3-BB9B-5C148698CC54}"/>
              </a:ext>
            </a:extLst>
          </p:cNvPr>
          <p:cNvSpPr txBox="1"/>
          <p:nvPr/>
        </p:nvSpPr>
        <p:spPr>
          <a:xfrm>
            <a:off x="2397888" y="521648"/>
            <a:ext cx="7396223" cy="707886"/>
          </a:xfrm>
          <a:prstGeom prst="rect">
            <a:avLst/>
          </a:prstGeom>
          <a:noFill/>
        </p:spPr>
        <p:txBody>
          <a:bodyPr wrap="square" rtlCol="0">
            <a:spAutoFit/>
          </a:bodyPr>
          <a:lstStyle/>
          <a:p>
            <a:pPr algn="ctr"/>
            <a:r>
              <a:rPr lang="en-US" sz="4000" b="1" dirty="0">
                <a:solidFill>
                  <a:schemeClr val="bg1"/>
                </a:solidFill>
              </a:rPr>
              <a:t>Workflow by Make.com</a:t>
            </a:r>
          </a:p>
        </p:txBody>
      </p:sp>
      <p:pic>
        <p:nvPicPr>
          <p:cNvPr id="4" name="Picture 3">
            <a:extLst>
              <a:ext uri="{FF2B5EF4-FFF2-40B4-BE49-F238E27FC236}">
                <a16:creationId xmlns:a16="http://schemas.microsoft.com/office/drawing/2014/main" id="{275B265D-F93D-412F-BD69-2D74BAE3AF04}"/>
              </a:ext>
            </a:extLst>
          </p:cNvPr>
          <p:cNvPicPr>
            <a:picLocks noChangeAspect="1"/>
          </p:cNvPicPr>
          <p:nvPr/>
        </p:nvPicPr>
        <p:blipFill>
          <a:blip r:embed="rId3"/>
          <a:stretch>
            <a:fillRect/>
          </a:stretch>
        </p:blipFill>
        <p:spPr>
          <a:xfrm>
            <a:off x="1414462" y="1411928"/>
            <a:ext cx="9363075" cy="4281656"/>
          </a:xfrm>
          <a:prstGeom prst="rect">
            <a:avLst/>
          </a:prstGeom>
        </p:spPr>
      </p:pic>
    </p:spTree>
    <p:extLst>
      <p:ext uri="{BB962C8B-B14F-4D97-AF65-F5344CB8AC3E}">
        <p14:creationId xmlns:p14="http://schemas.microsoft.com/office/powerpoint/2010/main" val="40199344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281</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Deyaa Ayman</dc:creator>
  <cp:lastModifiedBy>Deyaa Ayman</cp:lastModifiedBy>
  <cp:revision>9</cp:revision>
  <dcterms:created xsi:type="dcterms:W3CDTF">2025-05-10T12:31:42Z</dcterms:created>
  <dcterms:modified xsi:type="dcterms:W3CDTF">2025-05-10T13:44:01Z</dcterms:modified>
</cp:coreProperties>
</file>