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4"/>
  </p:notesMasterIdLst>
  <p:handoutMasterIdLst>
    <p:handoutMasterId r:id="rId35"/>
  </p:handoutMasterIdLst>
  <p:sldIdLst>
    <p:sldId id="278" r:id="rId5"/>
    <p:sldId id="285" r:id="rId6"/>
    <p:sldId id="279" r:id="rId7"/>
    <p:sldId id="280" r:id="rId8"/>
    <p:sldId id="294" r:id="rId9"/>
    <p:sldId id="284" r:id="rId10"/>
    <p:sldId id="295" r:id="rId11"/>
    <p:sldId id="290"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10" r:id="rId26"/>
    <p:sldId id="311" r:id="rId27"/>
    <p:sldId id="312" r:id="rId28"/>
    <p:sldId id="313" r:id="rId29"/>
    <p:sldId id="314" r:id="rId30"/>
    <p:sldId id="315" r:id="rId31"/>
    <p:sldId id="292"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202C8F"/>
    <a:srgbClr val="FDFBF6"/>
    <a:srgbClr val="AAC4E9"/>
    <a:srgbClr val="F5CDCE"/>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09" autoAdjust="0"/>
  </p:normalViewPr>
  <p:slideViewPr>
    <p:cSldViewPr snapToGrid="0" snapToObjects="1">
      <p:cViewPr varScale="1">
        <p:scale>
          <a:sx n="86" d="100"/>
          <a:sy n="86" d="100"/>
        </p:scale>
        <p:origin x="738"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33050"/>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815009"/>
            <a:ext cx="6766560" cy="2811462"/>
          </a:xfrm>
        </p:spPr>
        <p:txBody>
          <a:bodyPr>
            <a:noAutofit/>
          </a:bodyPr>
          <a:lstStyle>
            <a:lvl1pPr algn="l">
              <a:lnSpc>
                <a:spcPct val="100000"/>
              </a:lnSpc>
              <a:defRPr b="1"/>
            </a:lvl1pPr>
          </a:lstStyle>
          <a:p>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8.xm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25627"/>
            <a:ext cx="5385816" cy="1782188"/>
          </a:xfrm>
        </p:spPr>
        <p:txBody>
          <a:bodyPr/>
          <a:lstStyle/>
          <a:p>
            <a:r>
              <a:rPr lang="en-US" sz="6000" i="1" dirty="0">
                <a:solidFill>
                  <a:schemeClr val="accent6">
                    <a:lumMod val="75000"/>
                  </a:schemeClr>
                </a:solidFill>
                <a:latin typeface="Montserrat" pitchFamily="2" charset="0"/>
              </a:rPr>
              <a:t>2Do</a:t>
            </a:r>
            <a:endParaRPr lang="en-US" sz="2000" dirty="0">
              <a:solidFill>
                <a:srgbClr val="0070C0"/>
              </a:solidFill>
              <a:latin typeface="Montserrat" pitchFamily="2" charset="0"/>
              <a:cs typeface="Arial" panose="020B0604020202020204" pitchFamily="34" charset="0"/>
            </a:endParaRPr>
          </a:p>
        </p:txBody>
      </p:sp>
      <p:sp>
        <p:nvSpPr>
          <p:cNvPr id="5" name="TextBox 4">
            <a:extLst>
              <a:ext uri="{FF2B5EF4-FFF2-40B4-BE49-F238E27FC236}">
                <a16:creationId xmlns:a16="http://schemas.microsoft.com/office/drawing/2014/main" id="{25C1206B-2EEB-0BB4-25AA-98DEADA5C49E}"/>
              </a:ext>
            </a:extLst>
          </p:cNvPr>
          <p:cNvSpPr txBox="1"/>
          <p:nvPr/>
        </p:nvSpPr>
        <p:spPr>
          <a:xfrm>
            <a:off x="3222702" y="2607815"/>
            <a:ext cx="5920368" cy="861774"/>
          </a:xfrm>
          <a:prstGeom prst="rect">
            <a:avLst/>
          </a:prstGeom>
          <a:noFill/>
        </p:spPr>
        <p:txBody>
          <a:bodyPr wrap="square">
            <a:spAutoFit/>
          </a:bodyPr>
          <a:lstStyle/>
          <a:p>
            <a:pPr algn="ctr"/>
            <a:r>
              <a:rPr lang="en-US" sz="2500" b="1" dirty="0">
                <a:solidFill>
                  <a:srgbClr val="0070C0"/>
                </a:solidFill>
                <a:latin typeface="Montserrat Regular" pitchFamily="2" charset="0"/>
                <a:cs typeface="Arial" panose="020B0604020202020204" pitchFamily="34" charset="0"/>
              </a:rPr>
              <a:t>Todo App </a:t>
            </a:r>
          </a:p>
          <a:p>
            <a:pPr algn="ctr"/>
            <a:r>
              <a:rPr lang="en-US" sz="2500" b="1" dirty="0">
                <a:solidFill>
                  <a:srgbClr val="0070C0"/>
                </a:solidFill>
                <a:latin typeface="Montserrat Regular" pitchFamily="2" charset="0"/>
                <a:cs typeface="Arial" panose="020B0604020202020204" pitchFamily="34" charset="0"/>
              </a:rPr>
              <a:t>For Task Management</a:t>
            </a:r>
            <a:endParaRPr lang="en-CA" sz="2500" b="1" dirty="0">
              <a:latin typeface="Montserrat Regular" pitchFamily="2"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Add New Todo</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10</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In the "Add New Todo" screen, users can input a title, description, and choose a due date using a calendar widget. </a:t>
            </a:r>
            <a:endParaRPr lang="en-US" dirty="0">
              <a:latin typeface="Montserrat" pitchFamily="2" charset="0"/>
            </a:endParaRPr>
          </a:p>
        </p:txBody>
      </p:sp>
      <p:pic>
        <p:nvPicPr>
          <p:cNvPr id="3" name="Picture 2" descr="A screenshot of a phone&#10;&#10;Description automatically generated">
            <a:extLst>
              <a:ext uri="{FF2B5EF4-FFF2-40B4-BE49-F238E27FC236}">
                <a16:creationId xmlns:a16="http://schemas.microsoft.com/office/drawing/2014/main" id="{2D0AB93A-52A7-2344-0951-FBC122EE32F4}"/>
              </a:ext>
            </a:extLst>
          </p:cNvPr>
          <p:cNvPicPr>
            <a:picLocks noChangeAspect="1"/>
          </p:cNvPicPr>
          <p:nvPr/>
        </p:nvPicPr>
        <p:blipFill>
          <a:blip r:embed="rId2"/>
          <a:stretch>
            <a:fillRect/>
          </a:stretch>
        </p:blipFill>
        <p:spPr>
          <a:xfrm>
            <a:off x="8625677" y="959688"/>
            <a:ext cx="2800350" cy="5563235"/>
          </a:xfrm>
          <a:prstGeom prst="rect">
            <a:avLst/>
          </a:prstGeom>
        </p:spPr>
      </p:pic>
    </p:spTree>
    <p:extLst>
      <p:ext uri="{BB962C8B-B14F-4D97-AF65-F5344CB8AC3E}">
        <p14:creationId xmlns:p14="http://schemas.microsoft.com/office/powerpoint/2010/main" val="235016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Calendar widget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11</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The calendar widgets brings up a calendar that allows the user to select a due date for their given task.</a:t>
            </a:r>
            <a:endParaRPr lang="en-US" dirty="0">
              <a:latin typeface="Montserrat" pitchFamily="2" charset="0"/>
            </a:endParaRPr>
          </a:p>
        </p:txBody>
      </p:sp>
      <p:pic>
        <p:nvPicPr>
          <p:cNvPr id="5" name="Picture 4" descr="A screenshot of a calendar&#10;&#10;Description automatically generated">
            <a:extLst>
              <a:ext uri="{FF2B5EF4-FFF2-40B4-BE49-F238E27FC236}">
                <a16:creationId xmlns:a16="http://schemas.microsoft.com/office/drawing/2014/main" id="{4AE4F34F-49A6-8C3C-197C-482ABDFD319A}"/>
              </a:ext>
            </a:extLst>
          </p:cNvPr>
          <p:cNvPicPr>
            <a:picLocks noChangeAspect="1"/>
          </p:cNvPicPr>
          <p:nvPr/>
        </p:nvPicPr>
        <p:blipFill>
          <a:blip r:embed="rId2"/>
          <a:stretch>
            <a:fillRect/>
          </a:stretch>
        </p:blipFill>
        <p:spPr>
          <a:xfrm>
            <a:off x="8616152" y="940567"/>
            <a:ext cx="2809875" cy="5582285"/>
          </a:xfrm>
          <a:prstGeom prst="rect">
            <a:avLst/>
          </a:prstGeom>
        </p:spPr>
      </p:pic>
    </p:spTree>
    <p:extLst>
      <p:ext uri="{BB962C8B-B14F-4D97-AF65-F5344CB8AC3E}">
        <p14:creationId xmlns:p14="http://schemas.microsoft.com/office/powerpoint/2010/main" val="116264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After Creating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Once they hit the submit button, they return to the main </a:t>
            </a:r>
            <a:r>
              <a:rPr lang="en-US" dirty="0">
                <a:solidFill>
                  <a:srgbClr val="1F2328"/>
                </a:solidFill>
                <a:latin typeface="Montserrat" pitchFamily="2" charset="0"/>
              </a:rPr>
              <a:t>T</a:t>
            </a:r>
            <a:r>
              <a:rPr lang="en-US" b="0" i="0" dirty="0">
                <a:solidFill>
                  <a:srgbClr val="1F2328"/>
                </a:solidFill>
                <a:effectLst/>
                <a:latin typeface="Montserrat" pitchFamily="2" charset="0"/>
              </a:rPr>
              <a:t>odo screen, where their newly created task is displayed, along with edit and delete icons.</a:t>
            </a:r>
            <a:endParaRPr lang="en-US" dirty="0">
              <a:latin typeface="Montserrat" pitchFamily="2" charset="0"/>
            </a:endParaRPr>
          </a:p>
        </p:txBody>
      </p:sp>
      <p:pic>
        <p:nvPicPr>
          <p:cNvPr id="6" name="Picture 5" descr="A screen shot of a phone&#10;&#10;Description automatically generated">
            <a:extLst>
              <a:ext uri="{FF2B5EF4-FFF2-40B4-BE49-F238E27FC236}">
                <a16:creationId xmlns:a16="http://schemas.microsoft.com/office/drawing/2014/main" id="{08D91B47-9050-DC76-F67C-146E188C7D13}"/>
              </a:ext>
            </a:extLst>
          </p:cNvPr>
          <p:cNvPicPr>
            <a:picLocks noChangeAspect="1"/>
          </p:cNvPicPr>
          <p:nvPr/>
        </p:nvPicPr>
        <p:blipFill>
          <a:blip r:embed="rId2"/>
          <a:stretch>
            <a:fillRect/>
          </a:stretch>
        </p:blipFill>
        <p:spPr>
          <a:xfrm>
            <a:off x="8635202" y="959617"/>
            <a:ext cx="2790825" cy="5582285"/>
          </a:xfrm>
          <a:prstGeom prst="rect">
            <a:avLst/>
          </a:prstGeom>
        </p:spPr>
      </p:pic>
    </p:spTree>
    <p:extLst>
      <p:ext uri="{BB962C8B-B14F-4D97-AF65-F5344CB8AC3E}">
        <p14:creationId xmlns:p14="http://schemas.microsoft.com/office/powerpoint/2010/main" val="381389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Editing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13</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To modify a task, user can simply click on the pencil icon, which opens a modal window for editing the title, description, and date.</a:t>
            </a:r>
            <a:endParaRPr lang="en-US" dirty="0">
              <a:latin typeface="Montserrat" pitchFamily="2" charset="0"/>
            </a:endParaRPr>
          </a:p>
        </p:txBody>
      </p:sp>
      <p:pic>
        <p:nvPicPr>
          <p:cNvPr id="3" name="Picture 2" descr="A screenshot of a phone&#10;&#10;Description automatically generated">
            <a:extLst>
              <a:ext uri="{FF2B5EF4-FFF2-40B4-BE49-F238E27FC236}">
                <a16:creationId xmlns:a16="http://schemas.microsoft.com/office/drawing/2014/main" id="{495E6A84-F84F-03C7-38A0-51609DD92F4B}"/>
              </a:ext>
            </a:extLst>
          </p:cNvPr>
          <p:cNvPicPr>
            <a:picLocks noChangeAspect="1"/>
          </p:cNvPicPr>
          <p:nvPr/>
        </p:nvPicPr>
        <p:blipFill>
          <a:blip r:embed="rId2"/>
          <a:stretch>
            <a:fillRect/>
          </a:stretch>
        </p:blipFill>
        <p:spPr>
          <a:xfrm>
            <a:off x="8616152" y="959617"/>
            <a:ext cx="2809875" cy="5563235"/>
          </a:xfrm>
          <a:prstGeom prst="rect">
            <a:avLst/>
          </a:prstGeom>
        </p:spPr>
      </p:pic>
    </p:spTree>
    <p:extLst>
      <p:ext uri="{BB962C8B-B14F-4D97-AF65-F5344CB8AC3E}">
        <p14:creationId xmlns:p14="http://schemas.microsoft.com/office/powerpoint/2010/main" val="261459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Deleting a task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To delete a task, users can click on the trash can icon, triggering a confirmation window to ensure the user's intent.</a:t>
            </a:r>
            <a:endParaRPr lang="en-US" dirty="0">
              <a:latin typeface="Montserrat" pitchFamily="2" charset="0"/>
            </a:endParaRPr>
          </a:p>
        </p:txBody>
      </p:sp>
      <p:pic>
        <p:nvPicPr>
          <p:cNvPr id="4" name="Picture 3" descr="A screenshot of a phone&#10;&#10;Description automatically generated">
            <a:extLst>
              <a:ext uri="{FF2B5EF4-FFF2-40B4-BE49-F238E27FC236}">
                <a16:creationId xmlns:a16="http://schemas.microsoft.com/office/drawing/2014/main" id="{700FCE12-4DBA-9992-1B53-46690D64EC68}"/>
              </a:ext>
            </a:extLst>
          </p:cNvPr>
          <p:cNvPicPr>
            <a:picLocks noChangeAspect="1"/>
          </p:cNvPicPr>
          <p:nvPr/>
        </p:nvPicPr>
        <p:blipFill>
          <a:blip r:embed="rId2"/>
          <a:stretch>
            <a:fillRect/>
          </a:stretch>
        </p:blipFill>
        <p:spPr>
          <a:xfrm>
            <a:off x="8616152" y="959617"/>
            <a:ext cx="2809875" cy="5582285"/>
          </a:xfrm>
          <a:prstGeom prst="rect">
            <a:avLst/>
          </a:prstGeom>
        </p:spPr>
      </p:pic>
    </p:spTree>
    <p:extLst>
      <p:ext uri="{BB962C8B-B14F-4D97-AF65-F5344CB8AC3E}">
        <p14:creationId xmlns:p14="http://schemas.microsoft.com/office/powerpoint/2010/main" val="308130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Navigation Drawer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15</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The side menu can be accessed from any screen by clicking on the hamburger menu in the top left corner. It displays the user's profile picture (if added through the profile screen), their email address (for Google sign-ins), or "Anonymous User" if no email is associated. Users can navigate to other app sections such as Todo List, Weather, My Profile, Add New Todo, and Sign Out.</a:t>
            </a:r>
            <a:endParaRPr lang="en-US" dirty="0">
              <a:latin typeface="Montserrat" pitchFamily="2" charset="0"/>
            </a:endParaRPr>
          </a:p>
        </p:txBody>
      </p:sp>
      <p:pic>
        <p:nvPicPr>
          <p:cNvPr id="5" name="Picture 4">
            <a:extLst>
              <a:ext uri="{FF2B5EF4-FFF2-40B4-BE49-F238E27FC236}">
                <a16:creationId xmlns:a16="http://schemas.microsoft.com/office/drawing/2014/main" id="{A4F3CFFF-B41F-0F25-9BA1-216EAA4D037B}"/>
              </a:ext>
            </a:extLst>
          </p:cNvPr>
          <p:cNvPicPr>
            <a:picLocks noChangeAspect="1"/>
          </p:cNvPicPr>
          <p:nvPr/>
        </p:nvPicPr>
        <p:blipFill>
          <a:blip r:embed="rId2"/>
          <a:stretch>
            <a:fillRect/>
          </a:stretch>
        </p:blipFill>
        <p:spPr>
          <a:xfrm>
            <a:off x="8644339" y="959617"/>
            <a:ext cx="2781688" cy="5582429"/>
          </a:xfrm>
          <a:prstGeom prst="rect">
            <a:avLst/>
          </a:prstGeom>
        </p:spPr>
      </p:pic>
    </p:spTree>
    <p:extLst>
      <p:ext uri="{BB962C8B-B14F-4D97-AF65-F5344CB8AC3E}">
        <p14:creationId xmlns:p14="http://schemas.microsoft.com/office/powerpoint/2010/main" val="348206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Weather information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16</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lgn="l">
              <a:buNone/>
            </a:pPr>
            <a:r>
              <a:rPr lang="en-US" b="0" i="0" dirty="0">
                <a:solidFill>
                  <a:srgbClr val="1F2328"/>
                </a:solidFill>
                <a:effectLst/>
                <a:latin typeface="Montserrat" pitchFamily="2" charset="0"/>
              </a:rPr>
              <a:t>Clicking on "Weather" takes users to the weather screen, where they can check weather conditions in their city. Users can update the location to reflect their current city.</a:t>
            </a:r>
            <a:br>
              <a:rPr lang="en-US" dirty="0">
                <a:latin typeface="Montserrat" pitchFamily="2" charset="0"/>
              </a:rPr>
            </a:br>
            <a:endParaRPr lang="en-US" dirty="0">
              <a:latin typeface="Montserrat" pitchFamily="2" charset="0"/>
            </a:endParaRPr>
          </a:p>
        </p:txBody>
      </p:sp>
      <p:pic>
        <p:nvPicPr>
          <p:cNvPr id="3" name="Picture 2" descr="A screenshot of a weather forecast&#10;&#10;Description automatically generated">
            <a:extLst>
              <a:ext uri="{FF2B5EF4-FFF2-40B4-BE49-F238E27FC236}">
                <a16:creationId xmlns:a16="http://schemas.microsoft.com/office/drawing/2014/main" id="{AA7F135F-C61F-80AA-8F86-E919F9A8C1E7}"/>
              </a:ext>
            </a:extLst>
          </p:cNvPr>
          <p:cNvPicPr>
            <a:picLocks noChangeAspect="1"/>
          </p:cNvPicPr>
          <p:nvPr/>
        </p:nvPicPr>
        <p:blipFill>
          <a:blip r:embed="rId2"/>
          <a:stretch>
            <a:fillRect/>
          </a:stretch>
        </p:blipFill>
        <p:spPr>
          <a:xfrm>
            <a:off x="8625677" y="969286"/>
            <a:ext cx="2800350" cy="5572760"/>
          </a:xfrm>
          <a:prstGeom prst="rect">
            <a:avLst/>
          </a:prstGeom>
        </p:spPr>
      </p:pic>
    </p:spTree>
    <p:extLst>
      <p:ext uri="{BB962C8B-B14F-4D97-AF65-F5344CB8AC3E}">
        <p14:creationId xmlns:p14="http://schemas.microsoft.com/office/powerpoint/2010/main" val="107293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User profile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lgn="l">
              <a:buNone/>
            </a:pPr>
            <a:r>
              <a:rPr lang="en-US" b="0" i="0" dirty="0">
                <a:solidFill>
                  <a:srgbClr val="1F2328"/>
                </a:solidFill>
                <a:effectLst/>
                <a:latin typeface="Montserrat" pitchFamily="2" charset="0"/>
              </a:rPr>
              <a:t>The "My Profile" screen provides information about the user's registration date, email (for Google sign-ins), and the ability to upload a profile picture or sign out from the app.</a:t>
            </a:r>
            <a:endParaRPr lang="en-US" dirty="0">
              <a:latin typeface="Montserrat" pitchFamily="2" charset="0"/>
            </a:endParaRPr>
          </a:p>
        </p:txBody>
      </p:sp>
      <p:pic>
        <p:nvPicPr>
          <p:cNvPr id="5" name="Picture 4">
            <a:extLst>
              <a:ext uri="{FF2B5EF4-FFF2-40B4-BE49-F238E27FC236}">
                <a16:creationId xmlns:a16="http://schemas.microsoft.com/office/drawing/2014/main" id="{2F98AE1D-212A-AA59-5237-26E52C4C5A4A}"/>
              </a:ext>
            </a:extLst>
          </p:cNvPr>
          <p:cNvPicPr>
            <a:picLocks noChangeAspect="1"/>
          </p:cNvPicPr>
          <p:nvPr/>
        </p:nvPicPr>
        <p:blipFill>
          <a:blip r:embed="rId2"/>
          <a:stretch>
            <a:fillRect/>
          </a:stretch>
        </p:blipFill>
        <p:spPr>
          <a:xfrm>
            <a:off x="8653865" y="969143"/>
            <a:ext cx="2772162" cy="5572903"/>
          </a:xfrm>
          <a:prstGeom prst="rect">
            <a:avLst/>
          </a:prstGeom>
        </p:spPr>
      </p:pic>
    </p:spTree>
    <p:extLst>
      <p:ext uri="{BB962C8B-B14F-4D97-AF65-F5344CB8AC3E}">
        <p14:creationId xmlns:p14="http://schemas.microsoft.com/office/powerpoint/2010/main" val="373134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096169"/>
            <a:ext cx="6400800" cy="552431"/>
          </a:xfrm>
        </p:spPr>
        <p:txBody>
          <a:bodyPr/>
          <a:lstStyle/>
          <a:p>
            <a:r>
              <a:rPr lang="en-US" sz="2500" spc="300" dirty="0">
                <a:solidFill>
                  <a:srgbClr val="0070C0"/>
                </a:solidFill>
                <a:latin typeface="Montserrat Regular" pitchFamily="2" charset="0"/>
              </a:rPr>
              <a:t>Implementation</a:t>
            </a:r>
            <a:br>
              <a:rPr lang="en-US" sz="2500" spc="300" dirty="0">
                <a:solidFill>
                  <a:srgbClr val="0070C0"/>
                </a:solidFill>
                <a:latin typeface="Montserrat Regular" pitchFamily="2" charset="0"/>
              </a:rPr>
            </a:br>
            <a:r>
              <a:rPr lang="en-US" sz="2500" spc="300" dirty="0">
                <a:solidFill>
                  <a:srgbClr val="0070C0"/>
                </a:solidFill>
                <a:latin typeface="Montserrat Regular" pitchFamily="2" charset="0"/>
              </a:rPr>
              <a:t>details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362564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19</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77004341"/>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Login / Authentication</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login and authentication logic are encapsulated in the </a:t>
                      </a:r>
                      <a:r>
                        <a:rPr lang="en-US" sz="1500" b="1" dirty="0" err="1">
                          <a:latin typeface="Montserrat" pitchFamily="2" charset="0"/>
                        </a:rPr>
                        <a:t>AuthService</a:t>
                      </a:r>
                      <a:r>
                        <a:rPr lang="en-US" sz="1500" b="0" i="0" kern="1200" dirty="0">
                          <a:solidFill>
                            <a:schemeClr val="tx1"/>
                          </a:solidFill>
                          <a:effectLst/>
                          <a:latin typeface="Montserrat" pitchFamily="2" charset="0"/>
                          <a:ea typeface="+mn-ea"/>
                          <a:cs typeface="+mn-cs"/>
                        </a:rPr>
                        <a:t> class. It uses Firebase Authentication for both anonymous and Google Sign-In methods. The </a:t>
                      </a:r>
                      <a:r>
                        <a:rPr lang="en-US" sz="1500" b="1" dirty="0" err="1">
                          <a:latin typeface="Montserrat" pitchFamily="2" charset="0"/>
                        </a:rPr>
                        <a:t>LoginCheck</a:t>
                      </a:r>
                      <a:r>
                        <a:rPr lang="en-US" sz="1500" b="0" i="0" kern="1200" dirty="0">
                          <a:solidFill>
                            <a:schemeClr val="tx1"/>
                          </a:solidFill>
                          <a:effectLst/>
                          <a:latin typeface="Montserrat" pitchFamily="2" charset="0"/>
                          <a:ea typeface="+mn-ea"/>
                          <a:cs typeface="+mn-cs"/>
                        </a:rPr>
                        <a:t> widget listens to changes in the user's authentication state and routes the user to the appropriate screen based on their login status. The </a:t>
                      </a:r>
                      <a:r>
                        <a:rPr lang="en-US" sz="1500" b="1" dirty="0" err="1">
                          <a:latin typeface="Montserrat" pitchFamily="2" charset="0"/>
                        </a:rPr>
                        <a:t>LoginScreen</a:t>
                      </a:r>
                      <a:r>
                        <a:rPr lang="en-US" sz="1500" b="0" i="0" kern="1200" dirty="0">
                          <a:solidFill>
                            <a:schemeClr val="tx1"/>
                          </a:solidFill>
                          <a:effectLst/>
                          <a:latin typeface="Montserrat" pitchFamily="2" charset="0"/>
                          <a:ea typeface="+mn-ea"/>
                          <a:cs typeface="+mn-cs"/>
                        </a:rPr>
                        <a:t> widget provides the UI for the login options and triggers the authentication methods.</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32677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60938" y="885695"/>
            <a:ext cx="10671048" cy="944412"/>
          </a:xfrm>
        </p:spPr>
        <p:txBody>
          <a:bodyPr/>
          <a:lstStyle/>
          <a:p>
            <a:r>
              <a:rPr lang="en-US" sz="4000" dirty="0">
                <a:latin typeface="Montserrat" pitchFamily="2" charset="0"/>
              </a:rPr>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2218913" y="4995748"/>
            <a:ext cx="2598737" cy="1109662"/>
          </a:xfrm>
        </p:spPr>
        <p:txBody>
          <a:bodyPr/>
          <a:lstStyle/>
          <a:p>
            <a:r>
              <a:rPr lang="en-US" sz="1500" dirty="0"/>
              <a:t>Nathan Hajdu</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2376893" y="5605988"/>
            <a:ext cx="2283472" cy="365125"/>
          </a:xfrm>
        </p:spPr>
        <p:txBody>
          <a:bodyPr/>
          <a:lstStyle/>
          <a:p>
            <a:r>
              <a:rPr lang="en-US" dirty="0"/>
              <a:t>Optimistic Realist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976755" y="4996344"/>
            <a:ext cx="2598737" cy="1109662"/>
          </a:xfrm>
        </p:spPr>
        <p:txBody>
          <a:bodyPr/>
          <a:lstStyle/>
          <a:p>
            <a:r>
              <a:rPr lang="en-US" sz="1500" dirty="0"/>
              <a:t>Malek Ghazal</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5134081" y="5606584"/>
            <a:ext cx="2283472" cy="365125"/>
          </a:xfrm>
        </p:spPr>
        <p:txBody>
          <a:bodyPr/>
          <a:lstStyle/>
          <a:p>
            <a:r>
              <a:rPr lang="en-US" dirty="0"/>
              <a:t>No picture since 2016</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734597" y="4996940"/>
            <a:ext cx="2598737" cy="1109662"/>
          </a:xfrm>
        </p:spPr>
        <p:txBody>
          <a:bodyPr/>
          <a:lstStyle/>
          <a:p>
            <a:r>
              <a:rPr lang="en-US" sz="1500" dirty="0"/>
              <a:t>Renata </a:t>
            </a:r>
            <a:r>
              <a:rPr lang="en-US" sz="1500" dirty="0" err="1"/>
              <a:t>Mattiazzo</a:t>
            </a:r>
            <a:endParaRPr lang="en-US" sz="1500" dirty="0"/>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7892537" y="5607180"/>
            <a:ext cx="2283472" cy="365125"/>
          </a:xfrm>
        </p:spPr>
        <p:txBody>
          <a:bodyPr/>
          <a:lstStyle/>
          <a:p>
            <a:r>
              <a:rPr lang="en-US" dirty="0"/>
              <a:t>Tired Mom</a:t>
            </a:r>
          </a:p>
        </p:txBody>
      </p:sp>
      <p:pic>
        <p:nvPicPr>
          <p:cNvPr id="28" name="Picture Placeholder 27" descr="Cartoon dog sitting in a chair in front of a table and a cup&#10;&#10;Description automatically generated">
            <a:extLst>
              <a:ext uri="{FF2B5EF4-FFF2-40B4-BE49-F238E27FC236}">
                <a16:creationId xmlns:a16="http://schemas.microsoft.com/office/drawing/2014/main" id="{728B33AC-1043-A6CC-27AE-1EA841BBD367}"/>
              </a:ext>
            </a:extLst>
          </p:cNvPr>
          <p:cNvPicPr>
            <a:picLocks noGrp="1" noChangeAspect="1"/>
          </p:cNvPicPr>
          <p:nvPr>
            <p:ph type="pic" sz="quarter" idx="13"/>
          </p:nvPr>
        </p:nvPicPr>
        <p:blipFill>
          <a:blip r:embed="rId2"/>
          <a:srcRect l="22000" r="22000"/>
          <a:stretch>
            <a:fillRect/>
          </a:stretch>
        </p:blipFill>
        <p:spPr>
          <a:xfrm>
            <a:off x="2219325" y="2398713"/>
            <a:ext cx="2597150" cy="2597150"/>
          </a:xfrm>
        </p:spPr>
      </p:pic>
      <p:pic>
        <p:nvPicPr>
          <p:cNvPr id="34" name="Picture Placeholder 33" descr="A grayscale photo of a person&#10;&#10;Description automatically generated">
            <a:extLst>
              <a:ext uri="{FF2B5EF4-FFF2-40B4-BE49-F238E27FC236}">
                <a16:creationId xmlns:a16="http://schemas.microsoft.com/office/drawing/2014/main" id="{9957BDF7-D322-4A72-26DB-0E86C7DD3813}"/>
              </a:ext>
            </a:extLst>
          </p:cNvPr>
          <p:cNvPicPr>
            <a:picLocks noGrp="1" noChangeAspect="1"/>
          </p:cNvPicPr>
          <p:nvPr>
            <p:ph type="pic" sz="quarter" idx="17"/>
          </p:nvPr>
        </p:nvPicPr>
        <p:blipFill>
          <a:blip r:embed="rId3"/>
          <a:srcRect/>
          <a:stretch>
            <a:fillRect/>
          </a:stretch>
        </p:blipFill>
        <p:spPr>
          <a:xfrm>
            <a:off x="4976813" y="2398713"/>
            <a:ext cx="2597150" cy="2597150"/>
          </a:xfrm>
        </p:spPr>
      </p:pic>
      <p:pic>
        <p:nvPicPr>
          <p:cNvPr id="36" name="Picture Placeholder 35" descr="A person pouring coffee into a mug&#10;&#10;Description automatically generated">
            <a:extLst>
              <a:ext uri="{FF2B5EF4-FFF2-40B4-BE49-F238E27FC236}">
                <a16:creationId xmlns:a16="http://schemas.microsoft.com/office/drawing/2014/main" id="{E5C67AAC-3E35-85E1-23FF-B543BFC5D431}"/>
              </a:ext>
            </a:extLst>
          </p:cNvPr>
          <p:cNvPicPr>
            <a:picLocks noGrp="1" noChangeAspect="1"/>
          </p:cNvPicPr>
          <p:nvPr>
            <p:ph type="pic" sz="quarter" idx="20"/>
          </p:nvPr>
        </p:nvPicPr>
        <p:blipFill>
          <a:blip r:embed="rId4"/>
          <a:srcRect l="16650" r="16650"/>
          <a:stretch>
            <a:fillRect/>
          </a:stretch>
        </p:blipFill>
        <p:spPr>
          <a:xfrm>
            <a:off x="7735888" y="2398713"/>
            <a:ext cx="2597150" cy="2597150"/>
          </a:xfrm>
        </p:spPr>
      </p:pic>
    </p:spTree>
    <p:extLst>
      <p:ext uri="{BB962C8B-B14F-4D97-AF65-F5344CB8AC3E}">
        <p14:creationId xmlns:p14="http://schemas.microsoft.com/office/powerpoint/2010/main" val="201193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20</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84574408"/>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Todos Tabs</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implementation consists of a </a:t>
                      </a:r>
                      <a:r>
                        <a:rPr lang="en-US" sz="1500" b="1" dirty="0" err="1">
                          <a:latin typeface="Montserrat" pitchFamily="2" charset="0"/>
                        </a:rPr>
                        <a:t>TodosScreen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with 'Open' and 'Closed' tabs for managing tasks. It uses the </a:t>
                      </a:r>
                      <a:r>
                        <a:rPr lang="en-US" sz="1500" b="1" dirty="0" err="1">
                          <a:latin typeface="Montserrat" pitchFamily="2" charset="0"/>
                        </a:rPr>
                        <a:t>TodoProvider</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class</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for state management, allowing the toggling of task statuses, loading more tasks, adding, editing, and deleting them. The </a:t>
                      </a:r>
                      <a:r>
                        <a:rPr lang="en-US" sz="1500" dirty="0" err="1">
                          <a:latin typeface="Montserrat" pitchFamily="2" charset="0"/>
                        </a:rPr>
                        <a:t>TodoProvider</a:t>
                      </a:r>
                      <a:r>
                        <a:rPr lang="en-US" sz="1500" b="0" i="0" kern="1200" dirty="0">
                          <a:solidFill>
                            <a:schemeClr val="tx1"/>
                          </a:solidFill>
                          <a:effectLst/>
                          <a:latin typeface="Montserrat" pitchFamily="2" charset="0"/>
                          <a:ea typeface="+mn-ea"/>
                          <a:cs typeface="+mn-cs"/>
                        </a:rPr>
                        <a:t> maintains separate lists for 'Open' and 'Closed' tasks. The </a:t>
                      </a:r>
                      <a:r>
                        <a:rPr lang="en-US" sz="1500" b="1" dirty="0" err="1">
                          <a:latin typeface="Montserrat" pitchFamily="2" charset="0"/>
                        </a:rPr>
                        <a:t>TodosScreen</a:t>
                      </a:r>
                      <a:r>
                        <a:rPr lang="en-US" sz="1500" b="0" i="0" kern="1200" dirty="0">
                          <a:solidFill>
                            <a:schemeClr val="tx1"/>
                          </a:solidFill>
                          <a:effectLst/>
                          <a:latin typeface="Montserrat" pitchFamily="2" charset="0"/>
                          <a:ea typeface="+mn-ea"/>
                          <a:cs typeface="+mn-cs"/>
                        </a:rPr>
                        <a:t> can source tasks from local storage or Google Firestore, offering a flexible data retrieval mechanism. It effectively displays and manages tasks, supporting real-time status updates and user interactions.</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91564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21</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00954415"/>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Weather API</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This weather API implementation comprises three main components: the </a:t>
                      </a:r>
                      <a:r>
                        <a:rPr lang="en-US" sz="1500" dirty="0">
                          <a:latin typeface="Montserrat" pitchFamily="2" charset="0"/>
                        </a:rPr>
                        <a:t>Weather</a:t>
                      </a:r>
                      <a:r>
                        <a:rPr lang="en-US" sz="1500" b="0" i="0" kern="1200" dirty="0">
                          <a:solidFill>
                            <a:schemeClr val="tx1"/>
                          </a:solidFill>
                          <a:effectLst/>
                          <a:latin typeface="Montserrat" pitchFamily="2" charset="0"/>
                          <a:ea typeface="+mn-ea"/>
                          <a:cs typeface="+mn-cs"/>
                        </a:rPr>
                        <a:t> class, </a:t>
                      </a:r>
                      <a:r>
                        <a:rPr lang="en-US" sz="1500" dirty="0" err="1">
                          <a:latin typeface="Montserrat" pitchFamily="2" charset="0"/>
                        </a:rPr>
                        <a:t>WeatherScreen</a:t>
                      </a:r>
                      <a:r>
                        <a:rPr lang="en-US" sz="1500" b="0" i="0" kern="1200" dirty="0">
                          <a:solidFill>
                            <a:schemeClr val="tx1"/>
                          </a:solidFill>
                          <a:effectLst/>
                          <a:latin typeface="Montserrat" pitchFamily="2" charset="0"/>
                          <a:ea typeface="+mn-ea"/>
                          <a:cs typeface="+mn-cs"/>
                        </a:rPr>
                        <a:t> widget, and </a:t>
                      </a:r>
                      <a:r>
                        <a:rPr lang="en-US" sz="1500" dirty="0" err="1">
                          <a:latin typeface="Montserrat" pitchFamily="2" charset="0"/>
                        </a:rPr>
                        <a:t>WeatherApiClient</a:t>
                      </a:r>
                      <a:r>
                        <a:rPr lang="en-US" sz="1500" b="0" i="0" kern="1200" dirty="0">
                          <a:solidFill>
                            <a:schemeClr val="tx1"/>
                          </a:solidFill>
                          <a:effectLst/>
                          <a:latin typeface="Montserrat" pitchFamily="2" charset="0"/>
                          <a:ea typeface="+mn-ea"/>
                          <a:cs typeface="+mn-cs"/>
                        </a:rPr>
                        <a:t> service. The </a:t>
                      </a:r>
                      <a:r>
                        <a:rPr lang="en-US" sz="1500" b="1" dirty="0">
                          <a:latin typeface="Montserrat" pitchFamily="2" charset="0"/>
                        </a:rPr>
                        <a:t>Weather</a:t>
                      </a:r>
                      <a:r>
                        <a:rPr lang="en-US" sz="1500" b="1" i="0" kern="1200" dirty="0">
                          <a:solidFill>
                            <a:schemeClr val="tx1"/>
                          </a:solidFill>
                          <a:effectLst/>
                          <a:latin typeface="Montserrat" pitchFamily="2" charset="0"/>
                          <a:ea typeface="+mn-ea"/>
                          <a:cs typeface="+mn-cs"/>
                        </a:rPr>
                        <a:t> class </a:t>
                      </a:r>
                      <a:r>
                        <a:rPr lang="en-US" sz="1500" b="0" i="0" kern="1200" dirty="0">
                          <a:solidFill>
                            <a:schemeClr val="tx1"/>
                          </a:solidFill>
                          <a:effectLst/>
                          <a:latin typeface="Montserrat" pitchFamily="2" charset="0"/>
                          <a:ea typeface="+mn-ea"/>
                          <a:cs typeface="+mn-cs"/>
                        </a:rPr>
                        <a:t>models city-specific weather data and facilitates object instantiation through default and JSON-based constructors. The </a:t>
                      </a:r>
                      <a:r>
                        <a:rPr lang="en-US" sz="1500" b="1" dirty="0" err="1">
                          <a:latin typeface="Montserrat" pitchFamily="2" charset="0"/>
                        </a:rPr>
                        <a:t>WeatherScreen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displays real-time weather information for user-specified cities, with a search input and dynamic content, leveraging a </a:t>
                      </a:r>
                      <a:r>
                        <a:rPr lang="en-US" sz="1500" dirty="0" err="1">
                          <a:latin typeface="Montserrat" pitchFamily="2" charset="0"/>
                        </a:rPr>
                        <a:t>FutureBuilder</a:t>
                      </a:r>
                      <a:r>
                        <a:rPr lang="en-US" sz="1500" b="0" i="0" kern="1200" dirty="0">
                          <a:solidFill>
                            <a:schemeClr val="tx1"/>
                          </a:solidFill>
                          <a:effectLst/>
                          <a:latin typeface="Montserrat" pitchFamily="2" charset="0"/>
                          <a:ea typeface="+mn-ea"/>
                          <a:cs typeface="+mn-cs"/>
                        </a:rPr>
                        <a:t> for asynchronous data fetching. The </a:t>
                      </a:r>
                      <a:r>
                        <a:rPr lang="en-US" sz="1500" b="1" dirty="0" err="1">
                          <a:latin typeface="Montserrat" pitchFamily="2" charset="0"/>
                        </a:rPr>
                        <a:t>WeatherApiClient</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service</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interacts with the </a:t>
                      </a:r>
                      <a:r>
                        <a:rPr lang="en-US" sz="1500" b="0" i="0" kern="1200" dirty="0" err="1">
                          <a:solidFill>
                            <a:schemeClr val="tx1"/>
                          </a:solidFill>
                          <a:effectLst/>
                          <a:latin typeface="Montserrat" pitchFamily="2" charset="0"/>
                          <a:ea typeface="+mn-ea"/>
                          <a:cs typeface="+mn-cs"/>
                        </a:rPr>
                        <a:t>OpenWeatherMap</a:t>
                      </a:r>
                      <a:r>
                        <a:rPr lang="en-US" sz="1500" b="0" i="0" kern="1200" dirty="0">
                          <a:solidFill>
                            <a:schemeClr val="tx1"/>
                          </a:solidFill>
                          <a:effectLst/>
                          <a:latin typeface="Montserrat" pitchFamily="2" charset="0"/>
                          <a:ea typeface="+mn-ea"/>
                          <a:cs typeface="+mn-cs"/>
                        </a:rPr>
                        <a:t> API, authenticating requests with an API key, and provides a method for retrieving weather data. Together, these components enable users to access and visualize current weather conditions in different cities efficiently.</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60969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22</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323783197"/>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Add Todo</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Add Todo implementation consists of the </a:t>
                      </a:r>
                      <a:r>
                        <a:rPr lang="en-US" sz="1500" b="1" dirty="0" err="1">
                          <a:latin typeface="Montserrat" pitchFamily="2" charset="0"/>
                        </a:rPr>
                        <a:t>AddTodo</a:t>
                      </a:r>
                      <a:r>
                        <a:rPr lang="en-US" sz="1500" b="0" i="0" kern="1200" dirty="0">
                          <a:solidFill>
                            <a:schemeClr val="tx1"/>
                          </a:solidFill>
                          <a:effectLst/>
                          <a:latin typeface="Montserrat" pitchFamily="2" charset="0"/>
                          <a:ea typeface="+mn-ea"/>
                          <a:cs typeface="+mn-cs"/>
                        </a:rPr>
                        <a:t> widget and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widget. The </a:t>
                      </a:r>
                      <a:r>
                        <a:rPr lang="en-US" sz="1500" b="1" dirty="0" err="1">
                          <a:latin typeface="Montserrat" pitchFamily="2" charset="0"/>
                        </a:rPr>
                        <a:t>AddTodo</a:t>
                      </a:r>
                      <a:r>
                        <a:rPr lang="en-US" sz="1500" b="0" i="0" kern="1200" dirty="0">
                          <a:solidFill>
                            <a:schemeClr val="tx1"/>
                          </a:solidFill>
                          <a:effectLst/>
                          <a:latin typeface="Montserrat" pitchFamily="2" charset="0"/>
                          <a:ea typeface="+mn-ea"/>
                          <a:cs typeface="+mn-cs"/>
                        </a:rPr>
                        <a:t> widget offers a user interface for entering a new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item with a title, description, and due date selection. It includes input validation and submission functionality. If the user is authenticated, the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is added to Firestore, while for anonymous users, it's stored locally. The user receives feedback through </a:t>
                      </a:r>
                      <a:r>
                        <a:rPr lang="en-US" sz="1500" b="0" i="0" kern="1200" dirty="0" err="1">
                          <a:solidFill>
                            <a:schemeClr val="tx1"/>
                          </a:solidFill>
                          <a:effectLst/>
                          <a:latin typeface="Montserrat" pitchFamily="2" charset="0"/>
                          <a:ea typeface="+mn-ea"/>
                          <a:cs typeface="+mn-cs"/>
                        </a:rPr>
                        <a:t>snackbar</a:t>
                      </a:r>
                      <a:r>
                        <a:rPr lang="en-US" sz="1500" b="0" i="0" kern="1200" dirty="0">
                          <a:solidFill>
                            <a:schemeClr val="tx1"/>
                          </a:solidFill>
                          <a:effectLst/>
                          <a:latin typeface="Montserrat" pitchFamily="2" charset="0"/>
                          <a:ea typeface="+mn-ea"/>
                          <a:cs typeface="+mn-cs"/>
                        </a:rPr>
                        <a:t> messages on successful additions or errors.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widget enhances the user experience by ensuring data integrity and providing feedback, making the </a:t>
                      </a:r>
                      <a:r>
                        <a:rPr lang="en-US" sz="1500" b="0" i="0" kern="1200" dirty="0" err="1">
                          <a:solidFill>
                            <a:schemeClr val="tx1"/>
                          </a:solidFill>
                          <a:effectLst/>
                          <a:latin typeface="Montserrat" pitchFamily="2" charset="0"/>
                          <a:ea typeface="+mn-ea"/>
                          <a:cs typeface="+mn-cs"/>
                        </a:rPr>
                        <a:t>todo</a:t>
                      </a:r>
                      <a:r>
                        <a:rPr lang="en-US" sz="1500" b="0" i="0" kern="1200" dirty="0">
                          <a:solidFill>
                            <a:schemeClr val="tx1"/>
                          </a:solidFill>
                          <a:effectLst/>
                          <a:latin typeface="Montserrat" pitchFamily="2" charset="0"/>
                          <a:ea typeface="+mn-ea"/>
                          <a:cs typeface="+mn-cs"/>
                        </a:rPr>
                        <a:t> addition process seamless and user-friendly.</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19064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23</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639306943"/>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Date Picker / Calendar</a:t>
                      </a:r>
                    </a:p>
                  </a:txBody>
                  <a:tcPr marL="96897" marR="96897" marT="48449" marB="48449" anchor="ctr"/>
                </a:tc>
                <a:tc>
                  <a:txBody>
                    <a:bodyPr/>
                    <a:lstStyle/>
                    <a:p>
                      <a:pPr marL="457200" lvl="1" indent="0" algn="l">
                        <a:buFont typeface="Arial" panose="020B0604020202020204" pitchFamily="34" charset="0"/>
                        <a:buNone/>
                      </a:pPr>
                      <a:r>
                        <a:rPr lang="en-US" sz="1500" b="0" i="0" kern="1200" dirty="0">
                          <a:solidFill>
                            <a:schemeClr val="tx1"/>
                          </a:solidFill>
                          <a:effectLst/>
                          <a:latin typeface="Montserrat" pitchFamily="2" charset="0"/>
                          <a:ea typeface="+mn-ea"/>
                          <a:cs typeface="+mn-cs"/>
                        </a:rPr>
                        <a:t>The Calendar/Date Picker implementation features a reusable </a:t>
                      </a:r>
                      <a:r>
                        <a:rPr lang="en-US" sz="1500" b="1" dirty="0" err="1">
                          <a:latin typeface="Montserrat" pitchFamily="2" charset="0"/>
                        </a:rPr>
                        <a:t>DatePickerWidget</a:t>
                      </a:r>
                      <a:r>
                        <a:rPr lang="en-US" sz="1500" b="0" i="0" kern="1200" dirty="0">
                          <a:solidFill>
                            <a:schemeClr val="tx1"/>
                          </a:solidFill>
                          <a:effectLst/>
                          <a:latin typeface="Montserrat" pitchFamily="2" charset="0"/>
                          <a:ea typeface="+mn-ea"/>
                          <a:cs typeface="+mn-cs"/>
                        </a:rPr>
                        <a:t> that facilitates the selection of due dates with a user-friendly interface. It is prominently utilized in the </a:t>
                      </a:r>
                      <a:r>
                        <a:rPr lang="en-US" sz="1500" b="1" dirty="0" err="1">
                          <a:latin typeface="Montserrat" pitchFamily="2" charset="0"/>
                        </a:rPr>
                        <a:t>AddTodoScreen</a:t>
                      </a:r>
                      <a:r>
                        <a:rPr lang="en-US" sz="1500" b="0" i="0" kern="1200" dirty="0">
                          <a:solidFill>
                            <a:schemeClr val="tx1"/>
                          </a:solidFill>
                          <a:effectLst/>
                          <a:latin typeface="Montserrat" pitchFamily="2" charset="0"/>
                          <a:ea typeface="+mn-ea"/>
                          <a:cs typeface="+mn-cs"/>
                        </a:rPr>
                        <a:t>. The date picker is also integrated into the </a:t>
                      </a:r>
                      <a:r>
                        <a:rPr lang="en-US" sz="1500" b="1" dirty="0" err="1">
                          <a:latin typeface="Montserrat" pitchFamily="2" charset="0"/>
                        </a:rPr>
                        <a:t>todoList</a:t>
                      </a:r>
                      <a:r>
                        <a:rPr lang="en-US" sz="1500" b="0" i="0" kern="1200" dirty="0">
                          <a:solidFill>
                            <a:schemeClr val="tx1"/>
                          </a:solidFill>
                          <a:effectLst/>
                          <a:latin typeface="Montserrat" pitchFamily="2" charset="0"/>
                          <a:ea typeface="+mn-ea"/>
                          <a:cs typeface="+mn-cs"/>
                        </a:rPr>
                        <a:t>, displayed on the main </a:t>
                      </a:r>
                      <a:r>
                        <a:rPr lang="en-US" sz="1500" b="1" i="0" kern="1200" dirty="0" err="1">
                          <a:solidFill>
                            <a:schemeClr val="tx1"/>
                          </a:solidFill>
                          <a:effectLst/>
                          <a:latin typeface="Montserrat" pitchFamily="2" charset="0"/>
                          <a:ea typeface="+mn-ea"/>
                          <a:cs typeface="+mn-cs"/>
                        </a:rPr>
                        <a:t>TodosScreen</a:t>
                      </a:r>
                      <a:r>
                        <a:rPr lang="en-US" sz="1500" b="0" i="0" kern="1200" dirty="0">
                          <a:solidFill>
                            <a:schemeClr val="tx1"/>
                          </a:solidFill>
                          <a:effectLst/>
                          <a:latin typeface="Montserrat" pitchFamily="2" charset="0"/>
                          <a:ea typeface="+mn-ea"/>
                          <a:cs typeface="+mn-cs"/>
                        </a:rPr>
                        <a:t> where users can edit or delete tasks. This implementation enhances the user experience by providing seamless date selection and efficient task management.</a:t>
                      </a: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51893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24</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95362996"/>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Drawer Widget</a:t>
                      </a:r>
                    </a:p>
                  </a:txBody>
                  <a:tcPr marL="96897" marR="96897" marT="48449" marB="48449" anchor="ctr"/>
                </a:tc>
                <a:tc>
                  <a:txBody>
                    <a:bodyPr/>
                    <a:lstStyle/>
                    <a:p>
                      <a:r>
                        <a:rPr lang="en-US" sz="1500" b="0" i="0" kern="1200" dirty="0">
                          <a:solidFill>
                            <a:schemeClr val="tx1"/>
                          </a:solidFill>
                          <a:effectLst/>
                          <a:latin typeface="Montserrat" pitchFamily="2" charset="0"/>
                          <a:ea typeface="+mn-ea"/>
                          <a:cs typeface="+mn-cs"/>
                        </a:rPr>
                        <a:t>The</a:t>
                      </a:r>
                      <a:r>
                        <a:rPr lang="en-US" sz="1500" b="1" i="0" kern="1200" dirty="0">
                          <a:solidFill>
                            <a:schemeClr val="tx1"/>
                          </a:solidFill>
                          <a:effectLst/>
                          <a:latin typeface="Montserrat" pitchFamily="2" charset="0"/>
                          <a:ea typeface="+mn-ea"/>
                          <a:cs typeface="+mn-cs"/>
                        </a:rPr>
                        <a:t> </a:t>
                      </a:r>
                      <a:r>
                        <a:rPr lang="en-US" sz="1500" b="1" i="0" kern="1200" dirty="0" err="1">
                          <a:solidFill>
                            <a:schemeClr val="tx1"/>
                          </a:solidFill>
                          <a:effectLst/>
                          <a:latin typeface="Montserrat" pitchFamily="2" charset="0"/>
                          <a:ea typeface="+mn-ea"/>
                          <a:cs typeface="+mn-cs"/>
                        </a:rPr>
                        <a:t>TodoDrawer</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is used for app navigation. It displays user information and offers navigation links. It receives a </a:t>
                      </a:r>
                      <a:r>
                        <a:rPr lang="en-US" sz="1500" b="0" i="0" kern="1200" dirty="0" err="1">
                          <a:solidFill>
                            <a:schemeClr val="tx1"/>
                          </a:solidFill>
                          <a:effectLst/>
                          <a:latin typeface="Montserrat" pitchFamily="2" charset="0"/>
                          <a:ea typeface="+mn-ea"/>
                          <a:cs typeface="+mn-cs"/>
                        </a:rPr>
                        <a:t>userImage</a:t>
                      </a:r>
                      <a:r>
                        <a:rPr lang="en-US" sz="1500" b="0" i="0" kern="1200" dirty="0">
                          <a:solidFill>
                            <a:schemeClr val="tx1"/>
                          </a:solidFill>
                          <a:effectLst/>
                          <a:latin typeface="Montserrat" pitchFamily="2" charset="0"/>
                          <a:ea typeface="+mn-ea"/>
                          <a:cs typeface="+mn-cs"/>
                        </a:rPr>
                        <a:t> property and utilizes Firebase for user data. The user's name and email are displayed. The profile picture is shown as a circle avatar, with a default placeholder if no image exists. The drawer provides navigation items like "To-Do List," "Weather," "My Profile," and "New Item," each triggering route navigation. An option for user sign-out is also available. The widget simplifies app navigation and user interaction.</a:t>
                      </a:r>
                    </a:p>
                    <a:p>
                      <a:br>
                        <a:rPr lang="en-US" sz="1800" b="0" i="0" kern="1200" dirty="0">
                          <a:solidFill>
                            <a:schemeClr val="tx1"/>
                          </a:solidFill>
                          <a:effectLst/>
                          <a:latin typeface="+mn-lt"/>
                          <a:ea typeface="+mn-ea"/>
                          <a:cs typeface="+mn-cs"/>
                        </a:rPr>
                      </a:b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229258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701702"/>
            <a:ext cx="10671048" cy="766582"/>
          </a:xfrm>
        </p:spPr>
        <p:txBody>
          <a:bodyPr/>
          <a:lstStyle/>
          <a:p>
            <a:r>
              <a:rPr lang="en-CA" altLang="zh-CN" sz="2500" dirty="0">
                <a:latin typeface="Montserrat" pitchFamily="2" charset="0"/>
              </a:rPr>
              <a:t>Implementation details</a:t>
            </a:r>
            <a:endParaRPr lang="en-US" sz="25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25</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871348831"/>
              </p:ext>
            </p:extLst>
          </p:nvPr>
        </p:nvGraphicFramePr>
        <p:xfrm>
          <a:off x="755650" y="1828800"/>
          <a:ext cx="10670377" cy="4327498"/>
        </p:xfrm>
        <a:graphic>
          <a:graphicData uri="http://schemas.openxmlformats.org/drawingml/2006/table">
            <a:tbl>
              <a:tblPr firstRow="1" bandRow="1">
                <a:tableStyleId>{5DA37D80-6434-44D0-A028-1B22A696006F}</a:tableStyleId>
              </a:tblPr>
              <a:tblGrid>
                <a:gridCol w="3451053">
                  <a:extLst>
                    <a:ext uri="{9D8B030D-6E8A-4147-A177-3AD203B41FA5}">
                      <a16:colId xmlns:a16="http://schemas.microsoft.com/office/drawing/2014/main" val="2660631934"/>
                    </a:ext>
                  </a:extLst>
                </a:gridCol>
                <a:gridCol w="7219324">
                  <a:extLst>
                    <a:ext uri="{9D8B030D-6E8A-4147-A177-3AD203B41FA5}">
                      <a16:colId xmlns:a16="http://schemas.microsoft.com/office/drawing/2014/main" val="3909717689"/>
                    </a:ext>
                  </a:extLst>
                </a:gridCol>
              </a:tblGrid>
              <a:tr h="465063">
                <a:tc>
                  <a:txBody>
                    <a:bodyPr/>
                    <a:lstStyle/>
                    <a:p>
                      <a:pPr algn="ctr"/>
                      <a:r>
                        <a:rPr lang="en-US" sz="1600" b="1" kern="1200" dirty="0">
                          <a:solidFill>
                            <a:sysClr val="windowText" lastClr="000000"/>
                          </a:solidFill>
                          <a:latin typeface="Montserrat" pitchFamily="2" charset="0"/>
                        </a:rPr>
                        <a:t>Feature</a:t>
                      </a:r>
                      <a:endParaRPr lang="en-US" sz="1600" b="1" kern="1200" dirty="0">
                        <a:solidFill>
                          <a:sysClr val="windowText" lastClr="000000"/>
                        </a:solidFill>
                        <a:latin typeface="Montserrat" pitchFamily="2" charset="0"/>
                        <a:ea typeface="+mn-ea"/>
                        <a:cs typeface="Sabon Next LT" panose="02000500000000000000" pitchFamily="2" charset="0"/>
                      </a:endParaRPr>
                    </a:p>
                  </a:txBody>
                  <a:tcPr marL="96897" marR="96897" marT="48449" marB="48449" anchor="ctr"/>
                </a:tc>
                <a:tc>
                  <a:txBody>
                    <a:bodyPr/>
                    <a:lstStyle/>
                    <a:p>
                      <a:pPr algn="ctr"/>
                      <a:r>
                        <a:rPr lang="en-US" sz="1600" b="1" kern="1200" dirty="0">
                          <a:solidFill>
                            <a:sysClr val="windowText" lastClr="000000"/>
                          </a:solidFill>
                          <a:latin typeface="Montserrat" pitchFamily="2" charset="0"/>
                          <a:ea typeface="+mn-ea"/>
                          <a:cs typeface="Sabon Next LT" panose="02000500000000000000" pitchFamily="2" charset="0"/>
                        </a:rPr>
                        <a:t>Implementation</a:t>
                      </a:r>
                    </a:p>
                  </a:txBody>
                  <a:tcPr marL="96897" marR="96897" marT="48449" marB="48449" anchor="ctr"/>
                </a:tc>
                <a:extLst>
                  <a:ext uri="{0D108BD9-81ED-4DB2-BD59-A6C34878D82A}">
                    <a16:rowId xmlns:a16="http://schemas.microsoft.com/office/drawing/2014/main" val="479928716"/>
                  </a:ext>
                </a:extLst>
              </a:tr>
              <a:tr h="3862435">
                <a:tc>
                  <a:txBody>
                    <a:bodyPr/>
                    <a:lstStyle/>
                    <a:p>
                      <a:pPr marL="457200" lvl="1" indent="0" algn="l">
                        <a:buFont typeface="Arial" panose="020B0604020202020204" pitchFamily="34" charset="0"/>
                        <a:buNone/>
                      </a:pPr>
                      <a:r>
                        <a:rPr lang="en-US" sz="1400" b="1" dirty="0">
                          <a:solidFill>
                            <a:schemeClr val="tx1"/>
                          </a:solidFill>
                          <a:latin typeface="Montserrat" pitchFamily="2" charset="0"/>
                          <a:cs typeface="Sabon Next LT" panose="02000500000000000000" pitchFamily="2" charset="0"/>
                        </a:rPr>
                        <a:t>Profile / Firestore</a:t>
                      </a:r>
                    </a:p>
                  </a:txBody>
                  <a:tcPr marL="96897" marR="96897" marT="48449" marB="48449" anchor="ctr"/>
                </a:tc>
                <a:tc>
                  <a:txBody>
                    <a:bodyPr/>
                    <a:lstStyle/>
                    <a:p>
                      <a:r>
                        <a:rPr lang="en-US" sz="1500" b="0" i="0" kern="1200" dirty="0">
                          <a:solidFill>
                            <a:schemeClr val="tx1"/>
                          </a:solidFill>
                          <a:effectLst/>
                          <a:latin typeface="Montserrat" pitchFamily="2" charset="0"/>
                          <a:ea typeface="+mn-ea"/>
                          <a:cs typeface="+mn-cs"/>
                        </a:rPr>
                        <a:t>The </a:t>
                      </a:r>
                      <a:r>
                        <a:rPr lang="en-US" sz="1500" b="1" dirty="0" err="1">
                          <a:latin typeface="Montserrat" pitchFamily="2" charset="0"/>
                        </a:rPr>
                        <a:t>ProfileScreen</a:t>
                      </a:r>
                      <a:r>
                        <a:rPr lang="en-US" sz="1500" b="1" i="0" kern="1200" dirty="0">
                          <a:solidFill>
                            <a:schemeClr val="tx1"/>
                          </a:solidFill>
                          <a:effectLst/>
                          <a:latin typeface="Montserrat" pitchFamily="2" charset="0"/>
                          <a:ea typeface="+mn-ea"/>
                          <a:cs typeface="+mn-cs"/>
                        </a:rPr>
                        <a:t> </a:t>
                      </a:r>
                      <a:r>
                        <a:rPr lang="en-US" sz="1500" b="0" i="0" kern="1200" dirty="0">
                          <a:solidFill>
                            <a:schemeClr val="tx1"/>
                          </a:solidFill>
                          <a:effectLst/>
                          <a:latin typeface="Montserrat" pitchFamily="2" charset="0"/>
                          <a:ea typeface="+mn-ea"/>
                          <a:cs typeface="+mn-cs"/>
                        </a:rPr>
                        <a:t>widget interacts with Firebase Authentication to display user details, allowing profile picture updates, username changes, and account sign-out. User data, including the profile picture, name, and email, is fetched from</a:t>
                      </a:r>
                      <a:r>
                        <a:rPr lang="en-US" sz="1500" b="1" i="0" kern="1200" dirty="0">
                          <a:solidFill>
                            <a:schemeClr val="tx1"/>
                          </a:solidFill>
                          <a:effectLst/>
                          <a:latin typeface="Montserrat" pitchFamily="2" charset="0"/>
                          <a:ea typeface="+mn-ea"/>
                          <a:cs typeface="+mn-cs"/>
                        </a:rPr>
                        <a:t> Firebase</a:t>
                      </a:r>
                      <a:r>
                        <a:rPr lang="en-US" sz="1500" b="0" i="0" kern="1200" dirty="0">
                          <a:solidFill>
                            <a:schemeClr val="tx1"/>
                          </a:solidFill>
                          <a:effectLst/>
                          <a:latin typeface="Montserrat" pitchFamily="2" charset="0"/>
                          <a:ea typeface="+mn-ea"/>
                          <a:cs typeface="+mn-cs"/>
                        </a:rPr>
                        <a:t>. Users can update their profile image using the device's camera. The app displays the date of account creation. Users can change their username, and after sign-out, they are redirected to the login screen. Firebase stores user data, while the profile picture is managed locally.</a:t>
                      </a:r>
                      <a:br>
                        <a:rPr lang="en-US" sz="1800" b="0" i="0" kern="1200" dirty="0">
                          <a:solidFill>
                            <a:schemeClr val="tx1"/>
                          </a:solidFill>
                          <a:effectLst/>
                          <a:latin typeface="+mn-lt"/>
                          <a:ea typeface="+mn-ea"/>
                          <a:cs typeface="+mn-cs"/>
                        </a:rPr>
                      </a:br>
                      <a:endParaRPr lang="en-US" sz="15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303775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096169"/>
            <a:ext cx="6400800" cy="552431"/>
          </a:xfrm>
        </p:spPr>
        <p:txBody>
          <a:bodyPr/>
          <a:lstStyle/>
          <a:p>
            <a:r>
              <a:rPr lang="en-US" sz="2500" spc="300" dirty="0">
                <a:solidFill>
                  <a:srgbClr val="0070C0"/>
                </a:solidFill>
                <a:latin typeface="Montserrat Regular" pitchFamily="2" charset="0"/>
              </a:rPr>
              <a:t>Challenges &amp;</a:t>
            </a:r>
            <a:br>
              <a:rPr lang="en-US" sz="2500" spc="300" dirty="0">
                <a:solidFill>
                  <a:srgbClr val="0070C0"/>
                </a:solidFill>
                <a:latin typeface="Montserrat Regular" pitchFamily="2" charset="0"/>
              </a:rPr>
            </a:br>
            <a:r>
              <a:rPr lang="en-US" sz="2500" spc="300" dirty="0">
                <a:solidFill>
                  <a:srgbClr val="0070C0"/>
                </a:solidFill>
                <a:latin typeface="Montserrat Regular" pitchFamily="2" charset="0"/>
              </a:rPr>
              <a:t>Obstacles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4057472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973" y="261261"/>
            <a:ext cx="10671048" cy="766582"/>
          </a:xfrm>
        </p:spPr>
        <p:txBody>
          <a:bodyPr/>
          <a:lstStyle/>
          <a:p>
            <a:r>
              <a:rPr lang="en-CA" altLang="zh-CN" sz="3000" dirty="0">
                <a:latin typeface="Montserrat" pitchFamily="2" charset="0"/>
              </a:rPr>
              <a:t>Challenges &amp; Solutions</a:t>
            </a:r>
            <a:endParaRPr lang="en-US" sz="30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27</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867078490"/>
              </p:ext>
            </p:extLst>
          </p:nvPr>
        </p:nvGraphicFramePr>
        <p:xfrm>
          <a:off x="755650" y="1336715"/>
          <a:ext cx="10930828" cy="4644366"/>
        </p:xfrm>
        <a:graphic>
          <a:graphicData uri="http://schemas.openxmlformats.org/drawingml/2006/table">
            <a:tbl>
              <a:tblPr firstRow="1" bandRow="1">
                <a:tableStyleId>{5DA37D80-6434-44D0-A028-1B22A696006F}</a:tableStyleId>
              </a:tblPr>
              <a:tblGrid>
                <a:gridCol w="1206965">
                  <a:extLst>
                    <a:ext uri="{9D8B030D-6E8A-4147-A177-3AD203B41FA5}">
                      <a16:colId xmlns:a16="http://schemas.microsoft.com/office/drawing/2014/main" val="1689330750"/>
                    </a:ext>
                  </a:extLst>
                </a:gridCol>
                <a:gridCol w="3111190">
                  <a:extLst>
                    <a:ext uri="{9D8B030D-6E8A-4147-A177-3AD203B41FA5}">
                      <a16:colId xmlns:a16="http://schemas.microsoft.com/office/drawing/2014/main" val="2660631934"/>
                    </a:ext>
                  </a:extLst>
                </a:gridCol>
                <a:gridCol w="3412273">
                  <a:extLst>
                    <a:ext uri="{9D8B030D-6E8A-4147-A177-3AD203B41FA5}">
                      <a16:colId xmlns:a16="http://schemas.microsoft.com/office/drawing/2014/main" val="3909717689"/>
                    </a:ext>
                  </a:extLst>
                </a:gridCol>
                <a:gridCol w="3200400">
                  <a:extLst>
                    <a:ext uri="{9D8B030D-6E8A-4147-A177-3AD203B41FA5}">
                      <a16:colId xmlns:a16="http://schemas.microsoft.com/office/drawing/2014/main" val="1603189107"/>
                    </a:ext>
                  </a:extLst>
                </a:gridCol>
              </a:tblGrid>
              <a:tr h="524108">
                <a:tc>
                  <a:txBody>
                    <a:bodyPr/>
                    <a:lstStyle/>
                    <a:p>
                      <a:pPr algn="ctr"/>
                      <a:endParaRPr lang="en-US" sz="1900" b="1" dirty="0">
                        <a:solidFill>
                          <a:sysClr val="windowText" lastClr="000000"/>
                        </a:solidFill>
                        <a:latin typeface="+mn-lt"/>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rPr>
                        <a:t>Nathan</a:t>
                      </a:r>
                      <a:endParaRPr lang="en-US" sz="1900" b="1" kern="1200" dirty="0">
                        <a:solidFill>
                          <a:sysClr val="windowText" lastClr="000000"/>
                        </a:solidFill>
                        <a:latin typeface="+mn-lt"/>
                        <a:ea typeface="+mn-ea"/>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Malek</a:t>
                      </a:r>
                    </a:p>
                  </a:txBody>
                  <a:tcPr marL="96897" marR="96897" marT="48449" marB="48449" anchor="ctr"/>
                </a:tc>
                <a:tc>
                  <a:txBody>
                    <a:bodyPr/>
                    <a:lstStyle/>
                    <a:p>
                      <a:pPr algn="ctr"/>
                      <a:r>
                        <a:rPr lang="en-US" sz="1900" b="1" dirty="0">
                          <a:solidFill>
                            <a:sysClr val="windowText" lastClr="000000"/>
                          </a:solidFill>
                        </a:rPr>
                        <a:t>Renata</a:t>
                      </a:r>
                      <a:endParaRPr lang="en-US" sz="1900" b="1" dirty="0">
                        <a:solidFill>
                          <a:sysClr val="windowText" lastClr="000000"/>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2141035">
                <a:tc>
                  <a:txBody>
                    <a:bodyPr/>
                    <a:lstStyle/>
                    <a:p>
                      <a:pPr algn="ctr"/>
                      <a:r>
                        <a:rPr lang="en-US" sz="1400" b="0" dirty="0">
                          <a:solidFill>
                            <a:schemeClr val="tx1"/>
                          </a:solidFill>
                          <a:latin typeface="Montserrat" pitchFamily="2" charset="0"/>
                        </a:rPr>
                        <a:t>Project</a:t>
                      </a:r>
                      <a:endParaRPr lang="en-US" sz="1400" b="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Initially, all the code for creating and managing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was handled on a single screen, causing several issues. The code became lengthy and challenging to manage, resulting in errors that were hard to pinpoint and fix.</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a:t>
                      </a:r>
                      <a:r>
                        <a:rPr lang="en-US" sz="1200" b="0" i="0" kern="1200" dirty="0">
                          <a:solidFill>
                            <a:schemeClr val="tx1"/>
                          </a:solidFill>
                          <a:effectLst/>
                          <a:latin typeface="Montserrat" pitchFamily="2" charset="0"/>
                          <a:ea typeface="+mn-ea"/>
                          <a:cs typeface="+mn-cs"/>
                        </a:rPr>
                        <a:t> To overcome this challenge, I implemented a two-fold solution. First, I created a dedicated screen for adding new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This separated the task of creating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from the main display, making it more organized and manageable. Second, I developed a separate widget responsible for listing and displaying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on the main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page. This restructuring improved code modularity and helped in isolating and resolving errors effectively.</a:t>
                      </a:r>
                    </a:p>
                    <a:p>
                      <a:pPr marL="457200" lvl="1" indent="0" algn="l">
                        <a:buFont typeface="Arial" panose="020B0604020202020204" pitchFamily="34" charset="0"/>
                        <a:buNone/>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Initially, all the code for creating and managing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was handled on a single screen, causing several issues. The code became lengthy and challenging to manage, resulting in errors that were hard to pinpoint and fix.</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a:t>
                      </a:r>
                      <a:r>
                        <a:rPr lang="en-US" sz="1200" b="0" i="0" kern="1200" dirty="0">
                          <a:solidFill>
                            <a:schemeClr val="tx1"/>
                          </a:solidFill>
                          <a:effectLst/>
                          <a:latin typeface="Montserrat" pitchFamily="2" charset="0"/>
                          <a:ea typeface="+mn-ea"/>
                          <a:cs typeface="+mn-cs"/>
                        </a:rPr>
                        <a:t> To overcome this challenge, I implemented a two-fold solution. First, I created a dedicated screen for adding new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This separated the task of creating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from the main display, making it more organized and manageable. Second, I developed a separate widget responsible for listing and displaying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on the main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page. This restructuring improved code modularity and helped in isolating and resolving errors effectively.</a:t>
                      </a:r>
                    </a:p>
                  </a:txBody>
                  <a:tcPr marL="96897" marR="96897" marT="48449" marB="48449" anchor="ctr"/>
                </a:tc>
                <a:tc>
                  <a:txBody>
                    <a:bodyPr/>
                    <a:lstStyle/>
                    <a:p>
                      <a:r>
                        <a:rPr lang="en-US" sz="1200" b="1" i="0" kern="1200" dirty="0">
                          <a:solidFill>
                            <a:schemeClr val="tx1"/>
                          </a:solidFill>
                          <a:effectLst/>
                          <a:latin typeface="Montserrat" pitchFamily="2" charset="0"/>
                          <a:ea typeface="+mn-ea"/>
                          <a:cs typeface="+mn-cs"/>
                        </a:rPr>
                        <a:t>Challenge:</a:t>
                      </a:r>
                      <a:r>
                        <a:rPr lang="en-US" sz="1200" b="0" i="0" kern="1200" dirty="0">
                          <a:solidFill>
                            <a:schemeClr val="tx1"/>
                          </a:solidFill>
                          <a:effectLst/>
                          <a:latin typeface="Montserrat" pitchFamily="2" charset="0"/>
                          <a:ea typeface="+mn-ea"/>
                          <a:cs typeface="+mn-cs"/>
                        </a:rPr>
                        <a:t> I tried to merge the Google </a:t>
                      </a:r>
                      <a:r>
                        <a:rPr lang="en-US" sz="1200" b="0" i="0" kern="1200" dirty="0" err="1">
                          <a:solidFill>
                            <a:schemeClr val="tx1"/>
                          </a:solidFill>
                          <a:effectLst/>
                          <a:latin typeface="Montserrat" pitchFamily="2" charset="0"/>
                          <a:ea typeface="+mn-ea"/>
                          <a:cs typeface="+mn-cs"/>
                        </a:rPr>
                        <a:t>Todos</a:t>
                      </a:r>
                      <a:r>
                        <a:rPr lang="en-US" sz="1200" b="0" i="0" kern="1200" dirty="0">
                          <a:solidFill>
                            <a:schemeClr val="tx1"/>
                          </a:solidFill>
                          <a:effectLst/>
                          <a:latin typeface="Montserrat" pitchFamily="2" charset="0"/>
                          <a:ea typeface="+mn-ea"/>
                          <a:cs typeface="+mn-cs"/>
                        </a:rPr>
                        <a:t> screen with the Anonymous but, due to the </a:t>
                      </a:r>
                      <a:r>
                        <a:rPr lang="en-US" sz="1200" b="0" i="0" kern="1200" dirty="0" err="1">
                          <a:solidFill>
                            <a:schemeClr val="tx1"/>
                          </a:solidFill>
                          <a:effectLst/>
                          <a:latin typeface="Montserrat" pitchFamily="2" charset="0"/>
                          <a:ea typeface="+mn-ea"/>
                          <a:cs typeface="+mn-cs"/>
                        </a:rPr>
                        <a:t>todos_list</a:t>
                      </a:r>
                      <a:r>
                        <a:rPr lang="en-US" sz="1200" b="0" i="0" kern="1200" dirty="0">
                          <a:solidFill>
                            <a:schemeClr val="tx1"/>
                          </a:solidFill>
                          <a:effectLst/>
                          <a:latin typeface="Montserrat" pitchFamily="2" charset="0"/>
                          <a:ea typeface="+mn-ea"/>
                          <a:cs typeface="+mn-cs"/>
                        </a:rPr>
                        <a:t> widget, it wasn’t working.</a:t>
                      </a:r>
                    </a:p>
                    <a:p>
                      <a:endParaRPr lang="en-US" sz="1200" b="0" i="0" kern="1200" dirty="0">
                        <a:solidFill>
                          <a:schemeClr val="tx1"/>
                        </a:solidFill>
                        <a:effectLst/>
                        <a:latin typeface="Montserrat" pitchFamily="2" charset="0"/>
                        <a:ea typeface="+mn-ea"/>
                        <a:cs typeface="+mn-cs"/>
                      </a:endParaRPr>
                    </a:p>
                    <a:p>
                      <a:r>
                        <a:rPr lang="en-US" sz="1200" b="1" i="0" kern="1200" dirty="0">
                          <a:solidFill>
                            <a:schemeClr val="tx1"/>
                          </a:solidFill>
                          <a:effectLst/>
                          <a:latin typeface="Montserrat" pitchFamily="2" charset="0"/>
                          <a:ea typeface="+mn-ea"/>
                          <a:cs typeface="+mn-cs"/>
                        </a:rPr>
                        <a:t>Solution: </a:t>
                      </a:r>
                      <a:r>
                        <a:rPr lang="en-US" sz="1200" b="0" i="0" kern="1200" dirty="0">
                          <a:solidFill>
                            <a:schemeClr val="tx1"/>
                          </a:solidFill>
                          <a:effectLst/>
                          <a:latin typeface="Montserrat" pitchFamily="2" charset="0"/>
                          <a:ea typeface="+mn-ea"/>
                          <a:cs typeface="+mn-cs"/>
                        </a:rPr>
                        <a:t>I had to create a new </a:t>
                      </a:r>
                      <a:r>
                        <a:rPr lang="en-US" sz="1200" b="0" i="0" kern="1200" dirty="0" err="1">
                          <a:solidFill>
                            <a:schemeClr val="tx1"/>
                          </a:solidFill>
                          <a:effectLst/>
                          <a:latin typeface="Montserrat" pitchFamily="2" charset="0"/>
                          <a:ea typeface="+mn-ea"/>
                          <a:cs typeface="+mn-cs"/>
                        </a:rPr>
                        <a:t>todo_list</a:t>
                      </a:r>
                      <a:r>
                        <a:rPr lang="en-US" sz="1200" b="0" i="0" kern="1200" dirty="0">
                          <a:solidFill>
                            <a:schemeClr val="tx1"/>
                          </a:solidFill>
                          <a:effectLst/>
                          <a:latin typeface="Montserrat" pitchFamily="2" charset="0"/>
                          <a:ea typeface="+mn-ea"/>
                          <a:cs typeface="+mn-cs"/>
                        </a:rPr>
                        <a:t> widget for Google users using Material </a:t>
                      </a:r>
                      <a:r>
                        <a:rPr lang="en-US" sz="1200" b="0" i="0" kern="1200">
                          <a:solidFill>
                            <a:schemeClr val="tx1"/>
                          </a:solidFill>
                          <a:effectLst/>
                          <a:latin typeface="Montserrat" pitchFamily="2" charset="0"/>
                          <a:ea typeface="+mn-ea"/>
                          <a:cs typeface="+mn-cs"/>
                        </a:rPr>
                        <a:t>instead of List </a:t>
                      </a:r>
                      <a:r>
                        <a:rPr lang="en-US" sz="1200" b="0" i="0" kern="1200" dirty="0">
                          <a:solidFill>
                            <a:schemeClr val="tx1"/>
                          </a:solidFill>
                          <a:effectLst/>
                          <a:latin typeface="Montserrat" pitchFamily="2" charset="0"/>
                          <a:ea typeface="+mn-ea"/>
                          <a:cs typeface="+mn-cs"/>
                        </a:rPr>
                        <a:t>View.</a:t>
                      </a:r>
                      <a:endParaRPr lang="en-US" sz="1900" dirty="0">
                        <a:solidFill>
                          <a:schemeClr val="tx1"/>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bl>
          </a:graphicData>
        </a:graphic>
      </p:graphicFrame>
    </p:spTree>
    <p:extLst>
      <p:ext uri="{BB962C8B-B14F-4D97-AF65-F5344CB8AC3E}">
        <p14:creationId xmlns:p14="http://schemas.microsoft.com/office/powerpoint/2010/main" val="775666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41057"/>
            <a:ext cx="6527800" cy="849778"/>
          </a:xfrm>
        </p:spPr>
        <p:txBody>
          <a:bodyPr/>
          <a:lstStyle/>
          <a:p>
            <a:r>
              <a:rPr lang="en-US" sz="4000" dirty="0">
                <a:latin typeface="Montserrat" pitchFamily="2" charset="0"/>
              </a:rPr>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latin typeface="Montserrat" pitchFamily="2" charset="0"/>
              </a:rPr>
              <a:t>2DO App</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01178"/>
            <a:ext cx="6527800" cy="3150685"/>
          </a:xfrm>
        </p:spPr>
        <p:txBody>
          <a:bodyPr>
            <a:normAutofit lnSpcReduction="10000"/>
          </a:bodyPr>
          <a:lstStyle/>
          <a:p>
            <a:r>
              <a:rPr lang="en-US" b="0" i="0" dirty="0">
                <a:solidFill>
                  <a:schemeClr val="tx2">
                    <a:lumMod val="50000"/>
                  </a:schemeClr>
                </a:solidFill>
                <a:effectLst/>
                <a:latin typeface="Montserrat" pitchFamily="2" charset="0"/>
              </a:rPr>
              <a:t>In conclusion, our journey in developing this project has been marked by numerous challenges and triumphs. From streamlining the codebase to enhancing user experiences, we tackled each obstacle with dedication, communication and teamwork. </a:t>
            </a:r>
          </a:p>
          <a:p>
            <a:endParaRPr lang="en-US" dirty="0">
              <a:solidFill>
                <a:schemeClr val="tx2">
                  <a:lumMod val="50000"/>
                </a:schemeClr>
              </a:solidFill>
              <a:latin typeface="Montserrat" pitchFamily="2" charset="0"/>
            </a:endParaRPr>
          </a:p>
          <a:p>
            <a:r>
              <a:rPr lang="en-US" b="0" i="0" dirty="0">
                <a:solidFill>
                  <a:schemeClr val="tx2">
                    <a:lumMod val="50000"/>
                  </a:schemeClr>
                </a:solidFill>
                <a:effectLst/>
                <a:latin typeface="Montserrat" pitchFamily="2" charset="0"/>
              </a:rPr>
              <a:t>We learned that in software development, flexibility, adaptability, and a willingness to explore new solutions are vital. </a:t>
            </a:r>
          </a:p>
          <a:p>
            <a:endParaRPr lang="en-US" dirty="0">
              <a:solidFill>
                <a:schemeClr val="tx2">
                  <a:lumMod val="50000"/>
                </a:schemeClr>
              </a:solidFill>
              <a:latin typeface="Montserrat" pitchFamily="2" charset="0"/>
            </a:endParaRPr>
          </a:p>
          <a:p>
            <a:r>
              <a:rPr lang="en-US" b="0" i="0" dirty="0">
                <a:solidFill>
                  <a:schemeClr val="tx2">
                    <a:lumMod val="50000"/>
                  </a:schemeClr>
                </a:solidFill>
                <a:effectLst/>
                <a:latin typeface="Montserrat" pitchFamily="2" charset="0"/>
              </a:rPr>
              <a:t>Throughout this process, we've crafted innovative solutions, strengthened our technical skills, and discovered that effective development is a synergy of adaptability, organization, and relentless learning.</a:t>
            </a:r>
            <a:endParaRPr lang="en-US" dirty="0">
              <a:solidFill>
                <a:schemeClr val="tx2">
                  <a:lumMod val="50000"/>
                </a:schemeClr>
              </a:solidFill>
              <a:latin typeface="Montserrat" pitchFamily="2" charset="0"/>
            </a:endParaRPr>
          </a:p>
        </p:txBody>
      </p:sp>
    </p:spTree>
    <p:extLst>
      <p:ext uri="{BB962C8B-B14F-4D97-AF65-F5344CB8AC3E}">
        <p14:creationId xmlns:p14="http://schemas.microsoft.com/office/powerpoint/2010/main" val="94818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sz="4000"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919015"/>
            <a:ext cx="4550664" cy="2314448"/>
          </a:xfrm>
        </p:spPr>
        <p:txBody>
          <a:bodyPr>
            <a:normAutofit/>
          </a:bodyPr>
          <a:lstStyle/>
          <a:p>
            <a:r>
              <a:rPr lang="en-US" sz="1600" b="0" i="0" dirty="0">
                <a:solidFill>
                  <a:schemeClr val="bg2">
                    <a:lumMod val="10000"/>
                  </a:schemeClr>
                </a:solidFill>
                <a:effectLst/>
                <a:latin typeface="Montserrat" pitchFamily="2" charset="0"/>
              </a:rPr>
              <a:t>Enjoy using the Flutter 2DO app for efficient task management and staying updated on the weather, all in one convenient application!</a:t>
            </a:r>
          </a:p>
          <a:p>
            <a:endParaRPr lang="en-US" sz="1600" dirty="0">
              <a:solidFill>
                <a:schemeClr val="bg2">
                  <a:lumMod val="10000"/>
                </a:schemeClr>
              </a:solidFill>
              <a:latin typeface="Montserrat" pitchFamily="2" charset="0"/>
            </a:endParaRPr>
          </a:p>
          <a:p>
            <a:r>
              <a:rPr lang="en-US" sz="1600" dirty="0">
                <a:solidFill>
                  <a:schemeClr val="bg2">
                    <a:lumMod val="10000"/>
                  </a:schemeClr>
                </a:solidFill>
                <a:latin typeface="Montserrat" pitchFamily="2" charset="0"/>
              </a:rPr>
              <a:t>-Nathan Hajdu</a:t>
            </a:r>
            <a:br>
              <a:rPr lang="en-US" sz="1600" dirty="0">
                <a:solidFill>
                  <a:schemeClr val="bg2">
                    <a:lumMod val="10000"/>
                  </a:schemeClr>
                </a:solidFill>
                <a:latin typeface="Montserrat" pitchFamily="2" charset="0"/>
              </a:rPr>
            </a:br>
            <a:r>
              <a:rPr lang="en-US" sz="1600" dirty="0">
                <a:solidFill>
                  <a:schemeClr val="bg2">
                    <a:lumMod val="10000"/>
                  </a:schemeClr>
                </a:solidFill>
                <a:latin typeface="Montserrat" pitchFamily="2" charset="0"/>
              </a:rPr>
              <a:t>-Malek Ghazal</a:t>
            </a:r>
            <a:br>
              <a:rPr lang="en-US" sz="1600" dirty="0">
                <a:solidFill>
                  <a:schemeClr val="bg2">
                    <a:lumMod val="10000"/>
                  </a:schemeClr>
                </a:solidFill>
                <a:latin typeface="Montserrat" pitchFamily="2" charset="0"/>
              </a:rPr>
            </a:br>
            <a:r>
              <a:rPr lang="en-US" sz="1600" dirty="0">
                <a:solidFill>
                  <a:schemeClr val="bg2">
                    <a:lumMod val="10000"/>
                  </a:schemeClr>
                </a:solidFill>
                <a:latin typeface="Montserrat" pitchFamily="2" charset="0"/>
              </a:rPr>
              <a:t>-Renata </a:t>
            </a:r>
            <a:r>
              <a:rPr lang="en-US" sz="1600" dirty="0" err="1">
                <a:solidFill>
                  <a:schemeClr val="bg2">
                    <a:lumMod val="10000"/>
                  </a:schemeClr>
                </a:solidFill>
                <a:latin typeface="Montserrat" pitchFamily="2" charset="0"/>
              </a:rPr>
              <a:t>Mattiazzo</a:t>
            </a:r>
            <a:endParaRPr lang="en-US" sz="1600" dirty="0">
              <a:solidFill>
                <a:schemeClr val="bg2">
                  <a:lumMod val="10000"/>
                </a:schemeClr>
              </a:solidFill>
              <a:latin typeface="Montserrat" pitchFamily="2" charset="0"/>
            </a:endParaRP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sz="4000" dirty="0">
                <a:solidFill>
                  <a:schemeClr val="accent6">
                    <a:lumMod val="75000"/>
                  </a:schemeClr>
                </a:solidFill>
                <a:latin typeface="Montserrat" pitchFamily="2" charset="0"/>
              </a:rPr>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457200" indent="-457200">
              <a:buFont typeface="+mj-lt"/>
              <a:buAutoNum type="arabicPeriod"/>
            </a:pPr>
            <a:r>
              <a:rPr lang="en-US" sz="1800" dirty="0">
                <a:solidFill>
                  <a:schemeClr val="bg2">
                    <a:lumMod val="10000"/>
                  </a:schemeClr>
                </a:solidFill>
                <a:latin typeface="Montserrat" pitchFamily="2" charset="0"/>
              </a:rPr>
              <a:t>Introduction​</a:t>
            </a:r>
          </a:p>
          <a:p>
            <a:pPr marL="457200" indent="-457200">
              <a:buFont typeface="+mj-lt"/>
              <a:buAutoNum type="arabicPeriod"/>
            </a:pPr>
            <a:r>
              <a:rPr lang="en-US" sz="1800" dirty="0">
                <a:solidFill>
                  <a:schemeClr val="bg2">
                    <a:lumMod val="10000"/>
                  </a:schemeClr>
                </a:solidFill>
                <a:latin typeface="Montserrat" pitchFamily="2" charset="0"/>
              </a:rPr>
              <a:t>App Features</a:t>
            </a:r>
          </a:p>
          <a:p>
            <a:pPr marL="457200" indent="-457200">
              <a:buFont typeface="+mj-lt"/>
              <a:buAutoNum type="arabicPeriod"/>
            </a:pPr>
            <a:r>
              <a:rPr lang="en-US" sz="1800" dirty="0">
                <a:solidFill>
                  <a:schemeClr val="bg2">
                    <a:lumMod val="10000"/>
                  </a:schemeClr>
                </a:solidFill>
                <a:latin typeface="Montserrat" pitchFamily="2" charset="0"/>
              </a:rPr>
              <a:t>​Implementation</a:t>
            </a:r>
          </a:p>
          <a:p>
            <a:pPr marL="457200" indent="-457200">
              <a:buFont typeface="+mj-lt"/>
              <a:buAutoNum type="arabicPeriod"/>
            </a:pPr>
            <a:r>
              <a:rPr lang="en-US" sz="1800" dirty="0">
                <a:solidFill>
                  <a:schemeClr val="bg2">
                    <a:lumMod val="10000"/>
                  </a:schemeClr>
                </a:solidFill>
                <a:latin typeface="Montserrat" pitchFamily="2" charset="0"/>
              </a:rPr>
              <a:t>Challenges &amp; Outcomes</a:t>
            </a:r>
          </a:p>
          <a:p>
            <a:pPr marL="457200" indent="-457200">
              <a:buFont typeface="+mj-lt"/>
              <a:buAutoNum type="arabicPeriod"/>
            </a:pPr>
            <a:r>
              <a:rPr lang="en-US" sz="1800" dirty="0">
                <a:solidFill>
                  <a:schemeClr val="bg2">
                    <a:lumMod val="10000"/>
                  </a:schemeClr>
                </a:solidFill>
                <a:latin typeface="Montserrat" pitchFamily="2" charset="0"/>
              </a:rPr>
              <a:t>​Conclusion</a:t>
            </a:r>
          </a:p>
          <a:p>
            <a:endParaRPr lang="en-US" sz="2000" dirty="0">
              <a:solidFill>
                <a:schemeClr val="bg2">
                  <a:lumMod val="10000"/>
                </a:schemeClr>
              </a:solidFill>
              <a:latin typeface="Montserrat" pitchFamily="2" charset="0"/>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latin typeface="Montserrat" pitchFamily="2" charset="0"/>
              </a:rPr>
              <a:t>2DO App</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7" y="2124657"/>
            <a:ext cx="7198781" cy="3133493"/>
          </a:xfrm>
        </p:spPr>
        <p:txBody>
          <a:bodyPr>
            <a:noAutofit/>
          </a:bodyPr>
          <a:lstStyle/>
          <a:p>
            <a:pPr>
              <a:lnSpc>
                <a:spcPct val="150000"/>
              </a:lnSpc>
            </a:pPr>
            <a:r>
              <a:rPr lang="en-US" sz="1600" b="0" i="0" dirty="0">
                <a:solidFill>
                  <a:schemeClr val="bg2">
                    <a:lumMod val="10000"/>
                  </a:schemeClr>
                </a:solidFill>
                <a:effectLst/>
                <a:latin typeface="Montserrat" pitchFamily="2" charset="0"/>
              </a:rPr>
              <a:t>Our </a:t>
            </a:r>
            <a:r>
              <a:rPr lang="en-US" sz="1600" dirty="0">
                <a:solidFill>
                  <a:schemeClr val="bg2">
                    <a:lumMod val="10000"/>
                  </a:schemeClr>
                </a:solidFill>
                <a:latin typeface="Montserrat" pitchFamily="2" charset="0"/>
              </a:rPr>
              <a:t>Flutter 2DO </a:t>
            </a:r>
            <a:r>
              <a:rPr lang="en-US" sz="1600" b="0" i="0" dirty="0">
                <a:solidFill>
                  <a:schemeClr val="bg2">
                    <a:lumMod val="10000"/>
                  </a:schemeClr>
                </a:solidFill>
                <a:effectLst/>
                <a:latin typeface="Montserrat" pitchFamily="2" charset="0"/>
              </a:rPr>
              <a:t>application is designed to streamline your daily task management, ensuring a more organized and productive lifestyle.</a:t>
            </a:r>
            <a:br>
              <a:rPr lang="en-US" sz="1600" b="0" i="0" dirty="0">
                <a:solidFill>
                  <a:schemeClr val="bg2">
                    <a:lumMod val="10000"/>
                  </a:schemeClr>
                </a:solidFill>
                <a:effectLst/>
                <a:latin typeface="Montserrat" pitchFamily="2" charset="0"/>
              </a:rPr>
            </a:br>
            <a:br>
              <a:rPr lang="en-US" sz="1600" b="0" i="0" dirty="0">
                <a:solidFill>
                  <a:schemeClr val="bg2">
                    <a:lumMod val="10000"/>
                  </a:schemeClr>
                </a:solidFill>
                <a:effectLst/>
                <a:latin typeface="Montserrat" pitchFamily="2" charset="0"/>
              </a:rPr>
            </a:br>
            <a:r>
              <a:rPr lang="en-US" sz="1600" b="0" i="0" dirty="0">
                <a:solidFill>
                  <a:schemeClr val="bg2">
                    <a:lumMod val="10000"/>
                  </a:schemeClr>
                </a:solidFill>
                <a:effectLst/>
                <a:latin typeface="Montserrat" pitchFamily="2" charset="0"/>
              </a:rPr>
              <a:t>By providing an intuitive platform, it simplifies the process of creating, tracking, and categorizing your tasks. The app also offers convenient access to weather updates in your city and facilitates personalized user profiles. Its user-friendly interface and functionality make it an ideal tool for staying on top of your tasks and managing your time effectively.</a:t>
            </a:r>
            <a:endParaRPr lang="en-US" sz="1600" dirty="0">
              <a:solidFill>
                <a:schemeClr val="bg2">
                  <a:lumMod val="10000"/>
                </a:schemeClr>
              </a:solidFill>
              <a:latin typeface="Montserrat" pitchFamily="2" charset="0"/>
            </a:endParaRPr>
          </a:p>
        </p:txBody>
      </p:sp>
      <p:sp>
        <p:nvSpPr>
          <p:cNvPr id="4" name="Title 1">
            <a:extLst>
              <a:ext uri="{FF2B5EF4-FFF2-40B4-BE49-F238E27FC236}">
                <a16:creationId xmlns:a16="http://schemas.microsoft.com/office/drawing/2014/main" id="{9ED2ED6C-16EC-7D68-6E20-E239E77566B4}"/>
              </a:ext>
            </a:extLst>
          </p:cNvPr>
          <p:cNvSpPr txBox="1">
            <a:spLocks/>
          </p:cNvSpPr>
          <p:nvPr/>
        </p:nvSpPr>
        <p:spPr>
          <a:xfrm>
            <a:off x="4041172" y="945432"/>
            <a:ext cx="6719755" cy="976465"/>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dirty="0">
                <a:latin typeface="Montserrat" pitchFamily="2" charset="0"/>
              </a:rPr>
              <a:t>Introduction</a:t>
            </a:r>
          </a:p>
        </p:txBody>
      </p:sp>
      <p:sp>
        <p:nvSpPr>
          <p:cNvPr id="7" name="Slide Number Placeholder 7">
            <a:extLst>
              <a:ext uri="{FF2B5EF4-FFF2-40B4-BE49-F238E27FC236}">
                <a16:creationId xmlns:a16="http://schemas.microsoft.com/office/drawing/2014/main" id="{D0E09462-0D3F-3049-7FD4-71682756F70A}"/>
              </a:ext>
            </a:extLst>
          </p:cNvPr>
          <p:cNvSpPr>
            <a:spLocks noGrp="1"/>
          </p:cNvSpPr>
          <p:nvPr>
            <p:ph type="sldNum" sz="quarter" idx="12"/>
          </p:nvPr>
        </p:nvSpPr>
        <p:spPr>
          <a:xfrm>
            <a:off x="10746652" y="498169"/>
            <a:ext cx="987552" cy="244503"/>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19954"/>
            <a:ext cx="6400800" cy="552431"/>
          </a:xfrm>
        </p:spPr>
        <p:txBody>
          <a:bodyPr/>
          <a:lstStyle/>
          <a:p>
            <a:r>
              <a:rPr lang="en-US" sz="2500" spc="300" dirty="0">
                <a:solidFill>
                  <a:srgbClr val="0070C0"/>
                </a:solidFill>
                <a:latin typeface="Montserrat Regular" pitchFamily="2" charset="0"/>
              </a:rPr>
              <a:t>Task Distribution</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294324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973" y="261261"/>
            <a:ext cx="10671048" cy="766582"/>
          </a:xfrm>
        </p:spPr>
        <p:txBody>
          <a:bodyPr/>
          <a:lstStyle/>
          <a:p>
            <a:r>
              <a:rPr lang="en-CA" altLang="zh-CN" sz="3000" dirty="0">
                <a:latin typeface="Montserrat" pitchFamily="2" charset="0"/>
              </a:rPr>
              <a:t>Who worked on What</a:t>
            </a:r>
            <a:endParaRPr lang="en-US" sz="3000" dirty="0">
              <a:latin typeface="Montserrat" pitchFamily="2"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latin typeface="Montserrat" pitchFamily="2" charset="0"/>
              </a:rPr>
              <a:t>2DO App</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48688832"/>
              </p:ext>
            </p:extLst>
          </p:nvPr>
        </p:nvGraphicFramePr>
        <p:xfrm>
          <a:off x="755650" y="1336715"/>
          <a:ext cx="10930828" cy="5202874"/>
        </p:xfrm>
        <a:graphic>
          <a:graphicData uri="http://schemas.openxmlformats.org/drawingml/2006/table">
            <a:tbl>
              <a:tblPr firstRow="1" bandRow="1">
                <a:tableStyleId>{5DA37D80-6434-44D0-A028-1B22A696006F}</a:tableStyleId>
              </a:tblPr>
              <a:tblGrid>
                <a:gridCol w="1206965">
                  <a:extLst>
                    <a:ext uri="{9D8B030D-6E8A-4147-A177-3AD203B41FA5}">
                      <a16:colId xmlns:a16="http://schemas.microsoft.com/office/drawing/2014/main" val="1689330750"/>
                    </a:ext>
                  </a:extLst>
                </a:gridCol>
                <a:gridCol w="3111190">
                  <a:extLst>
                    <a:ext uri="{9D8B030D-6E8A-4147-A177-3AD203B41FA5}">
                      <a16:colId xmlns:a16="http://schemas.microsoft.com/office/drawing/2014/main" val="2660631934"/>
                    </a:ext>
                  </a:extLst>
                </a:gridCol>
                <a:gridCol w="3412273">
                  <a:extLst>
                    <a:ext uri="{9D8B030D-6E8A-4147-A177-3AD203B41FA5}">
                      <a16:colId xmlns:a16="http://schemas.microsoft.com/office/drawing/2014/main" val="3909717689"/>
                    </a:ext>
                  </a:extLst>
                </a:gridCol>
                <a:gridCol w="3200400">
                  <a:extLst>
                    <a:ext uri="{9D8B030D-6E8A-4147-A177-3AD203B41FA5}">
                      <a16:colId xmlns:a16="http://schemas.microsoft.com/office/drawing/2014/main" val="1603189107"/>
                    </a:ext>
                  </a:extLst>
                </a:gridCol>
              </a:tblGrid>
              <a:tr h="524108">
                <a:tc>
                  <a:txBody>
                    <a:bodyPr/>
                    <a:lstStyle/>
                    <a:p>
                      <a:pPr algn="ctr"/>
                      <a:endParaRPr lang="en-US" sz="1900" b="1" dirty="0">
                        <a:solidFill>
                          <a:sysClr val="windowText" lastClr="000000"/>
                        </a:solidFill>
                        <a:latin typeface="+mn-lt"/>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rPr>
                        <a:t>Nathan</a:t>
                      </a:r>
                      <a:endParaRPr lang="en-US" sz="1900" b="1" kern="1200" dirty="0">
                        <a:solidFill>
                          <a:sysClr val="windowText" lastClr="000000"/>
                        </a:solidFill>
                        <a:latin typeface="+mn-lt"/>
                        <a:ea typeface="+mn-ea"/>
                        <a:cs typeface="Sabon Next LT" panose="02000500000000000000" pitchFamily="2" charset="0"/>
                      </a:endParaRP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Malek</a:t>
                      </a:r>
                    </a:p>
                  </a:txBody>
                  <a:tcPr marL="96897" marR="96897" marT="48449" marB="48449" anchor="ctr"/>
                </a:tc>
                <a:tc>
                  <a:txBody>
                    <a:bodyPr/>
                    <a:lstStyle/>
                    <a:p>
                      <a:pPr algn="ctr"/>
                      <a:r>
                        <a:rPr lang="en-US" sz="1900" b="1" dirty="0">
                          <a:solidFill>
                            <a:sysClr val="windowText" lastClr="000000"/>
                          </a:solidFill>
                        </a:rPr>
                        <a:t>Renata</a:t>
                      </a:r>
                      <a:endParaRPr lang="en-US" sz="1900" b="1" dirty="0">
                        <a:solidFill>
                          <a:sysClr val="windowText" lastClr="000000"/>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479928716"/>
                  </a:ext>
                </a:extLst>
              </a:tr>
              <a:tr h="2141035">
                <a:tc>
                  <a:txBody>
                    <a:bodyPr/>
                    <a:lstStyle/>
                    <a:p>
                      <a:pPr algn="ctr"/>
                      <a:r>
                        <a:rPr lang="en-US" sz="1400" b="0" dirty="0">
                          <a:solidFill>
                            <a:schemeClr val="tx1"/>
                          </a:solidFill>
                          <a:latin typeface="Montserrat" pitchFamily="2" charset="0"/>
                        </a:rPr>
                        <a:t>Phase 1</a:t>
                      </a:r>
                      <a:endParaRPr lang="en-US" sz="1400" b="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Drawer side menu.</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Add Todo &amp; Todo List widgets.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default profile, weather, Todos &amp; and Add Todo screens. </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Corrected main to accommodate drawer routes.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Added comments to code for readability.</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Initialize project &amp; repository.</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color scheme &amp; Theme.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Login page styling.</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Log In page.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Authentication (Google and Anonymous)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Firebase and Log In logic.</a:t>
                      </a:r>
                    </a:p>
                    <a:p>
                      <a:pPr algn="ctr"/>
                      <a:endParaRPr lang="en-US" sz="1900" dirty="0">
                        <a:solidFill>
                          <a:schemeClr val="tx1"/>
                        </a:solidFill>
                        <a:latin typeface="+mn-lt"/>
                        <a:cs typeface="Sabon Next LT" panose="02000500000000000000" pitchFamily="2" charset="0"/>
                      </a:endParaRPr>
                    </a:p>
                  </a:txBody>
                  <a:tcPr marL="96897" marR="96897" marT="48449" marB="48449" anchor="ctr"/>
                </a:tc>
                <a:extLst>
                  <a:ext uri="{0D108BD9-81ED-4DB2-BD59-A6C34878D82A}">
                    <a16:rowId xmlns:a16="http://schemas.microsoft.com/office/drawing/2014/main" val="1760208656"/>
                  </a:ext>
                </a:extLst>
              </a:tr>
              <a:tr h="1236873">
                <a:tc>
                  <a:txBody>
                    <a:bodyPr/>
                    <a:lstStyle/>
                    <a:p>
                      <a:pPr algn="ctr"/>
                      <a:r>
                        <a:rPr lang="en-US" sz="1400" dirty="0">
                          <a:solidFill>
                            <a:schemeClr val="tx1"/>
                          </a:solidFill>
                          <a:latin typeface="Montserrat" pitchFamily="2" charset="0"/>
                          <a:cs typeface="Sabon Next LT" panose="02000500000000000000" pitchFamily="2" charset="0"/>
                        </a:rPr>
                        <a:t>Phase 2</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date picker widget &amp; updated app classes.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due date calendar functionality.</a:t>
                      </a:r>
                    </a:p>
                    <a:p>
                      <a:pPr marL="628650" lvl="1" indent="-171450" algn="l">
                        <a:buFont typeface="Arial" panose="020B0604020202020204" pitchFamily="34" charset="0"/>
                        <a:buChar char="•"/>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Login page styling.</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Weather API screen.</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App styling/theme.</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Firestore setup and configuration.</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Todo JSON data.</a:t>
                      </a:r>
                    </a:p>
                  </a:txBody>
                  <a:tcPr marL="96897" marR="96897" marT="48449" marB="48449" anchor="ctr"/>
                </a:tc>
                <a:extLst>
                  <a:ext uri="{0D108BD9-81ED-4DB2-BD59-A6C34878D82A}">
                    <a16:rowId xmlns:a16="http://schemas.microsoft.com/office/drawing/2014/main" val="3634243071"/>
                  </a:ext>
                </a:extLst>
              </a:tr>
              <a:tr h="1236873">
                <a:tc>
                  <a:txBody>
                    <a:bodyPr/>
                    <a:lstStyle/>
                    <a:p>
                      <a:pPr algn="ctr"/>
                      <a:r>
                        <a:rPr lang="en-US" sz="1400" dirty="0">
                          <a:solidFill>
                            <a:schemeClr val="tx1"/>
                          </a:solidFill>
                          <a:latin typeface="Montserrat" pitchFamily="2" charset="0"/>
                          <a:cs typeface="Sabon Next LT" panose="02000500000000000000" pitchFamily="2" charset="0"/>
                        </a:rPr>
                        <a:t>Phase 3</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Created ReadMe.</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Edit and Delete for Anonymous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Completed PowerPoint presentation.</a:t>
                      </a:r>
                    </a:p>
                    <a:p>
                      <a:pPr algn="ctr"/>
                      <a:endParaRPr lang="en-US" sz="1900" dirty="0">
                        <a:solidFill>
                          <a:schemeClr val="tx1"/>
                        </a:solidFill>
                        <a:latin typeface="+mn-lt"/>
                        <a:cs typeface="Sabon Next LT" panose="02000500000000000000" pitchFamily="2" charset="0"/>
                      </a:endParaRP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profile picture for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Code refactoring.</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Documentation.</a:t>
                      </a:r>
                    </a:p>
                  </a:txBody>
                  <a:tcPr marL="96897" marR="96897" marT="48449" marB="48449" anchor="ctr"/>
                </a:tc>
                <a:tc>
                  <a:txBody>
                    <a:bodyPr/>
                    <a:lstStyle/>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Edit and Delete for Google users.</a:t>
                      </a:r>
                    </a:p>
                    <a:p>
                      <a:pPr marL="628650" lvl="1" indent="-171450" algn="l">
                        <a:buFont typeface="Arial" panose="020B0604020202020204" pitchFamily="34" charset="0"/>
                        <a:buChar char="•"/>
                      </a:pPr>
                      <a:r>
                        <a:rPr lang="en-US" sz="1200" dirty="0">
                          <a:solidFill>
                            <a:schemeClr val="tx1"/>
                          </a:solidFill>
                          <a:latin typeface="Montserrat" pitchFamily="2" charset="0"/>
                          <a:cs typeface="Sabon Next LT" panose="02000500000000000000" pitchFamily="2" charset="0"/>
                        </a:rPr>
                        <a:t>Implemented username update feature.</a:t>
                      </a:r>
                    </a:p>
                    <a:p>
                      <a:pPr marL="628650" lvl="1" indent="-171450" algn="l">
                        <a:buFont typeface="Arial" panose="020B0604020202020204" pitchFamily="34" charset="0"/>
                        <a:buChar char="•"/>
                      </a:pPr>
                      <a:endParaRPr lang="en-US" sz="1200" dirty="0">
                        <a:solidFill>
                          <a:schemeClr val="tx1"/>
                        </a:solidFill>
                        <a:latin typeface="Montserrat"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15808797"/>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19954"/>
            <a:ext cx="6400800" cy="552431"/>
          </a:xfrm>
        </p:spPr>
        <p:txBody>
          <a:bodyPr/>
          <a:lstStyle/>
          <a:p>
            <a:r>
              <a:rPr lang="en-US" sz="2500" spc="300" dirty="0">
                <a:solidFill>
                  <a:srgbClr val="0070C0"/>
                </a:solidFill>
                <a:latin typeface="Montserrat Regular" pitchFamily="2" charset="0"/>
              </a:rPr>
              <a:t>App Features</a:t>
            </a:r>
          </a:p>
        </p:txBody>
      </p:sp>
      <p:sp>
        <p:nvSpPr>
          <p:cNvPr id="6" name="Title 1">
            <a:extLst>
              <a:ext uri="{FF2B5EF4-FFF2-40B4-BE49-F238E27FC236}">
                <a16:creationId xmlns:a16="http://schemas.microsoft.com/office/drawing/2014/main" id="{D629BB09-E6B6-2038-AB3A-60732009A0E5}"/>
              </a:ext>
            </a:extLst>
          </p:cNvPr>
          <p:cNvSpPr txBox="1">
            <a:spLocks/>
          </p:cNvSpPr>
          <p:nvPr/>
        </p:nvSpPr>
        <p:spPr>
          <a:xfrm>
            <a:off x="3403092" y="2922623"/>
            <a:ext cx="5385816" cy="1012754"/>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6000" i="1" dirty="0">
                <a:solidFill>
                  <a:schemeClr val="accent6">
                    <a:lumMod val="75000"/>
                  </a:schemeClr>
                </a:solidFill>
                <a:latin typeface="Montserrat" pitchFamily="2" charset="0"/>
              </a:rPr>
              <a:t>2Do</a:t>
            </a:r>
            <a:endParaRPr lang="en-US" sz="2000" dirty="0">
              <a:solidFill>
                <a:schemeClr val="tx1">
                  <a:lumMod val="65000"/>
                  <a:lumOff val="35000"/>
                </a:schemeClr>
              </a:solidFill>
              <a:latin typeface="Montserrat" pitchFamily="2" charset="0"/>
              <a:cs typeface="Arial" panose="020B0604020202020204" pitchFamily="34" charset="0"/>
            </a:endParaRPr>
          </a:p>
        </p:txBody>
      </p:sp>
    </p:spTree>
    <p:extLst>
      <p:ext uri="{BB962C8B-B14F-4D97-AF65-F5344CB8AC3E}">
        <p14:creationId xmlns:p14="http://schemas.microsoft.com/office/powerpoint/2010/main" val="29332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Login Page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Upon launching the app, users are greeted with a login page, offering two options: anonymous login or Google Sign-In.</a:t>
            </a:r>
            <a:endParaRPr lang="en-US" dirty="0">
              <a:latin typeface="Montserrat" pitchFamily="2" charset="0"/>
            </a:endParaRPr>
          </a:p>
        </p:txBody>
      </p:sp>
      <p:pic>
        <p:nvPicPr>
          <p:cNvPr id="7" name="Picture 6" descr="A screenshot of a phone&#10;&#10;Description automatically generated">
            <a:extLst>
              <a:ext uri="{FF2B5EF4-FFF2-40B4-BE49-F238E27FC236}">
                <a16:creationId xmlns:a16="http://schemas.microsoft.com/office/drawing/2014/main" id="{DC0ADBBA-5C58-C3FE-EECD-7360D067E2E1}"/>
              </a:ext>
            </a:extLst>
          </p:cNvPr>
          <p:cNvPicPr>
            <a:picLocks noChangeAspect="1"/>
          </p:cNvPicPr>
          <p:nvPr/>
        </p:nvPicPr>
        <p:blipFill>
          <a:blip r:embed="rId2"/>
          <a:stretch>
            <a:fillRect/>
          </a:stretch>
        </p:blipFill>
        <p:spPr>
          <a:xfrm>
            <a:off x="8635202" y="995310"/>
            <a:ext cx="2790825" cy="5572760"/>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4482" y="1886581"/>
            <a:ext cx="4540961" cy="676051"/>
          </a:xfrm>
        </p:spPr>
        <p:txBody>
          <a:bodyPr/>
          <a:lstStyle/>
          <a:p>
            <a:r>
              <a:rPr lang="en-US" sz="2500" dirty="0">
                <a:latin typeface="Montserrat" pitchFamily="2" charset="0"/>
              </a:rPr>
              <a:t>Main Todos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037188" y="2741748"/>
            <a:ext cx="3803992" cy="3684588"/>
          </a:xfrm>
        </p:spPr>
        <p:txBody>
          <a:bodyPr/>
          <a:lstStyle/>
          <a:p>
            <a:pPr marL="0" indent="0">
              <a:buNone/>
            </a:pPr>
            <a:r>
              <a:rPr lang="en-US" b="0" i="0" dirty="0">
                <a:solidFill>
                  <a:srgbClr val="1F2328"/>
                </a:solidFill>
                <a:effectLst/>
                <a:latin typeface="Montserrat" pitchFamily="2" charset="0"/>
              </a:rPr>
              <a:t>After logging in, users land on the main </a:t>
            </a:r>
            <a:r>
              <a:rPr lang="en-US" dirty="0">
                <a:solidFill>
                  <a:srgbClr val="1F2328"/>
                </a:solidFill>
                <a:latin typeface="Montserrat" pitchFamily="2" charset="0"/>
              </a:rPr>
              <a:t>T</a:t>
            </a:r>
            <a:r>
              <a:rPr lang="en-US" b="0" i="0" dirty="0">
                <a:solidFill>
                  <a:srgbClr val="1F2328"/>
                </a:solidFill>
                <a:effectLst/>
                <a:latin typeface="Montserrat" pitchFamily="2" charset="0"/>
              </a:rPr>
              <a:t>odos screen, where they can click the "Create Todo" button to navigate to the "Add New Todo" screen.</a:t>
            </a:r>
            <a:endParaRPr lang="en-US" dirty="0">
              <a:latin typeface="Montserrat" pitchFamily="2" charset="0"/>
            </a:endParaRPr>
          </a:p>
        </p:txBody>
      </p:sp>
      <p:pic>
        <p:nvPicPr>
          <p:cNvPr id="4" name="Picture 3">
            <a:extLst>
              <a:ext uri="{FF2B5EF4-FFF2-40B4-BE49-F238E27FC236}">
                <a16:creationId xmlns:a16="http://schemas.microsoft.com/office/drawing/2014/main" id="{E83669BE-836A-69A1-518F-61712D1D01B1}"/>
              </a:ext>
            </a:extLst>
          </p:cNvPr>
          <p:cNvPicPr>
            <a:picLocks noChangeAspect="1"/>
          </p:cNvPicPr>
          <p:nvPr/>
        </p:nvPicPr>
        <p:blipFill>
          <a:blip r:embed="rId2"/>
          <a:stretch>
            <a:fillRect/>
          </a:stretch>
        </p:blipFill>
        <p:spPr>
          <a:xfrm>
            <a:off x="8644339" y="959547"/>
            <a:ext cx="2781688" cy="5563376"/>
          </a:xfrm>
          <a:prstGeom prst="rect">
            <a:avLst/>
          </a:prstGeom>
        </p:spPr>
      </p:pic>
    </p:spTree>
    <p:extLst>
      <p:ext uri="{BB962C8B-B14F-4D97-AF65-F5344CB8AC3E}">
        <p14:creationId xmlns:p14="http://schemas.microsoft.com/office/powerpoint/2010/main" val="370177791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TM04033921[[fn=Damask]]</Template>
  <TotalTime>283</TotalTime>
  <Words>1807</Words>
  <Application>Microsoft Office PowerPoint</Application>
  <PresentationFormat>Widescreen</PresentationFormat>
  <Paragraphs>173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Montserrat</vt:lpstr>
      <vt:lpstr>Montserrat Regular</vt:lpstr>
      <vt:lpstr>Sabon Next LT</vt:lpstr>
      <vt:lpstr>Custom</vt:lpstr>
      <vt:lpstr>2Do</vt:lpstr>
      <vt:lpstr>MEET OUR TEAM</vt:lpstr>
      <vt:lpstr>AGENDA</vt:lpstr>
      <vt:lpstr>PowerPoint Presentation</vt:lpstr>
      <vt:lpstr>Task Distribution</vt:lpstr>
      <vt:lpstr>Who worked on What</vt:lpstr>
      <vt:lpstr>App Features</vt:lpstr>
      <vt:lpstr>Login Page</vt:lpstr>
      <vt:lpstr>Main Todos</vt:lpstr>
      <vt:lpstr>Add New Todo</vt:lpstr>
      <vt:lpstr>Calendar widget</vt:lpstr>
      <vt:lpstr>After Creating a task</vt:lpstr>
      <vt:lpstr>Editing a task</vt:lpstr>
      <vt:lpstr>Deleting a task</vt:lpstr>
      <vt:lpstr>Navigation Drawer</vt:lpstr>
      <vt:lpstr>Weather information</vt:lpstr>
      <vt:lpstr>User profile</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Challenges &amp; Obstacles</vt:lpstr>
      <vt:lpstr>Challenges &amp; Solutions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2Do Todo App for task management</dc:title>
  <dc:subject/>
  <dc:creator>Natan Joseph</dc:creator>
  <cp:lastModifiedBy>Natan Joseph</cp:lastModifiedBy>
  <cp:revision>14</cp:revision>
  <dcterms:created xsi:type="dcterms:W3CDTF">2023-10-18T19:25:10Z</dcterms:created>
  <dcterms:modified xsi:type="dcterms:W3CDTF">2023-10-19T17:38:28Z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