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9" r:id="rId5"/>
    <p:sldId id="270" r:id="rId6"/>
    <p:sldId id="259" r:id="rId7"/>
    <p:sldId id="260" r:id="rId8"/>
    <p:sldId id="261" r:id="rId9"/>
    <p:sldId id="271" r:id="rId10"/>
    <p:sldId id="262" r:id="rId11"/>
    <p:sldId id="272" r:id="rId12"/>
    <p:sldId id="263" r:id="rId13"/>
    <p:sldId id="264" r:id="rId14"/>
    <p:sldId id="266" r:id="rId15"/>
    <p:sldId id="265" r:id="rId16"/>
    <p:sldId id="267" r:id="rId17"/>
    <p:sldId id="268" r:id="rId1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fld id="{D9F75050-0E15-4C5B-92B0-66D068882F1F}" type="datetimeFigureOut">
              <a:rPr lang="tr-TR" smtClean="0"/>
              <a:pPr/>
              <a:t>7.11.2022</a:t>
            </a:fld>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B1DEFA8C-F947-479F-BE07-76B6B3F80BF1}"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7.11.2022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7.11.2022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6 Veri Yer Tutucusu"/>
          <p:cNvSpPr>
            <a:spLocks noGrp="1"/>
          </p:cNvSpPr>
          <p:nvPr>
            <p:ph type="dt" sz="half" idx="14"/>
          </p:nvPr>
        </p:nvSpPr>
        <p:spPr/>
        <p:txBody>
          <a:bodyPr rtlCol="0"/>
          <a:lstStyle/>
          <a:p>
            <a:fld id="{D9F75050-0E15-4C5B-92B0-66D068882F1F}" type="datetimeFigureOut">
              <a:rPr lang="tr-TR" smtClean="0"/>
              <a:pPr/>
              <a:t>7.11.2022</a:t>
            </a:fld>
            <a:endParaRPr lang="tr-TR"/>
          </a:p>
        </p:txBody>
      </p:sp>
      <p:sp>
        <p:nvSpPr>
          <p:cNvPr id="9" name="8 Slayt Numarası Yer Tutucusu"/>
          <p:cNvSpPr>
            <a:spLocks noGrp="1"/>
          </p:cNvSpPr>
          <p:nvPr>
            <p:ph type="sldNum" sz="quarter" idx="15"/>
          </p:nvPr>
        </p:nvSpPr>
        <p:spPr/>
        <p:txBody>
          <a:bodyPr rtlCol="0"/>
          <a:lstStyle/>
          <a:p>
            <a:fld id="{B1DEFA8C-F947-479F-BE07-76B6B3F80BF1}"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fld id="{D9F75050-0E15-4C5B-92B0-66D068882F1F}" type="datetimeFigureOut">
              <a:rPr lang="tr-TR" smtClean="0"/>
              <a:pPr/>
              <a:t>7.11.2022</a:t>
            </a:fld>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7.11.2022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a:t>Asıl başlık stili için tıklatın</a:t>
            </a:r>
            <a:endParaRPr kumimoji="0" lang="en-US"/>
          </a:p>
        </p:txBody>
      </p:sp>
      <p:sp>
        <p:nvSpPr>
          <p:cNvPr id="7" name="6 Veri Yer Tutucusu"/>
          <p:cNvSpPr>
            <a:spLocks noGrp="1"/>
          </p:cNvSpPr>
          <p:nvPr>
            <p:ph type="dt" sz="half" idx="10"/>
          </p:nvPr>
        </p:nvSpPr>
        <p:spPr/>
        <p:txBody>
          <a:bodyPr/>
          <a:lstStyle/>
          <a:p>
            <a:fld id="{D9F75050-0E15-4C5B-92B0-66D068882F1F}" type="datetimeFigureOut">
              <a:rPr lang="tr-TR" smtClean="0"/>
              <a:pPr/>
              <a:t>7.11.2022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6" name="5 Veri Yer Tutucusu"/>
          <p:cNvSpPr>
            <a:spLocks noGrp="1"/>
          </p:cNvSpPr>
          <p:nvPr>
            <p:ph type="dt" sz="half" idx="10"/>
          </p:nvPr>
        </p:nvSpPr>
        <p:spPr/>
        <p:txBody>
          <a:bodyPr rtlCol="0"/>
          <a:lstStyle/>
          <a:p>
            <a:fld id="{D9F75050-0E15-4C5B-92B0-66D068882F1F}" type="datetimeFigureOut">
              <a:rPr lang="tr-TR" smtClean="0"/>
              <a:pPr/>
              <a:t>7.11.2022</a:t>
            </a:fld>
            <a:endParaRPr lang="tr-TR"/>
          </a:p>
        </p:txBody>
      </p:sp>
      <p:sp>
        <p:nvSpPr>
          <p:cNvPr id="7" name="6 Slayt Numarası Yer Tutucusu"/>
          <p:cNvSpPr>
            <a:spLocks noGrp="1"/>
          </p:cNvSpPr>
          <p:nvPr>
            <p:ph type="sldNum" sz="quarter" idx="11"/>
          </p:nvPr>
        </p:nvSpPr>
        <p:spPr/>
        <p:txBody>
          <a:bodyPr rtlCol="0"/>
          <a:lstStyle/>
          <a:p>
            <a:fld id="{B1DEFA8C-F947-479F-BE07-76B6B3F80BF1}"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7.11.2022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21" name="20 Veri Yer Tutucusu"/>
          <p:cNvSpPr>
            <a:spLocks noGrp="1"/>
          </p:cNvSpPr>
          <p:nvPr>
            <p:ph type="dt" sz="half" idx="14"/>
          </p:nvPr>
        </p:nvSpPr>
        <p:spPr/>
        <p:txBody>
          <a:bodyPr rtlCol="0"/>
          <a:lstStyle/>
          <a:p>
            <a:fld id="{D9F75050-0E15-4C5B-92B0-66D068882F1F}" type="datetimeFigureOut">
              <a:rPr lang="tr-TR" smtClean="0"/>
              <a:pPr/>
              <a:t>7.11.2022</a:t>
            </a:fld>
            <a:endParaRPr lang="tr-TR"/>
          </a:p>
        </p:txBody>
      </p:sp>
      <p:sp>
        <p:nvSpPr>
          <p:cNvPr id="22" name="21 Slayt Numarası Yer Tutucusu"/>
          <p:cNvSpPr>
            <a:spLocks noGrp="1"/>
          </p:cNvSpPr>
          <p:nvPr>
            <p:ph type="sldNum" sz="quarter" idx="15"/>
          </p:nvPr>
        </p:nvSpPr>
        <p:spPr/>
        <p:txBody>
          <a:bodyPr rtlCol="0"/>
          <a:lstStyle/>
          <a:p>
            <a:fld id="{B1DEFA8C-F947-479F-BE07-76B6B3F80BF1}"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fld id="{D9F75050-0E15-4C5B-92B0-66D068882F1F}" type="datetimeFigureOut">
              <a:rPr lang="tr-TR" smtClean="0"/>
              <a:pPr/>
              <a:t>7.11.2022</a:t>
            </a:fld>
            <a:endParaRPr lang="tr-TR"/>
          </a:p>
        </p:txBody>
      </p:sp>
      <p:sp>
        <p:nvSpPr>
          <p:cNvPr id="18" name="17 Slayt Numarası Yer Tutucusu"/>
          <p:cNvSpPr>
            <a:spLocks noGrp="1"/>
          </p:cNvSpPr>
          <p:nvPr>
            <p:ph type="sldNum" sz="quarter" idx="11"/>
          </p:nvPr>
        </p:nvSpPr>
        <p:spPr/>
        <p:txBody>
          <a:bodyPr rtlCol="0"/>
          <a:lstStyle/>
          <a:p>
            <a:fld id="{B1DEFA8C-F947-479F-BE07-76B6B3F80BF1}"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9F75050-0E15-4C5B-92B0-66D068882F1F}" type="datetimeFigureOut">
              <a:rPr lang="tr-TR" smtClean="0"/>
              <a:pPr/>
              <a:t>7.11.2022</a:t>
            </a:fld>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2285984" y="1714488"/>
            <a:ext cx="6172200" cy="1894362"/>
          </a:xfrm>
        </p:spPr>
        <p:txBody>
          <a:bodyPr/>
          <a:lstStyle/>
          <a:p>
            <a:r>
              <a:rPr lang="tr-TR" dirty="0">
                <a:latin typeface="Times New Roman" pitchFamily="18" charset="0"/>
                <a:cs typeface="Times New Roman" pitchFamily="18" charset="0"/>
              </a:rPr>
              <a:t>İNTERNETİN YAPISI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p:txBody>
          <a:bodyPr>
            <a:normAutofit/>
          </a:bodyPr>
          <a:lstStyle/>
          <a:p>
            <a:pPr algn="just"/>
            <a:r>
              <a:rPr lang="tr-TR" dirty="0">
                <a:latin typeface="Times New Roman" pitchFamily="18" charset="0"/>
                <a:cs typeface="Times New Roman" pitchFamily="18" charset="0"/>
              </a:rPr>
              <a:t>Türkiye RIPE NCC bölgesindedir. </a:t>
            </a:r>
            <a:r>
              <a:rPr lang="tr-TR" dirty="0">
                <a:highlight>
                  <a:srgbClr val="FFFF00"/>
                </a:highlight>
                <a:latin typeface="Times New Roman" pitchFamily="18" charset="0"/>
                <a:cs typeface="Times New Roman" pitchFamily="18" charset="0"/>
              </a:rPr>
              <a:t>RIPE </a:t>
            </a:r>
            <a:r>
              <a:rPr lang="tr-TR" dirty="0" err="1">
                <a:highlight>
                  <a:srgbClr val="FFFF00"/>
                </a:highlight>
                <a:latin typeface="Times New Roman" pitchFamily="18" charset="0"/>
                <a:cs typeface="Times New Roman" pitchFamily="18" charset="0"/>
              </a:rPr>
              <a:t>NCC’nin</a:t>
            </a:r>
            <a:r>
              <a:rPr lang="tr-TR" dirty="0">
                <a:highlight>
                  <a:srgbClr val="FFFF00"/>
                </a:highlight>
                <a:latin typeface="Times New Roman" pitchFamily="18" charset="0"/>
                <a:cs typeface="Times New Roman" pitchFamily="18" charset="0"/>
              </a:rPr>
              <a:t> merkezi Hollanda’dadır</a:t>
            </a:r>
            <a:r>
              <a:rPr lang="tr-TR" dirty="0">
                <a:latin typeface="Times New Roman" pitchFamily="18" charset="0"/>
                <a:cs typeface="Times New Roman" pitchFamily="18" charset="0"/>
              </a:rPr>
              <a:t>. </a:t>
            </a:r>
            <a:r>
              <a:rPr lang="tr-TR" dirty="0">
                <a:highlight>
                  <a:srgbClr val="FFFF00"/>
                </a:highlight>
                <a:latin typeface="Times New Roman" pitchFamily="18" charset="0"/>
                <a:cs typeface="Times New Roman" pitchFamily="18" charset="0"/>
              </a:rPr>
              <a:t>RIR merkezleri altında </a:t>
            </a:r>
            <a:r>
              <a:rPr lang="tr-TR" dirty="0">
                <a:latin typeface="Times New Roman" pitchFamily="18" charset="0"/>
                <a:cs typeface="Times New Roman" pitchFamily="18" charset="0"/>
              </a:rPr>
              <a:t>son kullanıcıya IP adresi veren internet servis sağlayıcıları vardır. Bunlara </a:t>
            </a:r>
            <a:r>
              <a:rPr lang="tr-TR" dirty="0" err="1">
                <a:latin typeface="Times New Roman" pitchFamily="18" charset="0"/>
                <a:cs typeface="Times New Roman" pitchFamily="18" charset="0"/>
              </a:rPr>
              <a:t>Local</a:t>
            </a:r>
            <a:r>
              <a:rPr lang="tr-TR" dirty="0">
                <a:latin typeface="Times New Roman" pitchFamily="18" charset="0"/>
                <a:cs typeface="Times New Roman" pitchFamily="18" charset="0"/>
              </a:rPr>
              <a:t> Internet </a:t>
            </a:r>
            <a:r>
              <a:rPr lang="tr-TR" dirty="0" err="1">
                <a:latin typeface="Times New Roman" pitchFamily="18" charset="0"/>
                <a:cs typeface="Times New Roman" pitchFamily="18" charset="0"/>
              </a:rPr>
              <a:t>Registry</a:t>
            </a:r>
            <a:r>
              <a:rPr lang="tr-TR" dirty="0">
                <a:latin typeface="Times New Roman" pitchFamily="18" charset="0"/>
                <a:cs typeface="Times New Roman" pitchFamily="18" charset="0"/>
              </a:rPr>
              <a:t> (</a:t>
            </a:r>
            <a:r>
              <a:rPr lang="tr-TR" dirty="0">
                <a:highlight>
                  <a:srgbClr val="FFFF00"/>
                </a:highlight>
                <a:latin typeface="Times New Roman" pitchFamily="18" charset="0"/>
                <a:cs typeface="Times New Roman" pitchFamily="18" charset="0"/>
              </a:rPr>
              <a:t>LIR</a:t>
            </a:r>
            <a:r>
              <a:rPr lang="tr-TR" dirty="0">
                <a:latin typeface="Times New Roman" pitchFamily="18" charset="0"/>
                <a:cs typeface="Times New Roman" pitchFamily="18" charset="0"/>
              </a:rPr>
              <a:t>/Yerel Internet Kayıt Merkezi) </a:t>
            </a:r>
            <a:r>
              <a:rPr lang="tr-TR" dirty="0">
                <a:highlight>
                  <a:srgbClr val="FFFF00"/>
                </a:highlight>
                <a:latin typeface="Times New Roman" pitchFamily="18" charset="0"/>
                <a:cs typeface="Times New Roman" pitchFamily="18" charset="0"/>
              </a:rPr>
              <a:t>denilir</a:t>
            </a:r>
            <a:r>
              <a:rPr lang="tr-TR" dirty="0">
                <a:latin typeface="Times New Roman" pitchFamily="18" charset="0"/>
                <a:cs typeface="Times New Roman" pitchFamily="18" charset="0"/>
              </a:rPr>
              <a:t>. </a:t>
            </a:r>
          </a:p>
          <a:p>
            <a:pPr>
              <a:buNone/>
            </a:pPr>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500034" y="857232"/>
            <a:ext cx="7467600" cy="4873752"/>
          </a:xfrm>
        </p:spPr>
        <p:txBody>
          <a:bodyPr>
            <a:normAutofit/>
          </a:bodyPr>
          <a:lstStyle/>
          <a:p>
            <a:pPr algn="just"/>
            <a:r>
              <a:rPr lang="tr-TR" dirty="0">
                <a:latin typeface="Times New Roman" pitchFamily="18" charset="0"/>
                <a:cs typeface="Times New Roman" pitchFamily="18" charset="0"/>
              </a:rPr>
              <a:t>İsteyen her kişi, şirket veya kuruluş LIR olabilir. Bunun için giriş aidatı ve yıllık servis ücreti ödemek gerekir. LIR olan her kişi veya kurum, RIR toplantılarına katılabilir, politikaları için önerilerde bulunabilir. Genel olarak internetin teknik alt yapısını ve internet servis sağlayıcısı olarak adlandırılan her gerçek veya tüzel kişi </a:t>
            </a:r>
            <a:r>
              <a:rPr lang="tr-TR" dirty="0" err="1">
                <a:latin typeface="Times New Roman" pitchFamily="18" charset="0"/>
                <a:cs typeface="Times New Roman" pitchFamily="18" charset="0"/>
              </a:rPr>
              <a:t>LIR’dir</a:t>
            </a:r>
            <a:r>
              <a:rPr lang="tr-TR" dirty="0">
                <a:latin typeface="Times New Roman" pitchFamily="18" charset="0"/>
                <a:cs typeface="Times New Roman" pitchFamily="18" charset="0"/>
              </a:rPr>
              <a:t>. </a:t>
            </a:r>
            <a:r>
              <a:rPr lang="tr-TR" dirty="0">
                <a:highlight>
                  <a:srgbClr val="FFFF00"/>
                </a:highlight>
                <a:latin typeface="Times New Roman" pitchFamily="18" charset="0"/>
                <a:cs typeface="Times New Roman" pitchFamily="18" charset="0"/>
              </a:rPr>
              <a:t>Türkiye’de de örneğin </a:t>
            </a:r>
            <a:r>
              <a:rPr lang="tr-TR" dirty="0" err="1">
                <a:highlight>
                  <a:srgbClr val="FFFF00"/>
                </a:highlight>
                <a:latin typeface="Times New Roman" pitchFamily="18" charset="0"/>
                <a:cs typeface="Times New Roman" pitchFamily="18" charset="0"/>
              </a:rPr>
              <a:t>TürkTelekom</a:t>
            </a:r>
            <a:r>
              <a:rPr lang="tr-TR" dirty="0">
                <a:highlight>
                  <a:srgbClr val="FFFF00"/>
                </a:highlight>
                <a:latin typeface="Times New Roman" pitchFamily="18" charset="0"/>
                <a:cs typeface="Times New Roman" pitchFamily="18" charset="0"/>
              </a:rPr>
              <a:t> bir </a:t>
            </a:r>
            <a:r>
              <a:rPr lang="tr-TR" dirty="0" err="1">
                <a:highlight>
                  <a:srgbClr val="FFFF00"/>
                </a:highlight>
                <a:latin typeface="Times New Roman" pitchFamily="18" charset="0"/>
                <a:cs typeface="Times New Roman" pitchFamily="18" charset="0"/>
              </a:rPr>
              <a:t>LIR’dır</a:t>
            </a:r>
            <a:r>
              <a:rPr lang="tr-TR" dirty="0">
                <a:latin typeface="Times New Roman" pitchFamily="18" charset="0"/>
                <a:cs typeface="Times New Roman" pitchFamily="18" charset="0"/>
              </a:rPr>
              <a:t>.</a:t>
            </a:r>
          </a:p>
          <a:p>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28596" y="357166"/>
            <a:ext cx="7467600" cy="4873752"/>
          </a:xfrm>
        </p:spPr>
        <p:txBody>
          <a:bodyPr/>
          <a:lstStyle/>
          <a:p>
            <a:pPr algn="just"/>
            <a:r>
              <a:rPr lang="tr-TR" dirty="0">
                <a:latin typeface="Times New Roman" pitchFamily="18" charset="0"/>
                <a:cs typeface="Times New Roman" pitchFamily="18" charset="0"/>
              </a:rPr>
              <a:t>Bunların dışında internet trafiğini düzenleyen ve ICANN tarafından akredite edilen kurumlarca yönetilen on üç adet kök sunucu bulunmaktadır. </a:t>
            </a:r>
          </a:p>
          <a:p>
            <a:pPr algn="just"/>
            <a:endParaRPr lang="tr-TR" dirty="0">
              <a:latin typeface="Times New Roman" pitchFamily="18" charset="0"/>
              <a:cs typeface="Times New Roman" pitchFamily="18" charset="0"/>
            </a:endParaRPr>
          </a:p>
          <a:p>
            <a:pPr algn="just"/>
            <a:r>
              <a:rPr lang="tr-TR" dirty="0">
                <a:latin typeface="Times New Roman" pitchFamily="18" charset="0"/>
                <a:cs typeface="Times New Roman" pitchFamily="18" charset="0"/>
              </a:rPr>
              <a:t>Ayrıca Internet </a:t>
            </a:r>
            <a:r>
              <a:rPr lang="tr-TR" dirty="0" err="1">
                <a:latin typeface="Times New Roman" pitchFamily="18" charset="0"/>
                <a:cs typeface="Times New Roman" pitchFamily="18" charset="0"/>
              </a:rPr>
              <a:t>Engineering</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Task</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Force</a:t>
            </a:r>
            <a:r>
              <a:rPr lang="tr-TR" dirty="0">
                <a:latin typeface="Times New Roman" pitchFamily="18" charset="0"/>
                <a:cs typeface="Times New Roman" pitchFamily="18" charset="0"/>
              </a:rPr>
              <a:t>, Internet </a:t>
            </a:r>
            <a:r>
              <a:rPr lang="tr-TR" dirty="0" err="1">
                <a:latin typeface="Times New Roman" pitchFamily="18" charset="0"/>
                <a:cs typeface="Times New Roman" pitchFamily="18" charset="0"/>
              </a:rPr>
              <a:t>Research</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Task</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Force</a:t>
            </a:r>
            <a:r>
              <a:rPr lang="tr-TR" dirty="0">
                <a:latin typeface="Times New Roman" pitchFamily="18" charset="0"/>
                <a:cs typeface="Times New Roman" pitchFamily="18" charset="0"/>
              </a:rPr>
              <a:t>, Internet </a:t>
            </a:r>
            <a:r>
              <a:rPr lang="tr-TR" dirty="0" err="1">
                <a:latin typeface="Times New Roman" pitchFamily="18" charset="0"/>
                <a:cs typeface="Times New Roman" pitchFamily="18" charset="0"/>
              </a:rPr>
              <a:t>Society</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World</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Wide</a:t>
            </a:r>
            <a:r>
              <a:rPr lang="tr-TR" dirty="0">
                <a:latin typeface="Times New Roman" pitchFamily="18" charset="0"/>
                <a:cs typeface="Times New Roman" pitchFamily="18" charset="0"/>
              </a:rPr>
              <a:t> Web </a:t>
            </a:r>
            <a:r>
              <a:rPr lang="tr-TR" dirty="0" err="1">
                <a:latin typeface="Times New Roman" pitchFamily="18" charset="0"/>
                <a:cs typeface="Times New Roman" pitchFamily="18" charset="0"/>
              </a:rPr>
              <a:t>Consortium</a:t>
            </a:r>
            <a:r>
              <a:rPr lang="tr-TR" dirty="0">
                <a:latin typeface="Times New Roman" pitchFamily="18" charset="0"/>
                <a:cs typeface="Times New Roman" pitchFamily="18" charset="0"/>
              </a:rPr>
              <a:t> gibi kurumlarda internet ile ilgili temel politikaların belirlenmesinde yardımcı olmakta ve bu alanda araştırma geliştirme (ar-</a:t>
            </a:r>
            <a:r>
              <a:rPr lang="tr-TR" dirty="0" err="1">
                <a:latin typeface="Times New Roman" pitchFamily="18" charset="0"/>
                <a:cs typeface="Times New Roman" pitchFamily="18" charset="0"/>
              </a:rPr>
              <a:t>ge</a:t>
            </a:r>
            <a:r>
              <a:rPr lang="tr-TR" dirty="0">
                <a:latin typeface="Times New Roman" pitchFamily="18" charset="0"/>
                <a:cs typeface="Times New Roman" pitchFamily="18" charset="0"/>
              </a:rPr>
              <a:t>) çalışmaları sürdürmektedir (Dülger, 2015: 909).</a:t>
            </a:r>
          </a:p>
          <a:p>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0" y="642918"/>
            <a:ext cx="9144000" cy="6215082"/>
          </a:xfrm>
        </p:spPr>
        <p:txBody>
          <a:bodyPr/>
          <a:lstStyle/>
          <a:p>
            <a:pPr algn="ctr">
              <a:buNone/>
            </a:pPr>
            <a:r>
              <a:rPr lang="tr-TR" dirty="0"/>
              <a:t>ICANN</a:t>
            </a:r>
          </a:p>
          <a:p>
            <a:pPr algn="ctr">
              <a:buNone/>
            </a:pPr>
            <a:r>
              <a:rPr lang="tr-TR" dirty="0"/>
              <a:t>					IANA</a:t>
            </a:r>
          </a:p>
          <a:p>
            <a:pPr algn="ctr">
              <a:buNone/>
            </a:pPr>
            <a:r>
              <a:rPr lang="tr-TR" dirty="0"/>
              <a:t>RIR</a:t>
            </a:r>
          </a:p>
          <a:p>
            <a:pPr algn="ctr">
              <a:buNone/>
            </a:pPr>
            <a:endParaRPr lang="tr-TR" dirty="0"/>
          </a:p>
          <a:p>
            <a:pPr algn="ctr">
              <a:buNone/>
            </a:pPr>
            <a:endParaRPr lang="tr-TR" dirty="0"/>
          </a:p>
        </p:txBody>
      </p:sp>
      <p:grpSp>
        <p:nvGrpSpPr>
          <p:cNvPr id="56" name="55 Grup"/>
          <p:cNvGrpSpPr/>
          <p:nvPr/>
        </p:nvGrpSpPr>
        <p:grpSpPr>
          <a:xfrm>
            <a:off x="214282" y="714356"/>
            <a:ext cx="8643998" cy="4646859"/>
            <a:chOff x="214282" y="714356"/>
            <a:chExt cx="8643998" cy="4646859"/>
          </a:xfrm>
        </p:grpSpPr>
        <p:grpSp>
          <p:nvGrpSpPr>
            <p:cNvPr id="12" name="11 Grup"/>
            <p:cNvGrpSpPr/>
            <p:nvPr/>
          </p:nvGrpSpPr>
          <p:grpSpPr>
            <a:xfrm>
              <a:off x="3143240" y="714356"/>
              <a:ext cx="4071966" cy="1226588"/>
              <a:chOff x="3143240" y="714356"/>
              <a:chExt cx="4071966" cy="1226588"/>
            </a:xfrm>
          </p:grpSpPr>
          <p:sp>
            <p:nvSpPr>
              <p:cNvPr id="7" name="6 Aşağı Ok"/>
              <p:cNvSpPr/>
              <p:nvPr/>
            </p:nvSpPr>
            <p:spPr>
              <a:xfrm>
                <a:off x="4071934" y="1142984"/>
                <a:ext cx="214314"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Metin kutusu"/>
              <p:cNvSpPr txBox="1"/>
              <p:nvPr/>
            </p:nvSpPr>
            <p:spPr>
              <a:xfrm>
                <a:off x="3143240" y="714356"/>
                <a:ext cx="2357454" cy="369332"/>
              </a:xfrm>
              <a:prstGeom prst="rect">
                <a:avLst/>
              </a:prstGeom>
              <a:noFill/>
            </p:spPr>
            <p:txBody>
              <a:bodyPr wrap="square" rtlCol="0">
                <a:spAutoFit/>
              </a:bodyPr>
              <a:lstStyle/>
              <a:p>
                <a:endParaRPr lang="tr-TR" dirty="0"/>
              </a:p>
            </p:txBody>
          </p:sp>
          <p:sp>
            <p:nvSpPr>
              <p:cNvPr id="10" name="9 Metin kutusu"/>
              <p:cNvSpPr txBox="1"/>
              <p:nvPr/>
            </p:nvSpPr>
            <p:spPr>
              <a:xfrm>
                <a:off x="3214678" y="1571612"/>
                <a:ext cx="2357454" cy="369332"/>
              </a:xfrm>
              <a:prstGeom prst="rect">
                <a:avLst/>
              </a:prstGeom>
              <a:noFill/>
            </p:spPr>
            <p:txBody>
              <a:bodyPr wrap="square" rtlCol="0">
                <a:spAutoFit/>
              </a:bodyPr>
              <a:lstStyle/>
              <a:p>
                <a:endParaRPr lang="tr-TR" dirty="0"/>
              </a:p>
            </p:txBody>
          </p:sp>
          <p:sp>
            <p:nvSpPr>
              <p:cNvPr id="11" name="10 Metin kutusu"/>
              <p:cNvSpPr txBox="1"/>
              <p:nvPr/>
            </p:nvSpPr>
            <p:spPr>
              <a:xfrm>
                <a:off x="4857752" y="1142984"/>
                <a:ext cx="2357454" cy="369332"/>
              </a:xfrm>
              <a:prstGeom prst="rect">
                <a:avLst/>
              </a:prstGeom>
              <a:noFill/>
            </p:spPr>
            <p:txBody>
              <a:bodyPr wrap="square" rtlCol="0">
                <a:spAutoFit/>
              </a:bodyPr>
              <a:lstStyle/>
              <a:p>
                <a:endParaRPr lang="tr-TR" dirty="0"/>
              </a:p>
            </p:txBody>
          </p:sp>
        </p:grpSp>
        <p:grpSp>
          <p:nvGrpSpPr>
            <p:cNvPr id="55" name="54 Grup"/>
            <p:cNvGrpSpPr/>
            <p:nvPr/>
          </p:nvGrpSpPr>
          <p:grpSpPr>
            <a:xfrm>
              <a:off x="214282" y="2214554"/>
              <a:ext cx="8643998" cy="3146661"/>
              <a:chOff x="214282" y="2214554"/>
              <a:chExt cx="8643998" cy="3146661"/>
            </a:xfrm>
          </p:grpSpPr>
          <p:grpSp>
            <p:nvGrpSpPr>
              <p:cNvPr id="43" name="42 Grup"/>
              <p:cNvGrpSpPr/>
              <p:nvPr/>
            </p:nvGrpSpPr>
            <p:grpSpPr>
              <a:xfrm>
                <a:off x="214282" y="2214554"/>
                <a:ext cx="8072494" cy="1226588"/>
                <a:chOff x="214282" y="2214554"/>
                <a:chExt cx="8072494" cy="1226588"/>
              </a:xfrm>
            </p:grpSpPr>
            <p:grpSp>
              <p:nvGrpSpPr>
                <p:cNvPr id="28" name="27 Grup"/>
                <p:cNvGrpSpPr/>
                <p:nvPr/>
              </p:nvGrpSpPr>
              <p:grpSpPr>
                <a:xfrm>
                  <a:off x="642910" y="2214554"/>
                  <a:ext cx="7359702" cy="714380"/>
                  <a:chOff x="642910" y="2214554"/>
                  <a:chExt cx="7359702" cy="714380"/>
                </a:xfrm>
              </p:grpSpPr>
              <p:cxnSp>
                <p:nvCxnSpPr>
                  <p:cNvPr id="5" name="4 Düz Bağlayıcı"/>
                  <p:cNvCxnSpPr/>
                  <p:nvPr/>
                </p:nvCxnSpPr>
                <p:spPr>
                  <a:xfrm>
                    <a:off x="642910" y="2214554"/>
                    <a:ext cx="73581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Düz Ok Bağlayıcısı"/>
                  <p:cNvCxnSpPr/>
                  <p:nvPr/>
                </p:nvCxnSpPr>
                <p:spPr>
                  <a:xfrm rot="5400000">
                    <a:off x="286514" y="2570950"/>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Düz Ok Bağlayıcısı"/>
                  <p:cNvCxnSpPr/>
                  <p:nvPr/>
                </p:nvCxnSpPr>
                <p:spPr>
                  <a:xfrm rot="5400000">
                    <a:off x="7644628" y="2570950"/>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Düz Ok Bağlayıcısı"/>
                  <p:cNvCxnSpPr/>
                  <p:nvPr/>
                </p:nvCxnSpPr>
                <p:spPr>
                  <a:xfrm rot="5400000">
                    <a:off x="3858414" y="2570950"/>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Düz Ok Bağlayıcısı"/>
                  <p:cNvCxnSpPr/>
                  <p:nvPr/>
                </p:nvCxnSpPr>
                <p:spPr>
                  <a:xfrm rot="5400000">
                    <a:off x="2072464" y="2570950"/>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21 Düz Ok Bağlayıcısı"/>
                  <p:cNvCxnSpPr/>
                  <p:nvPr/>
                </p:nvCxnSpPr>
                <p:spPr>
                  <a:xfrm rot="5400000">
                    <a:off x="5644364" y="2570950"/>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2" name="31 Metin kutusu"/>
                <p:cNvSpPr txBox="1"/>
                <p:nvPr/>
              </p:nvSpPr>
              <p:spPr>
                <a:xfrm>
                  <a:off x="214282" y="3071810"/>
                  <a:ext cx="1143008" cy="369332"/>
                </a:xfrm>
                <a:prstGeom prst="rect">
                  <a:avLst/>
                </a:prstGeom>
                <a:noFill/>
              </p:spPr>
              <p:txBody>
                <a:bodyPr wrap="square" rtlCol="0">
                  <a:spAutoFit/>
                </a:bodyPr>
                <a:lstStyle/>
                <a:p>
                  <a:r>
                    <a:rPr lang="tr-TR" dirty="0" err="1"/>
                    <a:t>AfriNIC</a:t>
                  </a:r>
                  <a:endParaRPr lang="tr-TR" dirty="0"/>
                </a:p>
              </p:txBody>
            </p:sp>
            <p:sp>
              <p:nvSpPr>
                <p:cNvPr id="39" name="38 Metin kutusu"/>
                <p:cNvSpPr txBox="1"/>
                <p:nvPr/>
              </p:nvSpPr>
              <p:spPr>
                <a:xfrm>
                  <a:off x="1785918" y="3071810"/>
                  <a:ext cx="1143008" cy="369332"/>
                </a:xfrm>
                <a:prstGeom prst="rect">
                  <a:avLst/>
                </a:prstGeom>
                <a:noFill/>
              </p:spPr>
              <p:txBody>
                <a:bodyPr wrap="square" rtlCol="0">
                  <a:spAutoFit/>
                </a:bodyPr>
                <a:lstStyle/>
                <a:p>
                  <a:r>
                    <a:rPr lang="tr-TR" dirty="0"/>
                    <a:t>APNIC</a:t>
                  </a:r>
                </a:p>
              </p:txBody>
            </p:sp>
            <p:sp>
              <p:nvSpPr>
                <p:cNvPr id="40" name="39 Metin kutusu"/>
                <p:cNvSpPr txBox="1"/>
                <p:nvPr/>
              </p:nvSpPr>
              <p:spPr>
                <a:xfrm>
                  <a:off x="3643306" y="3071810"/>
                  <a:ext cx="1000132" cy="369332"/>
                </a:xfrm>
                <a:prstGeom prst="rect">
                  <a:avLst/>
                </a:prstGeom>
                <a:noFill/>
              </p:spPr>
              <p:txBody>
                <a:bodyPr wrap="square" rtlCol="0">
                  <a:spAutoFit/>
                </a:bodyPr>
                <a:lstStyle/>
                <a:p>
                  <a:r>
                    <a:rPr lang="tr-TR" dirty="0"/>
                    <a:t>ARIN</a:t>
                  </a:r>
                </a:p>
              </p:txBody>
            </p:sp>
            <p:sp>
              <p:nvSpPr>
                <p:cNvPr id="41" name="40 Metin kutusu"/>
                <p:cNvSpPr txBox="1"/>
                <p:nvPr/>
              </p:nvSpPr>
              <p:spPr>
                <a:xfrm>
                  <a:off x="5286380" y="3071810"/>
                  <a:ext cx="1143008" cy="369332"/>
                </a:xfrm>
                <a:prstGeom prst="rect">
                  <a:avLst/>
                </a:prstGeom>
                <a:noFill/>
              </p:spPr>
              <p:txBody>
                <a:bodyPr wrap="square" rtlCol="0">
                  <a:spAutoFit/>
                </a:bodyPr>
                <a:lstStyle/>
                <a:p>
                  <a:r>
                    <a:rPr lang="tr-TR" dirty="0"/>
                    <a:t>LACNIC</a:t>
                  </a:r>
                </a:p>
              </p:txBody>
            </p:sp>
            <p:sp>
              <p:nvSpPr>
                <p:cNvPr id="42" name="41 Metin kutusu"/>
                <p:cNvSpPr txBox="1"/>
                <p:nvPr/>
              </p:nvSpPr>
              <p:spPr>
                <a:xfrm>
                  <a:off x="7000892" y="3071810"/>
                  <a:ext cx="1285884" cy="369332"/>
                </a:xfrm>
                <a:prstGeom prst="rect">
                  <a:avLst/>
                </a:prstGeom>
                <a:noFill/>
              </p:spPr>
              <p:txBody>
                <a:bodyPr wrap="square" rtlCol="0">
                  <a:spAutoFit/>
                </a:bodyPr>
                <a:lstStyle/>
                <a:p>
                  <a:r>
                    <a:rPr lang="tr-TR" dirty="0"/>
                    <a:t>RIPENCC</a:t>
                  </a:r>
                </a:p>
              </p:txBody>
            </p:sp>
          </p:grpSp>
          <p:sp>
            <p:nvSpPr>
              <p:cNvPr id="44" name="43 Aşağı Ok"/>
              <p:cNvSpPr/>
              <p:nvPr/>
            </p:nvSpPr>
            <p:spPr>
              <a:xfrm>
                <a:off x="571472" y="3500438"/>
                <a:ext cx="71438"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5" name="44 Aşağı Ok"/>
              <p:cNvSpPr/>
              <p:nvPr/>
            </p:nvSpPr>
            <p:spPr>
              <a:xfrm>
                <a:off x="2285984" y="3429000"/>
                <a:ext cx="71438"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6" name="45 Aşağı Ok"/>
              <p:cNvSpPr/>
              <p:nvPr/>
            </p:nvSpPr>
            <p:spPr>
              <a:xfrm>
                <a:off x="4000496" y="3429000"/>
                <a:ext cx="71438"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7" name="46 Aşağı Ok"/>
              <p:cNvSpPr/>
              <p:nvPr/>
            </p:nvSpPr>
            <p:spPr>
              <a:xfrm>
                <a:off x="5786446" y="3429000"/>
                <a:ext cx="71438"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8" name="47 Aşağı Ok"/>
              <p:cNvSpPr/>
              <p:nvPr/>
            </p:nvSpPr>
            <p:spPr>
              <a:xfrm>
                <a:off x="7572396" y="3429000"/>
                <a:ext cx="71438"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9" name="48 Metin kutusu"/>
              <p:cNvSpPr txBox="1"/>
              <p:nvPr/>
            </p:nvSpPr>
            <p:spPr>
              <a:xfrm>
                <a:off x="285720" y="4071942"/>
                <a:ext cx="642942" cy="369332"/>
              </a:xfrm>
              <a:prstGeom prst="rect">
                <a:avLst/>
              </a:prstGeom>
              <a:noFill/>
            </p:spPr>
            <p:txBody>
              <a:bodyPr wrap="square" rtlCol="0">
                <a:spAutoFit/>
              </a:bodyPr>
              <a:lstStyle/>
              <a:p>
                <a:r>
                  <a:rPr lang="tr-TR" dirty="0"/>
                  <a:t>LIR</a:t>
                </a:r>
              </a:p>
            </p:txBody>
          </p:sp>
          <p:sp>
            <p:nvSpPr>
              <p:cNvPr id="50" name="49 Metin kutusu"/>
              <p:cNvSpPr txBox="1"/>
              <p:nvPr/>
            </p:nvSpPr>
            <p:spPr>
              <a:xfrm>
                <a:off x="2000232" y="4071942"/>
                <a:ext cx="642942" cy="369332"/>
              </a:xfrm>
              <a:prstGeom prst="rect">
                <a:avLst/>
              </a:prstGeom>
              <a:noFill/>
            </p:spPr>
            <p:txBody>
              <a:bodyPr wrap="square" rtlCol="0">
                <a:spAutoFit/>
              </a:bodyPr>
              <a:lstStyle/>
              <a:p>
                <a:r>
                  <a:rPr lang="tr-TR" dirty="0"/>
                  <a:t>LIR</a:t>
                </a:r>
              </a:p>
            </p:txBody>
          </p:sp>
          <p:sp>
            <p:nvSpPr>
              <p:cNvPr id="51" name="50 Metin kutusu"/>
              <p:cNvSpPr txBox="1"/>
              <p:nvPr/>
            </p:nvSpPr>
            <p:spPr>
              <a:xfrm>
                <a:off x="3786182" y="4071942"/>
                <a:ext cx="642942" cy="369332"/>
              </a:xfrm>
              <a:prstGeom prst="rect">
                <a:avLst/>
              </a:prstGeom>
              <a:noFill/>
            </p:spPr>
            <p:txBody>
              <a:bodyPr wrap="square" rtlCol="0">
                <a:spAutoFit/>
              </a:bodyPr>
              <a:lstStyle/>
              <a:p>
                <a:r>
                  <a:rPr lang="tr-TR" dirty="0"/>
                  <a:t>LIR</a:t>
                </a:r>
              </a:p>
            </p:txBody>
          </p:sp>
          <p:sp>
            <p:nvSpPr>
              <p:cNvPr id="52" name="51 Metin kutusu"/>
              <p:cNvSpPr txBox="1"/>
              <p:nvPr/>
            </p:nvSpPr>
            <p:spPr>
              <a:xfrm>
                <a:off x="5572132" y="4071942"/>
                <a:ext cx="642942" cy="369332"/>
              </a:xfrm>
              <a:prstGeom prst="rect">
                <a:avLst/>
              </a:prstGeom>
              <a:noFill/>
            </p:spPr>
            <p:txBody>
              <a:bodyPr wrap="square" rtlCol="0">
                <a:spAutoFit/>
              </a:bodyPr>
              <a:lstStyle/>
              <a:p>
                <a:r>
                  <a:rPr lang="tr-TR" dirty="0"/>
                  <a:t>LIR</a:t>
                </a:r>
              </a:p>
            </p:txBody>
          </p:sp>
          <p:sp>
            <p:nvSpPr>
              <p:cNvPr id="53" name="52 Metin kutusu"/>
              <p:cNvSpPr txBox="1"/>
              <p:nvPr/>
            </p:nvSpPr>
            <p:spPr>
              <a:xfrm>
                <a:off x="7286644" y="4071942"/>
                <a:ext cx="642942" cy="369332"/>
              </a:xfrm>
              <a:prstGeom prst="rect">
                <a:avLst/>
              </a:prstGeom>
              <a:noFill/>
            </p:spPr>
            <p:txBody>
              <a:bodyPr wrap="square" rtlCol="0">
                <a:spAutoFit/>
              </a:bodyPr>
              <a:lstStyle/>
              <a:p>
                <a:r>
                  <a:rPr lang="tr-TR" dirty="0"/>
                  <a:t>LIR</a:t>
                </a:r>
              </a:p>
            </p:txBody>
          </p:sp>
          <p:sp>
            <p:nvSpPr>
              <p:cNvPr id="54" name="53 Metin kutusu"/>
              <p:cNvSpPr txBox="1"/>
              <p:nvPr/>
            </p:nvSpPr>
            <p:spPr>
              <a:xfrm>
                <a:off x="6000760" y="4714884"/>
                <a:ext cx="2857520" cy="646331"/>
              </a:xfrm>
              <a:prstGeom prst="rect">
                <a:avLst/>
              </a:prstGeom>
              <a:noFill/>
            </p:spPr>
            <p:txBody>
              <a:bodyPr wrap="square" rtlCol="0">
                <a:spAutoFit/>
              </a:bodyPr>
              <a:lstStyle/>
              <a:p>
                <a:r>
                  <a:rPr lang="tr-TR" dirty="0"/>
                  <a:t>Türk Telekom bir </a:t>
                </a:r>
                <a:r>
                  <a:rPr lang="tr-TR" dirty="0" err="1"/>
                  <a:t>LIR’dir</a:t>
                </a:r>
                <a:endParaRPr lang="tr-TR" dirty="0"/>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a:t>İNTERNET SÜJELERİNİN SORUMLULUĞU</a:t>
            </a:r>
          </a:p>
        </p:txBody>
      </p:sp>
      <p:sp>
        <p:nvSpPr>
          <p:cNvPr id="3" name="2 İçerik Yer Tutucusu"/>
          <p:cNvSpPr>
            <a:spLocks noGrp="1"/>
          </p:cNvSpPr>
          <p:nvPr>
            <p:ph sz="quarter" idx="1"/>
          </p:nvPr>
        </p:nvSpPr>
        <p:spPr>
          <a:xfrm>
            <a:off x="571472" y="2428868"/>
            <a:ext cx="7467600" cy="3471874"/>
          </a:xfrm>
        </p:spPr>
        <p:txBody>
          <a:bodyPr/>
          <a:lstStyle/>
          <a:p>
            <a:pPr algn="just"/>
            <a:r>
              <a:rPr lang="tr-TR" b="1" dirty="0">
                <a:latin typeface="Times New Roman" pitchFamily="18" charset="0"/>
                <a:cs typeface="Times New Roman" pitchFamily="18" charset="0"/>
              </a:rPr>
              <a:t>İnternet süjeleri; </a:t>
            </a:r>
          </a:p>
          <a:p>
            <a:pPr algn="just"/>
            <a:endParaRPr lang="tr-TR" dirty="0">
              <a:latin typeface="Times New Roman" pitchFamily="18" charset="0"/>
              <a:cs typeface="Times New Roman" pitchFamily="18" charset="0"/>
            </a:endParaRPr>
          </a:p>
          <a:p>
            <a:pPr algn="just"/>
            <a:r>
              <a:rPr lang="tr-TR" dirty="0">
                <a:latin typeface="Times New Roman" pitchFamily="18" charset="0"/>
                <a:cs typeface="Times New Roman" pitchFamily="18" charset="0"/>
              </a:rPr>
              <a:t>İçerik sağlayıcı (</a:t>
            </a:r>
            <a:r>
              <a:rPr lang="tr-TR" dirty="0" err="1">
                <a:latin typeface="Times New Roman" pitchFamily="18" charset="0"/>
                <a:cs typeface="Times New Roman" pitchFamily="18" charset="0"/>
              </a:rPr>
              <a:t>content</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provider</a:t>
            </a:r>
            <a:r>
              <a:rPr lang="tr-TR" dirty="0">
                <a:latin typeface="Times New Roman" pitchFamily="18" charset="0"/>
                <a:cs typeface="Times New Roman" pitchFamily="18" charset="0"/>
              </a:rPr>
              <a:t>)</a:t>
            </a:r>
          </a:p>
          <a:p>
            <a:pPr algn="just"/>
            <a:r>
              <a:rPr lang="tr-TR" dirty="0">
                <a:latin typeface="Times New Roman" pitchFamily="18" charset="0"/>
                <a:cs typeface="Times New Roman" pitchFamily="18" charset="0"/>
              </a:rPr>
              <a:t>Yer sağlayıcı (</a:t>
            </a:r>
            <a:r>
              <a:rPr lang="tr-TR" dirty="0" err="1">
                <a:latin typeface="Times New Roman" pitchFamily="18" charset="0"/>
                <a:cs typeface="Times New Roman" pitchFamily="18" charset="0"/>
              </a:rPr>
              <a:t>host</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provider</a:t>
            </a:r>
            <a:r>
              <a:rPr lang="tr-TR" dirty="0">
                <a:latin typeface="Times New Roman" pitchFamily="18" charset="0"/>
                <a:cs typeface="Times New Roman" pitchFamily="18" charset="0"/>
              </a:rPr>
              <a:t>)</a:t>
            </a:r>
          </a:p>
          <a:p>
            <a:pPr algn="just"/>
            <a:r>
              <a:rPr lang="tr-TR" dirty="0">
                <a:latin typeface="Times New Roman" pitchFamily="18" charset="0"/>
                <a:cs typeface="Times New Roman" pitchFamily="18" charset="0"/>
              </a:rPr>
              <a:t>Erişim sağlayıcı (</a:t>
            </a:r>
            <a:r>
              <a:rPr lang="tr-TR" dirty="0" err="1">
                <a:latin typeface="Times New Roman" pitchFamily="18" charset="0"/>
                <a:cs typeface="Times New Roman" pitchFamily="18" charset="0"/>
              </a:rPr>
              <a:t>access</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provider</a:t>
            </a:r>
            <a:r>
              <a:rPr lang="tr-TR" dirty="0">
                <a:latin typeface="Times New Roman" pitchFamily="18" charset="0"/>
                <a:cs typeface="Times New Roman" pitchFamily="18" charset="0"/>
              </a:rPr>
              <a:t>)</a:t>
            </a:r>
          </a:p>
          <a:p>
            <a:pPr algn="just"/>
            <a:endParaRPr lang="tr-TR" dirty="0">
              <a:latin typeface="Times New Roman" pitchFamily="18" charset="0"/>
              <a:cs typeface="Times New Roman" pitchFamily="18" charset="0"/>
            </a:endParaRPr>
          </a:p>
          <a:p>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28596" y="571480"/>
            <a:ext cx="7467600" cy="3257560"/>
          </a:xfrm>
        </p:spPr>
        <p:txBody>
          <a:bodyPr/>
          <a:lstStyle/>
          <a:p>
            <a:pPr algn="just"/>
            <a:r>
              <a:rPr lang="tr-TR" b="1" dirty="0">
                <a:latin typeface="Times New Roman" pitchFamily="18" charset="0"/>
                <a:cs typeface="Times New Roman" pitchFamily="18" charset="0"/>
              </a:rPr>
              <a:t>İçerik sağlayıcı (</a:t>
            </a:r>
            <a:r>
              <a:rPr lang="tr-TR" b="1" dirty="0" err="1">
                <a:highlight>
                  <a:srgbClr val="FFFF00"/>
                </a:highlight>
                <a:latin typeface="Times New Roman" pitchFamily="18" charset="0"/>
                <a:cs typeface="Times New Roman" pitchFamily="18" charset="0"/>
              </a:rPr>
              <a:t>content</a:t>
            </a:r>
            <a:r>
              <a:rPr lang="tr-TR" b="1" dirty="0">
                <a:highlight>
                  <a:srgbClr val="FFFF00"/>
                </a:highlight>
                <a:latin typeface="Times New Roman" pitchFamily="18" charset="0"/>
                <a:cs typeface="Times New Roman" pitchFamily="18" charset="0"/>
              </a:rPr>
              <a:t> </a:t>
            </a:r>
            <a:r>
              <a:rPr lang="tr-TR" b="1" dirty="0" err="1">
                <a:highlight>
                  <a:srgbClr val="FFFF00"/>
                </a:highlight>
                <a:latin typeface="Times New Roman" pitchFamily="18" charset="0"/>
                <a:cs typeface="Times New Roman" pitchFamily="18" charset="0"/>
              </a:rPr>
              <a:t>provider</a:t>
            </a:r>
            <a:r>
              <a:rPr lang="tr-TR" b="1" dirty="0">
                <a:latin typeface="Times New Roman" pitchFamily="18" charset="0"/>
                <a:cs typeface="Times New Roman" pitchFamily="18" charset="0"/>
              </a:rPr>
              <a:t>): </a:t>
            </a:r>
            <a:r>
              <a:rPr lang="tr-TR" dirty="0">
                <a:latin typeface="Times New Roman" pitchFamily="18" charset="0"/>
                <a:cs typeface="Times New Roman" pitchFamily="18" charset="0"/>
              </a:rPr>
              <a:t>5651 sayılı kanunun 2. maddesine göre internet kullanıcılarına her türlü bilgi veya veriyi üreten, değiştiren ve sağlayan gerçek veya tüzel kişiler olarak tanımlanmıştır. </a:t>
            </a:r>
          </a:p>
          <a:p>
            <a:pPr algn="just"/>
            <a:endParaRPr lang="tr-TR" dirty="0">
              <a:latin typeface="Times New Roman" pitchFamily="18" charset="0"/>
              <a:cs typeface="Times New Roman" pitchFamily="18" charset="0"/>
            </a:endParaRPr>
          </a:p>
          <a:p>
            <a:pPr algn="just"/>
            <a:r>
              <a:rPr lang="tr-TR" b="1" dirty="0">
                <a:highlight>
                  <a:srgbClr val="FFFF00"/>
                </a:highlight>
                <a:latin typeface="Times New Roman" pitchFamily="18" charset="0"/>
                <a:cs typeface="Times New Roman" pitchFamily="18" charset="0"/>
              </a:rPr>
              <a:t>Örnek</a:t>
            </a:r>
            <a:r>
              <a:rPr lang="tr-TR" b="1" dirty="0">
                <a:latin typeface="Times New Roman" pitchFamily="18" charset="0"/>
                <a:cs typeface="Times New Roman" pitchFamily="18" charset="0"/>
              </a:rPr>
              <a:t>: </a:t>
            </a:r>
            <a:r>
              <a:rPr lang="tr-TR" dirty="0">
                <a:latin typeface="Times New Roman" pitchFamily="18" charset="0"/>
                <a:cs typeface="Times New Roman" pitchFamily="18" charset="0"/>
              </a:rPr>
              <a:t>internet ansiklopedileri (</a:t>
            </a:r>
            <a:r>
              <a:rPr lang="tr-TR" dirty="0" err="1">
                <a:latin typeface="Times New Roman" pitchFamily="18" charset="0"/>
                <a:cs typeface="Times New Roman" pitchFamily="18" charset="0"/>
              </a:rPr>
              <a:t>wikipedia</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bloglar</a:t>
            </a:r>
            <a:r>
              <a:rPr lang="tr-TR" dirty="0">
                <a:latin typeface="Times New Roman" pitchFamily="18" charset="0"/>
                <a:cs typeface="Times New Roman" pitchFamily="18" charset="0"/>
              </a:rPr>
              <a:t>, mikro </a:t>
            </a:r>
            <a:r>
              <a:rPr lang="tr-TR" dirty="0" err="1">
                <a:latin typeface="Times New Roman" pitchFamily="18" charset="0"/>
                <a:cs typeface="Times New Roman" pitchFamily="18" charset="0"/>
              </a:rPr>
              <a:t>bloglar</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twitter</a:t>
            </a:r>
            <a:r>
              <a:rPr lang="tr-TR" dirty="0">
                <a:latin typeface="Times New Roman" pitchFamily="18" charset="0"/>
                <a:cs typeface="Times New Roman" pitchFamily="18" charset="0"/>
              </a:rPr>
              <a:t>), içerik toplulukları (</a:t>
            </a:r>
            <a:r>
              <a:rPr lang="tr-TR" dirty="0" err="1">
                <a:latin typeface="Times New Roman" pitchFamily="18" charset="0"/>
                <a:cs typeface="Times New Roman" pitchFamily="18" charset="0"/>
              </a:rPr>
              <a:t>youtube</a:t>
            </a:r>
            <a:r>
              <a:rPr lang="tr-TR" dirty="0">
                <a:latin typeface="Times New Roman" pitchFamily="18" charset="0"/>
                <a:cs typeface="Times New Roman" pitchFamily="18" charset="0"/>
              </a:rPr>
              <a:t>)</a:t>
            </a:r>
          </a:p>
          <a:p>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1600200"/>
            <a:ext cx="7467600" cy="3257560"/>
          </a:xfrm>
        </p:spPr>
        <p:txBody>
          <a:bodyPr/>
          <a:lstStyle/>
          <a:p>
            <a:pPr algn="just"/>
            <a:r>
              <a:rPr lang="tr-TR" b="1" dirty="0">
                <a:latin typeface="Times New Roman" pitchFamily="18" charset="0"/>
                <a:cs typeface="Times New Roman" pitchFamily="18" charset="0"/>
              </a:rPr>
              <a:t>Yer sağlayıcı (</a:t>
            </a:r>
            <a:r>
              <a:rPr lang="tr-TR" b="1" dirty="0" err="1">
                <a:highlight>
                  <a:srgbClr val="FFFF00"/>
                </a:highlight>
                <a:latin typeface="Times New Roman" pitchFamily="18" charset="0"/>
                <a:cs typeface="Times New Roman" pitchFamily="18" charset="0"/>
              </a:rPr>
              <a:t>host</a:t>
            </a:r>
            <a:r>
              <a:rPr lang="tr-TR" b="1" dirty="0">
                <a:highlight>
                  <a:srgbClr val="FFFF00"/>
                </a:highlight>
                <a:latin typeface="Times New Roman" pitchFamily="18" charset="0"/>
                <a:cs typeface="Times New Roman" pitchFamily="18" charset="0"/>
              </a:rPr>
              <a:t> </a:t>
            </a:r>
            <a:r>
              <a:rPr lang="tr-TR" b="1" dirty="0" err="1">
                <a:highlight>
                  <a:srgbClr val="FFFF00"/>
                </a:highlight>
                <a:latin typeface="Times New Roman" pitchFamily="18" charset="0"/>
                <a:cs typeface="Times New Roman" pitchFamily="18" charset="0"/>
              </a:rPr>
              <a:t>provider</a:t>
            </a:r>
            <a:r>
              <a:rPr lang="tr-TR" b="1" dirty="0">
                <a:latin typeface="Times New Roman" pitchFamily="18" charset="0"/>
                <a:cs typeface="Times New Roman" pitchFamily="18" charset="0"/>
              </a:rPr>
              <a:t>): </a:t>
            </a:r>
            <a:r>
              <a:rPr lang="tr-TR" dirty="0">
                <a:latin typeface="Times New Roman" pitchFamily="18" charset="0"/>
                <a:cs typeface="Times New Roman" pitchFamily="18" charset="0"/>
              </a:rPr>
              <a:t>Hizmet ve içerikleri barındıran sistemleri sağlayan veya işleten gerçek veya tüzel kişiler olarak tanımlanmıştır. </a:t>
            </a:r>
          </a:p>
          <a:p>
            <a:pPr algn="just"/>
            <a:endParaRPr lang="tr-TR" dirty="0">
              <a:latin typeface="Times New Roman" pitchFamily="18" charset="0"/>
              <a:cs typeface="Times New Roman" pitchFamily="18" charset="0"/>
            </a:endParaRPr>
          </a:p>
          <a:p>
            <a:pPr algn="just"/>
            <a:r>
              <a:rPr lang="tr-TR" b="1" dirty="0">
                <a:highlight>
                  <a:srgbClr val="FFFF00"/>
                </a:highlight>
                <a:latin typeface="Times New Roman" pitchFamily="18" charset="0"/>
                <a:cs typeface="Times New Roman" pitchFamily="18" charset="0"/>
              </a:rPr>
              <a:t>Örnek</a:t>
            </a:r>
            <a:r>
              <a:rPr lang="tr-TR" b="1" dirty="0">
                <a:latin typeface="Times New Roman" pitchFamily="18" charset="0"/>
                <a:cs typeface="Times New Roman" pitchFamily="18" charset="0"/>
              </a:rPr>
              <a:t>: </a:t>
            </a:r>
            <a:r>
              <a:rPr lang="tr-TR" dirty="0" err="1">
                <a:latin typeface="Times New Roman" pitchFamily="18" charset="0"/>
                <a:cs typeface="Times New Roman" pitchFamily="18" charset="0"/>
              </a:rPr>
              <a:t>youtube</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ebay</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gittigidiyor</a:t>
            </a:r>
            <a:r>
              <a:rPr lang="tr-TR" dirty="0">
                <a:latin typeface="Times New Roman" pitchFamily="18" charset="0"/>
                <a:cs typeface="Times New Roman" pitchFamily="18" charset="0"/>
              </a:rPr>
              <a:t>, sahibinden gibi siteler.</a:t>
            </a:r>
          </a:p>
          <a:p>
            <a:endParaRPr lang="tr-T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1600200"/>
            <a:ext cx="7467600" cy="3257560"/>
          </a:xfrm>
        </p:spPr>
        <p:txBody>
          <a:bodyPr/>
          <a:lstStyle/>
          <a:p>
            <a:pPr algn="just"/>
            <a:r>
              <a:rPr lang="tr-TR" b="1" dirty="0">
                <a:latin typeface="Times New Roman" pitchFamily="18" charset="0"/>
                <a:cs typeface="Times New Roman" pitchFamily="18" charset="0"/>
              </a:rPr>
              <a:t>Erişim sağlayıcı (</a:t>
            </a:r>
            <a:r>
              <a:rPr lang="tr-TR" b="1" dirty="0" err="1">
                <a:highlight>
                  <a:srgbClr val="FFFF00"/>
                </a:highlight>
                <a:latin typeface="Times New Roman" pitchFamily="18" charset="0"/>
                <a:cs typeface="Times New Roman" pitchFamily="18" charset="0"/>
              </a:rPr>
              <a:t>access</a:t>
            </a:r>
            <a:r>
              <a:rPr lang="tr-TR" b="1" dirty="0">
                <a:highlight>
                  <a:srgbClr val="FFFF00"/>
                </a:highlight>
                <a:latin typeface="Times New Roman" pitchFamily="18" charset="0"/>
                <a:cs typeface="Times New Roman" pitchFamily="18" charset="0"/>
              </a:rPr>
              <a:t> </a:t>
            </a:r>
            <a:r>
              <a:rPr lang="tr-TR" b="1" dirty="0" err="1">
                <a:highlight>
                  <a:srgbClr val="FFFF00"/>
                </a:highlight>
                <a:latin typeface="Times New Roman" pitchFamily="18" charset="0"/>
                <a:cs typeface="Times New Roman" pitchFamily="18" charset="0"/>
              </a:rPr>
              <a:t>provider</a:t>
            </a:r>
            <a:r>
              <a:rPr lang="tr-TR" b="1" dirty="0">
                <a:latin typeface="Times New Roman" pitchFamily="18" charset="0"/>
                <a:cs typeface="Times New Roman" pitchFamily="18" charset="0"/>
              </a:rPr>
              <a:t>): </a:t>
            </a:r>
            <a:r>
              <a:rPr lang="tr-TR" dirty="0">
                <a:latin typeface="Times New Roman" pitchFamily="18" charset="0"/>
                <a:cs typeface="Times New Roman" pitchFamily="18" charset="0"/>
              </a:rPr>
              <a:t>İnternet toplu kullanım sağlayıcılarına ve abone olan diğer kullanıcılara internet ortamına erişim olanağı sağlayan gerçek veya tüzel kişileri ifade eder. </a:t>
            </a:r>
          </a:p>
          <a:p>
            <a:pPr algn="just"/>
            <a:endParaRPr lang="tr-TR" dirty="0">
              <a:latin typeface="Times New Roman" pitchFamily="18" charset="0"/>
              <a:cs typeface="Times New Roman" pitchFamily="18" charset="0"/>
            </a:endParaRPr>
          </a:p>
          <a:p>
            <a:pPr algn="just"/>
            <a:r>
              <a:rPr lang="tr-TR" b="1" dirty="0">
                <a:highlight>
                  <a:srgbClr val="FFFF00"/>
                </a:highlight>
                <a:latin typeface="Times New Roman" pitchFamily="18" charset="0"/>
                <a:cs typeface="Times New Roman" pitchFamily="18" charset="0"/>
              </a:rPr>
              <a:t>Örnek</a:t>
            </a:r>
            <a:r>
              <a:rPr lang="tr-TR" b="1" dirty="0">
                <a:latin typeface="Times New Roman" pitchFamily="18" charset="0"/>
                <a:cs typeface="Times New Roman" pitchFamily="18" charset="0"/>
              </a:rPr>
              <a:t>: </a:t>
            </a:r>
            <a:r>
              <a:rPr lang="tr-TR" dirty="0">
                <a:latin typeface="Times New Roman" pitchFamily="18" charset="0"/>
                <a:cs typeface="Times New Roman" pitchFamily="18" charset="0"/>
              </a:rPr>
              <a:t>Türknet, Türktelekom gibi </a:t>
            </a:r>
          </a:p>
          <a:p>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İNTERNETİN TEKNİK ALT YAPISI</a:t>
            </a:r>
          </a:p>
        </p:txBody>
      </p:sp>
      <p:sp>
        <p:nvSpPr>
          <p:cNvPr id="3" name="2 İçerik Yer Tutucusu"/>
          <p:cNvSpPr>
            <a:spLocks noGrp="1"/>
          </p:cNvSpPr>
          <p:nvPr>
            <p:ph sz="quarter" idx="1"/>
          </p:nvPr>
        </p:nvSpPr>
        <p:spPr>
          <a:xfrm>
            <a:off x="500034" y="1500174"/>
            <a:ext cx="7467600" cy="3471874"/>
          </a:xfrm>
        </p:spPr>
        <p:txBody>
          <a:bodyPr/>
          <a:lstStyle/>
          <a:p>
            <a:pPr algn="just"/>
            <a:r>
              <a:rPr lang="tr-TR" dirty="0">
                <a:latin typeface="Times New Roman" pitchFamily="18" charset="0"/>
                <a:cs typeface="Times New Roman" pitchFamily="18" charset="0"/>
              </a:rPr>
              <a:t>İnternet ağının tamamını kontrol eden tek bir yetkili otorite bulunmamaktadır. Ancak bu durum, internetin küresel ağ niteliğinin korunabilmesi için bazı politikaların merkezi bir sistemden yürütülmediği anlamına da gelmez. Gerçekten de temel internet mekanizmalarının yönetimi ve düzenlenmesi için küresel düzeyde ticari kaygı gütmeyen bazı kurumlar bulunmaktadır.</a:t>
            </a:r>
          </a:p>
          <a:p>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500034" y="1714488"/>
            <a:ext cx="7467600" cy="2571768"/>
          </a:xfrm>
        </p:spPr>
        <p:txBody>
          <a:bodyPr>
            <a:normAutofit/>
          </a:bodyPr>
          <a:lstStyle/>
          <a:p>
            <a:pPr algn="just"/>
            <a:r>
              <a:rPr lang="tr-TR" dirty="0">
                <a:latin typeface="Times New Roman" pitchFamily="18" charset="0"/>
                <a:cs typeface="Times New Roman" pitchFamily="18" charset="0"/>
              </a:rPr>
              <a:t>Bunlardan ilki internetin yönetim ve gelişme politikalarını belirleyen Internet </a:t>
            </a:r>
            <a:r>
              <a:rPr lang="tr-TR" dirty="0" err="1">
                <a:latin typeface="Times New Roman" pitchFamily="18" charset="0"/>
                <a:cs typeface="Times New Roman" pitchFamily="18" charset="0"/>
              </a:rPr>
              <a:t>Corporation</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for</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Assigned</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Names</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and</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Numbers</a:t>
            </a:r>
            <a:r>
              <a:rPr lang="tr-TR" dirty="0">
                <a:latin typeface="Times New Roman" pitchFamily="18" charset="0"/>
                <a:cs typeface="Times New Roman" pitchFamily="18" charset="0"/>
              </a:rPr>
              <a:t> (</a:t>
            </a:r>
            <a:r>
              <a:rPr lang="tr-TR" dirty="0">
                <a:highlight>
                  <a:srgbClr val="FFFF00"/>
                </a:highlight>
                <a:latin typeface="Times New Roman" pitchFamily="18" charset="0"/>
                <a:cs typeface="Times New Roman" pitchFamily="18" charset="0"/>
              </a:rPr>
              <a:t>ICANN</a:t>
            </a:r>
            <a:r>
              <a:rPr lang="tr-TR" dirty="0">
                <a:latin typeface="Times New Roman" pitchFamily="18" charset="0"/>
                <a:cs typeface="Times New Roman" pitchFamily="18" charset="0"/>
              </a:rPr>
              <a:t>/İnternet Tahsisli Sayılar ve İsimler Kurumu) kurumudur.</a:t>
            </a:r>
          </a:p>
          <a:p>
            <a:pPr algn="just"/>
            <a:endParaRPr lang="tr-TR" dirty="0">
              <a:latin typeface="Times New Roman" pitchFamily="18" charset="0"/>
              <a:cs typeface="Times New Roman" pitchFamily="18" charset="0"/>
            </a:endParaRPr>
          </a:p>
          <a:p>
            <a:pPr algn="just"/>
            <a:endParaRPr lang="tr-TR"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28596" y="857232"/>
            <a:ext cx="7467600" cy="3714776"/>
          </a:xfrm>
        </p:spPr>
        <p:txBody>
          <a:bodyPr>
            <a:normAutofit/>
          </a:bodyPr>
          <a:lstStyle/>
          <a:p>
            <a:pPr algn="just"/>
            <a:endParaRPr lang="tr-TR" dirty="0">
              <a:latin typeface="Times New Roman" pitchFamily="18" charset="0"/>
              <a:cs typeface="Times New Roman" pitchFamily="18" charset="0"/>
            </a:endParaRPr>
          </a:p>
          <a:p>
            <a:pPr algn="just"/>
            <a:r>
              <a:rPr lang="tr-TR" dirty="0">
                <a:latin typeface="Times New Roman" pitchFamily="18" charset="0"/>
                <a:cs typeface="Times New Roman" pitchFamily="18" charset="0"/>
              </a:rPr>
              <a:t> ICANN 1998 yılında kurulmuştur ve merkezi Marina Del Rey, Kaliforniya’dadır. ICANN, internet ağının yaygınlaşmasıyla birlikte alan adı sisteminin özelleştirilmesi için özerk olarak faaliyet göstermek üzere </a:t>
            </a:r>
            <a:r>
              <a:rPr lang="tr-TR" dirty="0">
                <a:highlight>
                  <a:srgbClr val="FFFF00"/>
                </a:highlight>
                <a:latin typeface="Times New Roman" pitchFamily="18" charset="0"/>
                <a:cs typeface="Times New Roman" pitchFamily="18" charset="0"/>
              </a:rPr>
              <a:t>ABD tarafından yetkilendirilmiştir</a:t>
            </a:r>
            <a:r>
              <a:rPr lang="tr-TR" dirty="0">
                <a:latin typeface="Times New Roman" pitchFamily="18" charset="0"/>
                <a:cs typeface="Times New Roman" pitchFamily="18" charset="0"/>
              </a:rPr>
              <a:t>. </a:t>
            </a:r>
            <a:r>
              <a:rPr lang="tr-TR" dirty="0">
                <a:highlight>
                  <a:srgbClr val="FFFF00"/>
                </a:highlight>
                <a:latin typeface="Times New Roman" pitchFamily="18" charset="0"/>
                <a:cs typeface="Times New Roman" pitchFamily="18" charset="0"/>
              </a:rPr>
              <a:t>ICANN, alan adları sisteminin teknik yönetimi, protokol parametrelerinin belirlenmesi ve kök sunucu sistemi yönetimi işlevlerini koordine etmekle görevlendirilmiştir. </a:t>
            </a:r>
          </a:p>
          <a:p>
            <a:pPr algn="just"/>
            <a:endParaRPr lang="tr-TR"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1071546"/>
            <a:ext cx="7467600" cy="2857520"/>
          </a:xfrm>
        </p:spPr>
        <p:txBody>
          <a:bodyPr>
            <a:normAutofit/>
          </a:bodyPr>
          <a:lstStyle/>
          <a:p>
            <a:pPr algn="just">
              <a:buNone/>
            </a:pPr>
            <a:endParaRPr lang="tr-TR" dirty="0">
              <a:latin typeface="Times New Roman" pitchFamily="18" charset="0"/>
              <a:cs typeface="Times New Roman" pitchFamily="18" charset="0"/>
            </a:endParaRPr>
          </a:p>
          <a:p>
            <a:pPr algn="just"/>
            <a:r>
              <a:rPr lang="tr-TR" dirty="0">
                <a:latin typeface="Times New Roman" pitchFamily="18" charset="0"/>
                <a:cs typeface="Times New Roman" pitchFamily="18" charset="0"/>
              </a:rPr>
              <a:t>Daha teknik bir ifadeyle bu Kurum, internet protokolü ad-</a:t>
            </a:r>
            <a:r>
              <a:rPr lang="tr-TR" dirty="0" err="1">
                <a:latin typeface="Times New Roman" pitchFamily="18" charset="0"/>
                <a:cs typeface="Times New Roman" pitchFamily="18" charset="0"/>
              </a:rPr>
              <a:t>resi</a:t>
            </a:r>
            <a:r>
              <a:rPr lang="tr-TR" dirty="0">
                <a:latin typeface="Times New Roman" pitchFamily="18" charset="0"/>
                <a:cs typeface="Times New Roman" pitchFamily="18" charset="0"/>
              </a:rPr>
              <a:t> alanı (IP) tahsisi, protokol tanıtıcı ataması, genel (</a:t>
            </a:r>
            <a:r>
              <a:rPr lang="tr-TR" dirty="0" err="1">
                <a:latin typeface="Times New Roman" pitchFamily="18" charset="0"/>
                <a:cs typeface="Times New Roman" pitchFamily="18" charset="0"/>
              </a:rPr>
              <a:t>gTLD</a:t>
            </a:r>
            <a:r>
              <a:rPr lang="tr-TR" dirty="0">
                <a:latin typeface="Times New Roman" pitchFamily="18" charset="0"/>
                <a:cs typeface="Times New Roman" pitchFamily="18" charset="0"/>
              </a:rPr>
              <a:t>) ve ülke kodu (</a:t>
            </a:r>
            <a:r>
              <a:rPr lang="tr-TR" dirty="0" err="1">
                <a:latin typeface="Times New Roman" pitchFamily="18" charset="0"/>
                <a:cs typeface="Times New Roman" pitchFamily="18" charset="0"/>
              </a:rPr>
              <a:t>ccTLD</a:t>
            </a:r>
            <a:r>
              <a:rPr lang="tr-TR" dirty="0">
                <a:latin typeface="Times New Roman" pitchFamily="18" charset="0"/>
                <a:cs typeface="Times New Roman" pitchFamily="18" charset="0"/>
              </a:rPr>
              <a:t>) üst düzey alan ismi sistemi yönetimi ve kök sunucu sistemi yönetimi işlevlerinden sorumludur.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28596" y="500042"/>
            <a:ext cx="7467600" cy="4873752"/>
          </a:xfrm>
        </p:spPr>
        <p:txBody>
          <a:bodyPr>
            <a:normAutofit/>
          </a:bodyPr>
          <a:lstStyle/>
          <a:p>
            <a:pPr algn="just"/>
            <a:r>
              <a:rPr lang="tr-TR" dirty="0">
                <a:latin typeface="Times New Roman" pitchFamily="18" charset="0"/>
                <a:cs typeface="Times New Roman" pitchFamily="18" charset="0"/>
              </a:rPr>
              <a:t>ICANN, tüm İnternet kullanıcılarının geçerli adresler bulabilmelerini sağlamak üzere evrensel çözülebilirlikten emin olunması için </a:t>
            </a:r>
            <a:r>
              <a:rPr lang="tr-TR" dirty="0" err="1">
                <a:highlight>
                  <a:srgbClr val="FFFF00"/>
                </a:highlight>
                <a:latin typeface="Times New Roman" pitchFamily="18" charset="0"/>
                <a:cs typeface="Times New Roman" pitchFamily="18" charset="0"/>
              </a:rPr>
              <a:t>DNS’in</a:t>
            </a:r>
            <a:r>
              <a:rPr lang="tr-TR" dirty="0">
                <a:latin typeface="Times New Roman" pitchFamily="18" charset="0"/>
                <a:cs typeface="Times New Roman" pitchFamily="18" charset="0"/>
              </a:rPr>
              <a:t> teknik unsurlarının yönetiminin koordinasyonundan da </a:t>
            </a:r>
            <a:r>
              <a:rPr lang="tr-TR" dirty="0">
                <a:highlight>
                  <a:srgbClr val="FFFF00"/>
                </a:highlight>
                <a:latin typeface="Times New Roman" pitchFamily="18" charset="0"/>
                <a:cs typeface="Times New Roman" pitchFamily="18" charset="0"/>
              </a:rPr>
              <a:t>sorumludur</a:t>
            </a:r>
            <a:r>
              <a:rPr lang="tr-TR" dirty="0">
                <a:latin typeface="Times New Roman" pitchFamily="18" charset="0"/>
                <a:cs typeface="Times New Roman" pitchFamily="18" charset="0"/>
              </a:rPr>
              <a:t>. </a:t>
            </a:r>
          </a:p>
          <a:p>
            <a:pPr algn="just"/>
            <a:endParaRPr lang="tr-TR" dirty="0">
              <a:latin typeface="Times New Roman" pitchFamily="18" charset="0"/>
              <a:cs typeface="Times New Roman" pitchFamily="18" charset="0"/>
            </a:endParaRPr>
          </a:p>
          <a:p>
            <a:pPr algn="just"/>
            <a:r>
              <a:rPr lang="tr-TR" dirty="0">
                <a:latin typeface="Times New Roman" pitchFamily="18" charset="0"/>
                <a:cs typeface="Times New Roman" pitchFamily="18" charset="0"/>
              </a:rPr>
              <a:t>Bunu internetteki işlemlerde kullanılan teknik tanıtıcıların dağıtımını ve üst düzey alan isimlerinin (.com, .</a:t>
            </a:r>
            <a:r>
              <a:rPr lang="tr-TR" dirty="0" err="1">
                <a:latin typeface="Times New Roman" pitchFamily="18" charset="0"/>
                <a:cs typeface="Times New Roman" pitchFamily="18" charset="0"/>
              </a:rPr>
              <a:t>info</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aero</a:t>
            </a:r>
            <a:r>
              <a:rPr lang="tr-TR" dirty="0">
                <a:latin typeface="Times New Roman" pitchFamily="18" charset="0"/>
                <a:cs typeface="Times New Roman" pitchFamily="18" charset="0"/>
              </a:rPr>
              <a:t>, .biz, . </a:t>
            </a:r>
            <a:r>
              <a:rPr lang="tr-TR" dirty="0" err="1">
                <a:latin typeface="Times New Roman" pitchFamily="18" charset="0"/>
                <a:cs typeface="Times New Roman" pitchFamily="18" charset="0"/>
              </a:rPr>
              <a:t>coop</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museum</a:t>
            </a:r>
            <a:r>
              <a:rPr lang="tr-TR" dirty="0">
                <a:latin typeface="Times New Roman" pitchFamily="18" charset="0"/>
                <a:cs typeface="Times New Roman" pitchFamily="18" charset="0"/>
              </a:rPr>
              <a:t>, .name, </a:t>
            </a:r>
            <a:r>
              <a:rPr lang="tr-TR" dirty="0" err="1">
                <a:latin typeface="Times New Roman" pitchFamily="18" charset="0"/>
                <a:cs typeface="Times New Roman" pitchFamily="18" charset="0"/>
              </a:rPr>
              <a:t>pro</a:t>
            </a:r>
            <a:r>
              <a:rPr lang="tr-TR" dirty="0">
                <a:latin typeface="Times New Roman" pitchFamily="18" charset="0"/>
                <a:cs typeface="Times New Roman" pitchFamily="18" charset="0"/>
              </a:rPr>
              <a:t>, gov. vb.) kullanılma yetkilerinin dağıtılmasını gözlemleyerek yapar. </a:t>
            </a:r>
          </a:p>
          <a:p>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571480"/>
            <a:ext cx="7467600" cy="5902472"/>
          </a:xfrm>
        </p:spPr>
        <p:txBody>
          <a:bodyPr/>
          <a:lstStyle/>
          <a:p>
            <a:pPr algn="just"/>
            <a:r>
              <a:rPr lang="tr-TR" dirty="0">
                <a:latin typeface="Times New Roman" pitchFamily="18" charset="0"/>
                <a:cs typeface="Times New Roman" pitchFamily="18" charset="0"/>
              </a:rPr>
              <a:t>Diğer bir kurum Internet </a:t>
            </a:r>
            <a:r>
              <a:rPr lang="tr-TR" dirty="0" err="1">
                <a:latin typeface="Times New Roman" pitchFamily="18" charset="0"/>
                <a:cs typeface="Times New Roman" pitchFamily="18" charset="0"/>
              </a:rPr>
              <a:t>Assigned</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Numbers</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Authority</a:t>
            </a:r>
            <a:r>
              <a:rPr lang="tr-TR" dirty="0">
                <a:latin typeface="Times New Roman" pitchFamily="18" charset="0"/>
                <a:cs typeface="Times New Roman" pitchFamily="18" charset="0"/>
              </a:rPr>
              <a:t> (</a:t>
            </a:r>
            <a:r>
              <a:rPr lang="tr-TR" dirty="0">
                <a:highlight>
                  <a:srgbClr val="FFFF00"/>
                </a:highlight>
                <a:latin typeface="Times New Roman" pitchFamily="18" charset="0"/>
                <a:cs typeface="Times New Roman" pitchFamily="18" charset="0"/>
              </a:rPr>
              <a:t>IANA</a:t>
            </a:r>
            <a:r>
              <a:rPr lang="tr-TR" dirty="0">
                <a:latin typeface="Times New Roman" pitchFamily="18" charset="0"/>
                <a:cs typeface="Times New Roman" pitchFamily="18" charset="0"/>
              </a:rPr>
              <a:t>/İnternet Tahsisli Sayılar Otoritesi) kurumudur. </a:t>
            </a:r>
            <a:r>
              <a:rPr lang="tr-TR" dirty="0">
                <a:highlight>
                  <a:srgbClr val="FFFF00"/>
                </a:highlight>
                <a:latin typeface="Times New Roman" pitchFamily="18" charset="0"/>
                <a:cs typeface="Times New Roman" pitchFamily="18" charset="0"/>
              </a:rPr>
              <a:t>Bu kurum ICANN ile koordinasyon içerisinde IP adreslerinin yönetimini gerçekleştirmek amacıyla ABD tarafından yetkilendirilmiştir. </a:t>
            </a:r>
          </a:p>
          <a:p>
            <a:pPr algn="just"/>
            <a:endParaRPr lang="tr-TR" dirty="0">
              <a:latin typeface="Times New Roman" pitchFamily="18" charset="0"/>
              <a:cs typeface="Times New Roman" pitchFamily="18" charset="0"/>
            </a:endParaRPr>
          </a:p>
          <a:p>
            <a:pPr algn="just"/>
            <a:r>
              <a:rPr lang="tr-TR" dirty="0" err="1">
                <a:latin typeface="Times New Roman" pitchFamily="18" charset="0"/>
                <a:cs typeface="Times New Roman" pitchFamily="18" charset="0"/>
              </a:rPr>
              <a:t>IANA’nın</a:t>
            </a:r>
            <a:r>
              <a:rPr lang="tr-TR" dirty="0">
                <a:latin typeface="Times New Roman" pitchFamily="18" charset="0"/>
                <a:cs typeface="Times New Roman" pitchFamily="18" charset="0"/>
              </a:rPr>
              <a:t> yetkisi, IP yönetimi için politikalar belirlemekten ziyade ICANN tarafından önceden belirlenmiş politikaları tarafsız biçimde uygulamaktan ibarettir.</a:t>
            </a:r>
          </a:p>
          <a:p>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28596" y="1071546"/>
            <a:ext cx="7467600" cy="5143536"/>
          </a:xfrm>
        </p:spPr>
        <p:txBody>
          <a:bodyPr>
            <a:normAutofit/>
          </a:bodyPr>
          <a:lstStyle/>
          <a:p>
            <a:pPr algn="just"/>
            <a:r>
              <a:rPr lang="tr-TR" dirty="0">
                <a:latin typeface="Times New Roman" pitchFamily="18" charset="0"/>
                <a:cs typeface="Times New Roman" pitchFamily="18" charset="0"/>
              </a:rPr>
              <a:t>Her iki kurumun altında dünyanın beş bölgesi için internet kaynaklarını </a:t>
            </a:r>
            <a:r>
              <a:rPr lang="tr-TR" dirty="0" err="1">
                <a:latin typeface="Times New Roman" pitchFamily="18" charset="0"/>
                <a:cs typeface="Times New Roman" pitchFamily="18" charset="0"/>
              </a:rPr>
              <a:t>ICANN’nın</a:t>
            </a:r>
            <a:r>
              <a:rPr lang="tr-TR" dirty="0">
                <a:latin typeface="Times New Roman" pitchFamily="18" charset="0"/>
                <a:cs typeface="Times New Roman" pitchFamily="18" charset="0"/>
              </a:rPr>
              <a:t> belirlediği politikalara göre yöneten kuruluşlar vardır. Bunlara </a:t>
            </a:r>
            <a:r>
              <a:rPr lang="tr-TR" dirty="0" err="1">
                <a:latin typeface="Times New Roman" pitchFamily="18" charset="0"/>
                <a:cs typeface="Times New Roman" pitchFamily="18" charset="0"/>
              </a:rPr>
              <a:t>Regional</a:t>
            </a:r>
            <a:r>
              <a:rPr lang="tr-TR" dirty="0">
                <a:latin typeface="Times New Roman" pitchFamily="18" charset="0"/>
                <a:cs typeface="Times New Roman" pitchFamily="18" charset="0"/>
              </a:rPr>
              <a:t> Internet </a:t>
            </a:r>
            <a:r>
              <a:rPr lang="tr-TR" dirty="0" err="1">
                <a:latin typeface="Times New Roman" pitchFamily="18" charset="0"/>
                <a:cs typeface="Times New Roman" pitchFamily="18" charset="0"/>
              </a:rPr>
              <a:t>Registry</a:t>
            </a:r>
            <a:r>
              <a:rPr lang="tr-TR" dirty="0">
                <a:latin typeface="Times New Roman" pitchFamily="18" charset="0"/>
                <a:cs typeface="Times New Roman" pitchFamily="18" charset="0"/>
              </a:rPr>
              <a:t> (</a:t>
            </a:r>
            <a:r>
              <a:rPr lang="tr-TR" dirty="0">
                <a:highlight>
                  <a:srgbClr val="FFFF00"/>
                </a:highlight>
                <a:latin typeface="Times New Roman" pitchFamily="18" charset="0"/>
                <a:cs typeface="Times New Roman" pitchFamily="18" charset="0"/>
              </a:rPr>
              <a:t>RIR</a:t>
            </a:r>
            <a:r>
              <a:rPr lang="tr-TR" dirty="0">
                <a:latin typeface="Times New Roman" pitchFamily="18" charset="0"/>
                <a:cs typeface="Times New Roman" pitchFamily="18" charset="0"/>
              </a:rPr>
              <a:t>/Bölgesel Internet Kayıt Merkezi) denir. </a:t>
            </a:r>
          </a:p>
          <a:p>
            <a:pPr algn="just"/>
            <a:endParaRPr lang="tr-TR" dirty="0">
              <a:latin typeface="Times New Roman" pitchFamily="18" charset="0"/>
              <a:cs typeface="Times New Roman" pitchFamily="18" charset="0"/>
            </a:endParaRPr>
          </a:p>
          <a:p>
            <a:pPr algn="just"/>
            <a:r>
              <a:rPr lang="tr-TR" dirty="0">
                <a:highlight>
                  <a:srgbClr val="FFFF00"/>
                </a:highlight>
                <a:latin typeface="Times New Roman" pitchFamily="18" charset="0"/>
                <a:cs typeface="Times New Roman" pitchFamily="18" charset="0"/>
              </a:rPr>
              <a:t>Bu kuruluşların hiçbirisi ticari amaç gütmez ve hükümetlerin organı değildir. Bugün dünya üzerinde beş adet RIR bölgesi bulunmaktadır. </a:t>
            </a:r>
          </a:p>
          <a:p>
            <a:pPr algn="just"/>
            <a:endParaRPr lang="tr-TR"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28596" y="1071546"/>
            <a:ext cx="7467600" cy="5143536"/>
          </a:xfrm>
        </p:spPr>
        <p:txBody>
          <a:bodyPr>
            <a:normAutofit/>
          </a:bodyPr>
          <a:lstStyle/>
          <a:p>
            <a:pPr algn="just"/>
            <a:r>
              <a:rPr lang="tr-TR" dirty="0">
                <a:latin typeface="Times New Roman" pitchFamily="18" charset="0"/>
                <a:cs typeface="Times New Roman" pitchFamily="18" charset="0"/>
              </a:rPr>
              <a:t>Bunlar Afrika bölgesi için </a:t>
            </a:r>
            <a:r>
              <a:rPr lang="tr-TR" dirty="0" err="1">
                <a:highlight>
                  <a:srgbClr val="FFFF00"/>
                </a:highlight>
                <a:latin typeface="Times New Roman" pitchFamily="18" charset="0"/>
                <a:cs typeface="Times New Roman" pitchFamily="18" charset="0"/>
              </a:rPr>
              <a:t>AfriNIC</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African</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Region</a:t>
            </a:r>
            <a:r>
              <a:rPr lang="tr-TR" dirty="0">
                <a:latin typeface="Times New Roman" pitchFamily="18" charset="0"/>
                <a:cs typeface="Times New Roman" pitchFamily="18" charset="0"/>
              </a:rPr>
              <a:t> Internet </a:t>
            </a:r>
            <a:r>
              <a:rPr lang="tr-TR" dirty="0" err="1">
                <a:latin typeface="Times New Roman" pitchFamily="18" charset="0"/>
                <a:cs typeface="Times New Roman" pitchFamily="18" charset="0"/>
              </a:rPr>
              <a:t>Registry</a:t>
            </a:r>
            <a:r>
              <a:rPr lang="tr-TR" dirty="0">
                <a:latin typeface="Times New Roman" pitchFamily="18" charset="0"/>
                <a:cs typeface="Times New Roman" pitchFamily="18" charset="0"/>
              </a:rPr>
              <a:t>), Asya ve Pasifik bölgesi için </a:t>
            </a:r>
            <a:r>
              <a:rPr lang="tr-TR" dirty="0">
                <a:highlight>
                  <a:srgbClr val="FFFF00"/>
                </a:highlight>
                <a:latin typeface="Times New Roman" pitchFamily="18" charset="0"/>
                <a:cs typeface="Times New Roman" pitchFamily="18" charset="0"/>
              </a:rPr>
              <a:t>APNIC</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Asia</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Pacific</a:t>
            </a:r>
            <a:r>
              <a:rPr lang="tr-TR" dirty="0">
                <a:latin typeface="Times New Roman" pitchFamily="18" charset="0"/>
                <a:cs typeface="Times New Roman" pitchFamily="18" charset="0"/>
              </a:rPr>
              <a:t> Network </a:t>
            </a:r>
            <a:r>
              <a:rPr lang="tr-TR" dirty="0" err="1">
                <a:latin typeface="Times New Roman" pitchFamily="18" charset="0"/>
                <a:cs typeface="Times New Roman" pitchFamily="18" charset="0"/>
              </a:rPr>
              <a:t>Information</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Centre</a:t>
            </a:r>
            <a:r>
              <a:rPr lang="tr-TR" dirty="0">
                <a:latin typeface="Times New Roman" pitchFamily="18" charset="0"/>
                <a:cs typeface="Times New Roman" pitchFamily="18" charset="0"/>
              </a:rPr>
              <a:t>), Kuzey Amerika için </a:t>
            </a:r>
            <a:r>
              <a:rPr lang="tr-TR" dirty="0">
                <a:highlight>
                  <a:srgbClr val="FFFF00"/>
                </a:highlight>
                <a:latin typeface="Times New Roman" pitchFamily="18" charset="0"/>
                <a:cs typeface="Times New Roman" pitchFamily="18" charset="0"/>
              </a:rPr>
              <a:t>ARIN</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American</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Registry</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for</a:t>
            </a:r>
            <a:r>
              <a:rPr lang="tr-TR" dirty="0">
                <a:latin typeface="Times New Roman" pitchFamily="18" charset="0"/>
                <a:cs typeface="Times New Roman" pitchFamily="18" charset="0"/>
              </a:rPr>
              <a:t> Internet </a:t>
            </a:r>
            <a:r>
              <a:rPr lang="tr-TR" dirty="0" err="1">
                <a:latin typeface="Times New Roman" pitchFamily="18" charset="0"/>
                <a:cs typeface="Times New Roman" pitchFamily="18" charset="0"/>
              </a:rPr>
              <a:t>Numbers</a:t>
            </a:r>
            <a:r>
              <a:rPr lang="tr-TR" dirty="0">
                <a:latin typeface="Times New Roman" pitchFamily="18" charset="0"/>
                <a:cs typeface="Times New Roman" pitchFamily="18" charset="0"/>
              </a:rPr>
              <a:t>), Latin Amerika ve </a:t>
            </a:r>
            <a:r>
              <a:rPr lang="tr-TR" dirty="0" err="1">
                <a:latin typeface="Times New Roman" pitchFamily="18" charset="0"/>
                <a:cs typeface="Times New Roman" pitchFamily="18" charset="0"/>
              </a:rPr>
              <a:t>Karayipler</a:t>
            </a:r>
            <a:r>
              <a:rPr lang="tr-TR" dirty="0">
                <a:latin typeface="Times New Roman" pitchFamily="18" charset="0"/>
                <a:cs typeface="Times New Roman" pitchFamily="18" charset="0"/>
              </a:rPr>
              <a:t> bölgesi için </a:t>
            </a:r>
            <a:r>
              <a:rPr lang="tr-TR" dirty="0">
                <a:highlight>
                  <a:srgbClr val="FFFF00"/>
                </a:highlight>
                <a:latin typeface="Times New Roman" pitchFamily="18" charset="0"/>
                <a:cs typeface="Times New Roman" pitchFamily="18" charset="0"/>
              </a:rPr>
              <a:t>LACNIC</a:t>
            </a:r>
            <a:r>
              <a:rPr lang="tr-TR" dirty="0">
                <a:latin typeface="Times New Roman" pitchFamily="18" charset="0"/>
                <a:cs typeface="Times New Roman" pitchFamily="18" charset="0"/>
              </a:rPr>
              <a:t> (Latin </a:t>
            </a:r>
            <a:r>
              <a:rPr lang="tr-TR" dirty="0" err="1">
                <a:latin typeface="Times New Roman" pitchFamily="18" charset="0"/>
                <a:cs typeface="Times New Roman" pitchFamily="18" charset="0"/>
              </a:rPr>
              <a:t>America</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and</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Ca</a:t>
            </a:r>
            <a:r>
              <a:rPr lang="tr-TR" dirty="0">
                <a:latin typeface="Times New Roman" pitchFamily="18" charset="0"/>
                <a:cs typeface="Times New Roman" pitchFamily="18" charset="0"/>
              </a:rPr>
              <a:t>-</a:t>
            </a:r>
            <a:r>
              <a:rPr lang="tr-TR" dirty="0" err="1">
                <a:latin typeface="Times New Roman" pitchFamily="18" charset="0"/>
                <a:cs typeface="Times New Roman" pitchFamily="18" charset="0"/>
              </a:rPr>
              <a:t>raibbean</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Adresses</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Registry</a:t>
            </a:r>
            <a:r>
              <a:rPr lang="tr-TR" dirty="0">
                <a:latin typeface="Times New Roman" pitchFamily="18" charset="0"/>
                <a:cs typeface="Times New Roman" pitchFamily="18" charset="0"/>
              </a:rPr>
              <a:t>) ve Avrupa Bölgesi için </a:t>
            </a:r>
            <a:r>
              <a:rPr lang="tr-TR" dirty="0">
                <a:highlight>
                  <a:srgbClr val="FFFF00"/>
                </a:highlight>
                <a:latin typeface="Times New Roman" pitchFamily="18" charset="0"/>
                <a:cs typeface="Times New Roman" pitchFamily="18" charset="0"/>
              </a:rPr>
              <a:t>RIPE NCC </a:t>
            </a:r>
            <a:r>
              <a:rPr lang="tr-TR" dirty="0">
                <a:latin typeface="Times New Roman" pitchFamily="18" charset="0"/>
                <a:cs typeface="Times New Roman" pitchFamily="18" charset="0"/>
              </a:rPr>
              <a:t>(</a:t>
            </a:r>
            <a:r>
              <a:rPr lang="tr-TR" dirty="0" err="1">
                <a:latin typeface="Times New Roman" pitchFamily="18" charset="0"/>
                <a:cs typeface="Times New Roman" pitchFamily="18" charset="0"/>
              </a:rPr>
              <a:t>Réseaux</a:t>
            </a:r>
            <a:r>
              <a:rPr lang="tr-TR" dirty="0">
                <a:latin typeface="Times New Roman" pitchFamily="18" charset="0"/>
                <a:cs typeface="Times New Roman" pitchFamily="18" charset="0"/>
              </a:rPr>
              <a:t> IP </a:t>
            </a:r>
            <a:r>
              <a:rPr lang="tr-TR" dirty="0" err="1">
                <a:latin typeface="Times New Roman" pitchFamily="18" charset="0"/>
                <a:cs typeface="Times New Roman" pitchFamily="18" charset="0"/>
              </a:rPr>
              <a:t>Europens</a:t>
            </a:r>
            <a:r>
              <a:rPr lang="tr-TR" dirty="0">
                <a:latin typeface="Times New Roman" pitchFamily="18" charset="0"/>
                <a:cs typeface="Times New Roman" pitchFamily="18" charset="0"/>
              </a:rPr>
              <a:t> Network </a:t>
            </a:r>
            <a:r>
              <a:rPr lang="tr-TR" dirty="0" err="1">
                <a:latin typeface="Times New Roman" pitchFamily="18" charset="0"/>
                <a:cs typeface="Times New Roman" pitchFamily="18" charset="0"/>
              </a:rPr>
              <a:t>Coordination</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Centre</a:t>
            </a:r>
            <a:r>
              <a:rPr lang="tr-TR" dirty="0">
                <a:latin typeface="Times New Roman" pitchFamily="18" charset="0"/>
                <a:cs typeface="Times New Roman" pitchFamily="18" charset="0"/>
              </a:rPr>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64</TotalTime>
  <Words>740</Words>
  <Application>Microsoft Office PowerPoint</Application>
  <PresentationFormat>On-screen Show (4:3)</PresentationFormat>
  <Paragraphs>52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Century Schoolbook</vt:lpstr>
      <vt:lpstr>Times New Roman</vt:lpstr>
      <vt:lpstr>Wingdings</vt:lpstr>
      <vt:lpstr>Wingdings 2</vt:lpstr>
      <vt:lpstr>Cumba</vt:lpstr>
      <vt:lpstr>İNTERNETİN YAPISI </vt:lpstr>
      <vt:lpstr>İNTERNETİN TEKNİK ALT YAPISI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İNTERNET SÜJELERİNİN SORUMLULUĞU</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İNTERNETİN YAPISI </dc:title>
  <dc:creator>damla ermeydan</dc:creator>
  <cp:lastModifiedBy>MALEK ALISMAIL</cp:lastModifiedBy>
  <cp:revision>18</cp:revision>
  <dcterms:created xsi:type="dcterms:W3CDTF">2020-07-02T11:30:16Z</dcterms:created>
  <dcterms:modified xsi:type="dcterms:W3CDTF">2022-11-06T22:01:08Z</dcterms:modified>
</cp:coreProperties>
</file>