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8" r:id="rId2"/>
    <p:sldId id="257" r:id="rId3"/>
    <p:sldId id="270" r:id="rId4"/>
    <p:sldId id="271" r:id="rId5"/>
    <p:sldId id="272" r:id="rId6"/>
    <p:sldId id="273" r:id="rId7"/>
    <p:sldId id="268"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2F13"/>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001D51-5756-4E96-91E6-14D4F3E5EA0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3F256357-0185-4012-8956-3B00D0FD31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926255C-1DD0-4CA2-82AD-F64F865C7888}"/>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5" name="Alt Bilgi Yer Tutucusu 4">
            <a:extLst>
              <a:ext uri="{FF2B5EF4-FFF2-40B4-BE49-F238E27FC236}">
                <a16:creationId xmlns:a16="http://schemas.microsoft.com/office/drawing/2014/main" id="{98697BED-FB33-4972-8FB8-A8AA456A21FB}"/>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A31FB03E-0D43-47E4-991E-3F482902F56A}"/>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3193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A4F2FB-9E15-4C79-952A-D06B80A1272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F0D6B93-743F-4C55-81F6-DE844FD19BE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124C20E-EAA1-4473-83C5-892AE48241AA}"/>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5" name="Alt Bilgi Yer Tutucusu 4">
            <a:extLst>
              <a:ext uri="{FF2B5EF4-FFF2-40B4-BE49-F238E27FC236}">
                <a16:creationId xmlns:a16="http://schemas.microsoft.com/office/drawing/2014/main" id="{5A03B11D-A523-4CA3-953E-87CAA0B1F077}"/>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605315E7-D086-40A0-8F5D-B2FFAC53405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322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86EB6E7-525F-48CC-A2AD-3D64D717E33E}"/>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E7C60396-64E5-4694-BD0E-0CEFF7B9409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7C5670E-7F48-4D46-90D2-75F8D119D4B4}"/>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5" name="Alt Bilgi Yer Tutucusu 4">
            <a:extLst>
              <a:ext uri="{FF2B5EF4-FFF2-40B4-BE49-F238E27FC236}">
                <a16:creationId xmlns:a16="http://schemas.microsoft.com/office/drawing/2014/main" id="{FE582713-44E3-48AA-A31A-24A0F5785E3E}"/>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69B3E9E2-6C07-47FC-AC14-C42B94B471EB}"/>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9339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F46655-407C-4017-8ADB-99A3D4F9B06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5BF8CF3-81B7-4122-A90F-9E2C7C4BB66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BF4D32C-C4CC-4BB2-86FE-49F702C2184F}"/>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5" name="Alt Bilgi Yer Tutucusu 4">
            <a:extLst>
              <a:ext uri="{FF2B5EF4-FFF2-40B4-BE49-F238E27FC236}">
                <a16:creationId xmlns:a16="http://schemas.microsoft.com/office/drawing/2014/main" id="{3914BC74-80A8-4129-8C05-8B3DD4FCD3C9}"/>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965FADA5-9363-4F86-9402-5821A62B541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683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A71DB1-A496-4967-8D55-1524091E164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DBC8E5A-665D-4AB5-9726-E2CBE5A37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2F4A424-4D0F-4CB1-85F4-F4E1DBA85132}"/>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5" name="Alt Bilgi Yer Tutucusu 4">
            <a:extLst>
              <a:ext uri="{FF2B5EF4-FFF2-40B4-BE49-F238E27FC236}">
                <a16:creationId xmlns:a16="http://schemas.microsoft.com/office/drawing/2014/main" id="{B8B24B8F-D39E-4BAC-93AD-8C8A82D7E168}"/>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E31A09D2-7502-4985-ACCC-8FE63274289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2722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91E85B-6DED-444B-87AB-D73999BE675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607ED8E-BCFA-422B-B3DC-D8818EA1CD38}"/>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A4145DC-AFDA-4F3A-A3CE-EDB4A88A554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CE654790-2270-44E5-AD71-8428132FC3D2}"/>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6" name="Alt Bilgi Yer Tutucusu 5">
            <a:extLst>
              <a:ext uri="{FF2B5EF4-FFF2-40B4-BE49-F238E27FC236}">
                <a16:creationId xmlns:a16="http://schemas.microsoft.com/office/drawing/2014/main" id="{FE159196-AA3B-400E-BC5B-3F425DA521DE}"/>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a16="http://schemas.microsoft.com/office/drawing/2014/main" id="{D9066A78-18DD-4D57-84F0-E2E75AFF3BC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34043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732021-2AB4-4BC4-9C81-1C66DC2BE5E0}"/>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849B3BA-9F9F-45D8-9D93-3B2D51B702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2620088-80A3-46F0-B3D4-79CA4FE426F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D23C41C-C34F-4EA4-A6AD-163CC21A3E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2C793AA-93DD-41AC-942F-3F439E17F29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4EFB90F-9BE8-45D1-83F6-52A5A05584B1}"/>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8" name="Alt Bilgi Yer Tutucusu 7">
            <a:extLst>
              <a:ext uri="{FF2B5EF4-FFF2-40B4-BE49-F238E27FC236}">
                <a16:creationId xmlns:a16="http://schemas.microsoft.com/office/drawing/2014/main" id="{C7A72CF8-D7D2-469C-948A-A02210AC5CEE}"/>
              </a:ext>
            </a:extLst>
          </p:cNvPr>
          <p:cNvSpPr>
            <a:spLocks noGrp="1"/>
          </p:cNvSpPr>
          <p:nvPr>
            <p:ph type="ftr" sz="quarter" idx="11"/>
          </p:nvPr>
        </p:nvSpPr>
        <p:spPr/>
        <p:txBody>
          <a:bodyPr/>
          <a:lstStyle/>
          <a:p>
            <a:endParaRPr lang="en-US" dirty="0"/>
          </a:p>
        </p:txBody>
      </p:sp>
      <p:sp>
        <p:nvSpPr>
          <p:cNvPr id="9" name="Slayt Numarası Yer Tutucusu 8">
            <a:extLst>
              <a:ext uri="{FF2B5EF4-FFF2-40B4-BE49-F238E27FC236}">
                <a16:creationId xmlns:a16="http://schemas.microsoft.com/office/drawing/2014/main" id="{86C6BD64-EA45-480E-BC5A-D0F8DB74889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53139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A5F69F-35FD-4882-AE46-84872957EFCC}"/>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79DC5F3-276C-4EDF-8834-862FAF664A98}"/>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4" name="Alt Bilgi Yer Tutucusu 3">
            <a:extLst>
              <a:ext uri="{FF2B5EF4-FFF2-40B4-BE49-F238E27FC236}">
                <a16:creationId xmlns:a16="http://schemas.microsoft.com/office/drawing/2014/main" id="{5629AAF3-51CD-4736-9578-FC9CBFDDF1F4}"/>
              </a:ext>
            </a:extLst>
          </p:cNvPr>
          <p:cNvSpPr>
            <a:spLocks noGrp="1"/>
          </p:cNvSpPr>
          <p:nvPr>
            <p:ph type="ftr" sz="quarter" idx="11"/>
          </p:nvPr>
        </p:nvSpPr>
        <p:spPr/>
        <p:txBody>
          <a:bodyPr/>
          <a:lstStyle/>
          <a:p>
            <a:endParaRPr lang="en-US" dirty="0"/>
          </a:p>
        </p:txBody>
      </p:sp>
      <p:sp>
        <p:nvSpPr>
          <p:cNvPr id="5" name="Slayt Numarası Yer Tutucusu 4">
            <a:extLst>
              <a:ext uri="{FF2B5EF4-FFF2-40B4-BE49-F238E27FC236}">
                <a16:creationId xmlns:a16="http://schemas.microsoft.com/office/drawing/2014/main" id="{CD36E27F-23EE-4E21-9FD8-A2554F0C4DFB}"/>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1239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69DEFD7-41A7-4F1E-A422-47F53DA95416}"/>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3" name="Alt Bilgi Yer Tutucusu 2">
            <a:extLst>
              <a:ext uri="{FF2B5EF4-FFF2-40B4-BE49-F238E27FC236}">
                <a16:creationId xmlns:a16="http://schemas.microsoft.com/office/drawing/2014/main" id="{793A9793-D232-4898-AC9F-34DE102B6560}"/>
              </a:ext>
            </a:extLst>
          </p:cNvPr>
          <p:cNvSpPr>
            <a:spLocks noGrp="1"/>
          </p:cNvSpPr>
          <p:nvPr>
            <p:ph type="ftr" sz="quarter" idx="11"/>
          </p:nvPr>
        </p:nvSpPr>
        <p:spPr/>
        <p:txBody>
          <a:bodyPr/>
          <a:lstStyle/>
          <a:p>
            <a:endParaRPr lang="en-US" dirty="0"/>
          </a:p>
        </p:txBody>
      </p:sp>
      <p:sp>
        <p:nvSpPr>
          <p:cNvPr id="4" name="Slayt Numarası Yer Tutucusu 3">
            <a:extLst>
              <a:ext uri="{FF2B5EF4-FFF2-40B4-BE49-F238E27FC236}">
                <a16:creationId xmlns:a16="http://schemas.microsoft.com/office/drawing/2014/main" id="{8024BE0C-2CE1-4968-872D-8F7BDEC95F7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2838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636BB7-FE01-4F32-BD4E-EB8E5F3AD69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32D2E33-EC13-4B45-B929-E25B2B99C7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F1B5905B-E958-4067-9A19-D162FC881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B0234D6-B332-491A-8A02-02FA8A6151C3}"/>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6" name="Alt Bilgi Yer Tutucusu 5">
            <a:extLst>
              <a:ext uri="{FF2B5EF4-FFF2-40B4-BE49-F238E27FC236}">
                <a16:creationId xmlns:a16="http://schemas.microsoft.com/office/drawing/2014/main" id="{929EF2C6-EF55-47FC-BF3E-D05DE39F14A3}"/>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a16="http://schemas.microsoft.com/office/drawing/2014/main" id="{21894F56-CBA3-494C-9303-87960478DC3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590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AD79C9-5AD7-4255-89C0-7A42B222548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50B1337-F15A-4F08-B3C4-1B7CE9958A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C956579-51E2-4141-8E1F-E9EC06EDB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170D2F3-EE31-41CB-883D-2F8B51C8B605}"/>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6" name="Alt Bilgi Yer Tutucusu 5">
            <a:extLst>
              <a:ext uri="{FF2B5EF4-FFF2-40B4-BE49-F238E27FC236}">
                <a16:creationId xmlns:a16="http://schemas.microsoft.com/office/drawing/2014/main" id="{9182D8BE-512D-46C7-A17A-C452BE3BC436}"/>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a16="http://schemas.microsoft.com/office/drawing/2014/main" id="{308F0984-1219-4605-AC20-5DE90583D963}"/>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32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27CF711-FFD4-4F5E-8BB1-B7E845CC2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66F509A-1289-478A-B50B-E62B43222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C1C8AA5-D130-445A-B6F4-DBB88DB9C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1/4/2023</a:t>
            </a:fld>
            <a:endParaRPr lang="en-US" dirty="0"/>
          </a:p>
        </p:txBody>
      </p:sp>
      <p:sp>
        <p:nvSpPr>
          <p:cNvPr id="5" name="Alt Bilgi Yer Tutucusu 4">
            <a:extLst>
              <a:ext uri="{FF2B5EF4-FFF2-40B4-BE49-F238E27FC236}">
                <a16:creationId xmlns:a16="http://schemas.microsoft.com/office/drawing/2014/main" id="{DE7BADC4-B14C-486F-9958-6A9FB1CE1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ayt Numarası Yer Tutucusu 5">
            <a:extLst>
              <a:ext uri="{FF2B5EF4-FFF2-40B4-BE49-F238E27FC236}">
                <a16:creationId xmlns:a16="http://schemas.microsoft.com/office/drawing/2014/main" id="{D61DD7C8-9C16-4E1E-92C3-EE6CBD0660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713224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2AE6D0-DADA-4E88-9509-2B84A2FBAA3D}"/>
              </a:ext>
            </a:extLst>
          </p:cNvPr>
          <p:cNvSpPr>
            <a:spLocks noGrp="1"/>
          </p:cNvSpPr>
          <p:nvPr>
            <p:ph type="title"/>
          </p:nvPr>
        </p:nvSpPr>
        <p:spPr>
          <a:xfrm>
            <a:off x="1653363" y="365760"/>
            <a:ext cx="9367203" cy="1188720"/>
          </a:xfrm>
        </p:spPr>
        <p:txBody>
          <a:bodyPr>
            <a:normAutofit/>
          </a:bodyPr>
          <a:lstStyle/>
          <a:p>
            <a:pPr algn="ctr"/>
            <a:r>
              <a:rPr lang="tr-TR" b="1" dirty="0">
                <a:solidFill>
                  <a:srgbClr val="800000"/>
                </a:solidFill>
              </a:rPr>
              <a:t>5651 SAYILI KANUN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C9E56F09-1CB2-4250-8CE8-C903ABBB638F}"/>
              </a:ext>
            </a:extLst>
          </p:cNvPr>
          <p:cNvSpPr>
            <a:spLocks noGrp="1"/>
          </p:cNvSpPr>
          <p:nvPr>
            <p:ph idx="1"/>
          </p:nvPr>
        </p:nvSpPr>
        <p:spPr>
          <a:xfrm>
            <a:off x="1653363" y="2176272"/>
            <a:ext cx="9367204" cy="4041648"/>
          </a:xfrm>
        </p:spPr>
        <p:txBody>
          <a:bodyPr anchor="t">
            <a:normAutofit/>
          </a:bodyPr>
          <a:lstStyle/>
          <a:p>
            <a:pPr algn="ctr"/>
            <a:r>
              <a:rPr lang="tr-TR" sz="4000" dirty="0">
                <a:solidFill>
                  <a:srgbClr val="800000"/>
                </a:solidFill>
                <a:latin typeface="Times New Roman" panose="02020603050405020304" pitchFamily="18" charset="0"/>
                <a:cs typeface="Times New Roman" panose="02020603050405020304" pitchFamily="18" charset="0"/>
              </a:rPr>
              <a:t>İNTERNET ORTAMINDA YAPILAN YAYINLARIN DÜZENLENMESİ VE BU YAYINLAR YOLUYLA İŞLENEN SUÇLARLA MÜCADELE EDİLMESİ HAKKINDA KANUN </a:t>
            </a:r>
          </a:p>
        </p:txBody>
      </p:sp>
    </p:spTree>
    <p:extLst>
      <p:ext uri="{BB962C8B-B14F-4D97-AF65-F5344CB8AC3E}">
        <p14:creationId xmlns:p14="http://schemas.microsoft.com/office/powerpoint/2010/main" val="4038153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İÇERİĞİN YAYINDAN ÇIKARILMASI VE ERİŞİMİN ENGELLENMESİ</a:t>
            </a:r>
          </a:p>
        </p:txBody>
      </p:sp>
      <p:sp>
        <p:nvSpPr>
          <p:cNvPr id="3" name="İçerik Yer Tutucusu 2">
            <a:extLst>
              <a:ext uri="{FF2B5EF4-FFF2-40B4-BE49-F238E27FC236}">
                <a16:creationId xmlns:a16="http://schemas.microsoft.com/office/drawing/2014/main" id="{022302AE-7E44-4CDC-9980-1D23671749A9}"/>
              </a:ext>
            </a:extLst>
          </p:cNvPr>
          <p:cNvSpPr>
            <a:spLocks noGrp="1"/>
          </p:cNvSpPr>
          <p:nvPr>
            <p:ph idx="1"/>
          </p:nvPr>
        </p:nvSpPr>
        <p:spPr>
          <a:xfrm>
            <a:off x="478971" y="1645920"/>
            <a:ext cx="11350171" cy="3764054"/>
          </a:xfrm>
        </p:spPr>
        <p:txBody>
          <a:bodyPr>
            <a:normAutofit/>
          </a:bodyPr>
          <a:lstStyle/>
          <a:p>
            <a:pPr marL="0" indent="0" algn="just">
              <a:lnSpc>
                <a:spcPct val="150000"/>
              </a:lnSpc>
              <a:spcBef>
                <a:spcPts val="0"/>
              </a:spcBef>
              <a:buNone/>
            </a:pPr>
            <a:r>
              <a:rPr lang="tr-TR" b="1" dirty="0">
                <a:solidFill>
                  <a:srgbClr val="800000"/>
                </a:solidFill>
                <a:latin typeface="Times New Roman" panose="02020603050405020304" pitchFamily="18" charset="0"/>
                <a:cs typeface="Times New Roman" panose="02020603050405020304" pitchFamily="18" charset="0"/>
              </a:rPr>
              <a:t> MADDE 9</a:t>
            </a:r>
            <a:endParaRPr lang="tr-TR" dirty="0">
              <a:solidFill>
                <a:srgbClr val="800000"/>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tr-TR" sz="2400" b="1" dirty="0">
                <a:solidFill>
                  <a:schemeClr val="tx2">
                    <a:lumMod val="50000"/>
                  </a:schemeClr>
                </a:solidFill>
                <a:latin typeface="Times New Roman" panose="02020603050405020304" pitchFamily="18" charset="0"/>
                <a:cs typeface="Times New Roman" panose="02020603050405020304" pitchFamily="18" charset="0"/>
              </a:rPr>
              <a:t>(1) </a:t>
            </a:r>
            <a:r>
              <a:rPr lang="tr-TR" sz="2400" dirty="0">
                <a:solidFill>
                  <a:schemeClr val="tx2">
                    <a:lumMod val="50000"/>
                  </a:schemeClr>
                </a:solidFill>
                <a:latin typeface="Times New Roman" panose="02020603050405020304" pitchFamily="18" charset="0"/>
                <a:cs typeface="Times New Roman" panose="02020603050405020304" pitchFamily="18" charset="0"/>
              </a:rPr>
              <a:t>İnternet ortamında yapılan yayın içeriği nedeniyle kişilik haklarının ihlal edildiğini iddia eden gerçek ve tüzel kişiler ile kurum ve kuruluşlar, içerik sağlayıcısına, buna ulaşamaması hâlinde yer sağlayıcısına başvurarak uyarı yöntemi ile içeriğin yayından çıkarılmasını isteyebileceği gibi doğrudan sulh ceza hâkimine başvurarak içeriğin çıkarılmasını ve/veya erişimin engellenmesini de isteyebilir.</a:t>
            </a:r>
          </a:p>
        </p:txBody>
      </p:sp>
    </p:spTree>
    <p:extLst>
      <p:ext uri="{BB962C8B-B14F-4D97-AF65-F5344CB8AC3E}">
        <p14:creationId xmlns:p14="http://schemas.microsoft.com/office/powerpoint/2010/main" val="13160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İÇERİĞİN YAYINDAN ÇIKARILMASI VE ERİŞİMİN ENGELLENMESİ</a:t>
            </a:r>
          </a:p>
        </p:txBody>
      </p:sp>
      <p:sp>
        <p:nvSpPr>
          <p:cNvPr id="3" name="İçerik Yer Tutucusu 2">
            <a:extLst>
              <a:ext uri="{FF2B5EF4-FFF2-40B4-BE49-F238E27FC236}">
                <a16:creationId xmlns:a16="http://schemas.microsoft.com/office/drawing/2014/main" id="{022302AE-7E44-4CDC-9980-1D23671749A9}"/>
              </a:ext>
            </a:extLst>
          </p:cNvPr>
          <p:cNvSpPr>
            <a:spLocks noGrp="1"/>
          </p:cNvSpPr>
          <p:nvPr>
            <p:ph idx="1"/>
          </p:nvPr>
        </p:nvSpPr>
        <p:spPr>
          <a:xfrm>
            <a:off x="478971" y="1645920"/>
            <a:ext cx="11350171" cy="3764054"/>
          </a:xfrm>
        </p:spPr>
        <p:txBody>
          <a:bodyPr>
            <a:normAutofit/>
          </a:bodyPr>
          <a:lstStyle/>
          <a:p>
            <a:pPr marL="0" indent="0" algn="just">
              <a:lnSpc>
                <a:spcPct val="150000"/>
              </a:lnSpc>
              <a:spcBef>
                <a:spcPts val="0"/>
              </a:spcBef>
              <a:buNone/>
            </a:pPr>
            <a:r>
              <a:rPr lang="tr-TR" sz="2400" b="1" dirty="0">
                <a:solidFill>
                  <a:schemeClr val="tx2">
                    <a:lumMod val="50000"/>
                  </a:schemeClr>
                </a:solidFill>
                <a:latin typeface="Times New Roman" panose="02020603050405020304" pitchFamily="18" charset="0"/>
                <a:cs typeface="Times New Roman" panose="02020603050405020304" pitchFamily="18" charset="0"/>
              </a:rPr>
              <a:t>(2) </a:t>
            </a:r>
            <a:r>
              <a:rPr lang="tr-TR" sz="2400" dirty="0">
                <a:solidFill>
                  <a:schemeClr val="tx2">
                    <a:lumMod val="50000"/>
                  </a:schemeClr>
                </a:solidFill>
                <a:latin typeface="Times New Roman" panose="02020603050405020304" pitchFamily="18" charset="0"/>
                <a:cs typeface="Times New Roman" panose="02020603050405020304" pitchFamily="18" charset="0"/>
              </a:rPr>
              <a:t>İnternet ortamında yapılan yayın içeriği nedeniyle kişilik haklarının ihlal edildiğini iddia eden kişilerin talepleri, içerik ve/veya yer sağlayıcısı tarafından en geç yirmi dört saat içinde cevaplandırılır.</a:t>
            </a:r>
          </a:p>
          <a:p>
            <a:pPr marL="0" indent="0" algn="just">
              <a:lnSpc>
                <a:spcPct val="150000"/>
              </a:lnSpc>
              <a:spcBef>
                <a:spcPts val="0"/>
              </a:spcBef>
              <a:buNone/>
            </a:pPr>
            <a:r>
              <a:rPr lang="tr-TR" sz="2400" b="1" dirty="0">
                <a:solidFill>
                  <a:schemeClr val="tx2">
                    <a:lumMod val="50000"/>
                  </a:schemeClr>
                </a:solidFill>
                <a:latin typeface="Times New Roman" panose="02020603050405020304" pitchFamily="18" charset="0"/>
                <a:cs typeface="Times New Roman" panose="02020603050405020304" pitchFamily="18" charset="0"/>
              </a:rPr>
              <a:t>(3) </a:t>
            </a:r>
            <a:r>
              <a:rPr lang="tr-TR" sz="2400" dirty="0">
                <a:solidFill>
                  <a:schemeClr val="tx2">
                    <a:lumMod val="50000"/>
                  </a:schemeClr>
                </a:solidFill>
                <a:latin typeface="Times New Roman" panose="02020603050405020304" pitchFamily="18" charset="0"/>
                <a:cs typeface="Times New Roman" panose="02020603050405020304" pitchFamily="18" charset="0"/>
              </a:rPr>
              <a:t>İnternet ortamında yapılan yayın içeriği nedeniyle kişilik hakları ihlal edilenlerin talepleri doğrultusunda hâkim bu maddede belirtilen kapsamda içeriğin çıkarılmasına ve/veya erişimin engellenmesine karar verebilir.</a:t>
            </a:r>
          </a:p>
        </p:txBody>
      </p:sp>
    </p:spTree>
    <p:extLst>
      <p:ext uri="{BB962C8B-B14F-4D97-AF65-F5344CB8AC3E}">
        <p14:creationId xmlns:p14="http://schemas.microsoft.com/office/powerpoint/2010/main" val="2726102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İÇERİĞİN YAYINDAN ÇIKARILMASI VE ERİŞİMİN ENGELLENMESİ</a:t>
            </a:r>
          </a:p>
        </p:txBody>
      </p:sp>
      <p:sp>
        <p:nvSpPr>
          <p:cNvPr id="3" name="İçerik Yer Tutucusu 2">
            <a:extLst>
              <a:ext uri="{FF2B5EF4-FFF2-40B4-BE49-F238E27FC236}">
                <a16:creationId xmlns:a16="http://schemas.microsoft.com/office/drawing/2014/main" id="{022302AE-7E44-4CDC-9980-1D23671749A9}"/>
              </a:ext>
            </a:extLst>
          </p:cNvPr>
          <p:cNvSpPr>
            <a:spLocks noGrp="1"/>
          </p:cNvSpPr>
          <p:nvPr>
            <p:ph idx="1"/>
          </p:nvPr>
        </p:nvSpPr>
        <p:spPr>
          <a:xfrm>
            <a:off x="478971" y="1645920"/>
            <a:ext cx="11350171" cy="3764054"/>
          </a:xfrm>
        </p:spPr>
        <p:txBody>
          <a:bodyPr>
            <a:normAutofit fontScale="85000" lnSpcReduction="10000"/>
          </a:bodyPr>
          <a:lstStyle/>
          <a:p>
            <a:pPr marL="0" indent="0" algn="just">
              <a:lnSpc>
                <a:spcPct val="150000"/>
              </a:lnSpc>
              <a:spcBef>
                <a:spcPts val="0"/>
              </a:spcBef>
              <a:buNone/>
            </a:pPr>
            <a:r>
              <a:rPr lang="tr-TR" sz="2400" b="1" dirty="0">
                <a:solidFill>
                  <a:schemeClr val="tx2">
                    <a:lumMod val="50000"/>
                  </a:schemeClr>
                </a:solidFill>
                <a:latin typeface="Times New Roman" panose="02020603050405020304" pitchFamily="18" charset="0"/>
                <a:cs typeface="Times New Roman" panose="02020603050405020304" pitchFamily="18" charset="0"/>
              </a:rPr>
              <a:t>(4) </a:t>
            </a:r>
            <a:r>
              <a:rPr lang="tr-TR" sz="2400" dirty="0">
                <a:solidFill>
                  <a:schemeClr val="tx2">
                    <a:lumMod val="50000"/>
                  </a:schemeClr>
                </a:solidFill>
                <a:latin typeface="Times New Roman" panose="02020603050405020304" pitchFamily="18" charset="0"/>
                <a:cs typeface="Times New Roman" panose="02020603050405020304" pitchFamily="18" charset="0"/>
              </a:rPr>
              <a:t>Hâkim, bu madde kapsamında vereceği erişimin engellenmesi kararlarını esas olarak, yalnızca kişilik hakkının ihlalinin gerçekleştiği yayın, kısım, bölüm ile ilgili olarak (URL, vb. şeklinde) içeriğe erişimin engellenmesi yöntemiyle verir. Zorunlu olmadıkça internet sitesinde yapılan yayının tümüne yönelik erişimin engellenmesine karar verilemez. Ancak, hâkim URL adresi belirtilerek içeriğe erişimin engellenmesi yöntemiyle ihlalin engellenemeyeceğine kanaat getirmesi hâlinde, gerekçesini de belirtmek kaydıyla, internet sitesindeki tüm yayına yönelik olarak erişimin engellenmesine de karar verebilir.</a:t>
            </a:r>
          </a:p>
          <a:p>
            <a:pPr marL="0" indent="0" algn="just">
              <a:lnSpc>
                <a:spcPct val="150000"/>
              </a:lnSpc>
              <a:spcBef>
                <a:spcPts val="0"/>
              </a:spcBef>
              <a:buNone/>
            </a:pPr>
            <a:r>
              <a:rPr lang="tr-TR" sz="2400" b="1" dirty="0">
                <a:solidFill>
                  <a:schemeClr val="tx2">
                    <a:lumMod val="50000"/>
                  </a:schemeClr>
                </a:solidFill>
                <a:latin typeface="Times New Roman" panose="02020603050405020304" pitchFamily="18" charset="0"/>
                <a:cs typeface="Times New Roman" panose="02020603050405020304" pitchFamily="18" charset="0"/>
              </a:rPr>
              <a:t>(5) </a:t>
            </a:r>
            <a:r>
              <a:rPr lang="tr-TR" sz="2400" dirty="0">
                <a:solidFill>
                  <a:schemeClr val="tx2">
                    <a:lumMod val="50000"/>
                  </a:schemeClr>
                </a:solidFill>
                <a:latin typeface="Times New Roman" panose="02020603050405020304" pitchFamily="18" charset="0"/>
                <a:cs typeface="Times New Roman" panose="02020603050405020304" pitchFamily="18" charset="0"/>
              </a:rPr>
              <a:t>Hâkimin bu madde kapsamında verdiği içeriğin çıkarılması ve/veya erişimin engellenmesi kararları doğrudan Birliğe gönderilir.(3)</a:t>
            </a:r>
          </a:p>
        </p:txBody>
      </p:sp>
    </p:spTree>
    <p:extLst>
      <p:ext uri="{BB962C8B-B14F-4D97-AF65-F5344CB8AC3E}">
        <p14:creationId xmlns:p14="http://schemas.microsoft.com/office/powerpoint/2010/main" val="334919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İÇERİĞİN YAYINDAN ÇIKARILMASI VE ERİŞİMİN ENGELLENMESİ</a:t>
            </a:r>
          </a:p>
        </p:txBody>
      </p:sp>
      <p:sp>
        <p:nvSpPr>
          <p:cNvPr id="3" name="İçerik Yer Tutucusu 2">
            <a:extLst>
              <a:ext uri="{FF2B5EF4-FFF2-40B4-BE49-F238E27FC236}">
                <a16:creationId xmlns:a16="http://schemas.microsoft.com/office/drawing/2014/main" id="{022302AE-7E44-4CDC-9980-1D23671749A9}"/>
              </a:ext>
            </a:extLst>
          </p:cNvPr>
          <p:cNvSpPr>
            <a:spLocks noGrp="1"/>
          </p:cNvSpPr>
          <p:nvPr>
            <p:ph idx="1"/>
          </p:nvPr>
        </p:nvSpPr>
        <p:spPr>
          <a:xfrm>
            <a:off x="478971" y="1645920"/>
            <a:ext cx="11350171" cy="3764054"/>
          </a:xfrm>
        </p:spPr>
        <p:txBody>
          <a:bodyPr>
            <a:normAutofit fontScale="92500" lnSpcReduction="20000"/>
          </a:bodyPr>
          <a:lstStyle/>
          <a:p>
            <a:pPr marL="0" indent="0" algn="just">
              <a:lnSpc>
                <a:spcPct val="150000"/>
              </a:lnSpc>
              <a:spcBef>
                <a:spcPts val="0"/>
              </a:spcBef>
              <a:buNone/>
            </a:pPr>
            <a:r>
              <a:rPr lang="tr-TR" sz="2400" b="1" dirty="0">
                <a:solidFill>
                  <a:schemeClr val="tx2">
                    <a:lumMod val="50000"/>
                  </a:schemeClr>
                </a:solidFill>
                <a:latin typeface="Times New Roman" panose="02020603050405020304" pitchFamily="18" charset="0"/>
                <a:cs typeface="Times New Roman" panose="02020603050405020304" pitchFamily="18" charset="0"/>
              </a:rPr>
              <a:t>(6) </a:t>
            </a:r>
            <a:r>
              <a:rPr lang="tr-TR" sz="2400" dirty="0">
                <a:solidFill>
                  <a:schemeClr val="tx2">
                    <a:lumMod val="50000"/>
                  </a:schemeClr>
                </a:solidFill>
                <a:latin typeface="Times New Roman" panose="02020603050405020304" pitchFamily="18" charset="0"/>
                <a:cs typeface="Times New Roman" panose="02020603050405020304" pitchFamily="18" charset="0"/>
              </a:rPr>
              <a:t>Hâkim bu madde kapsamında yapılan başvuruyu en geç yirmi dört saat içinde duruşma yapmaksızın karara bağlar. Bu karara karşı  5271 sayılı Ceza Muhakemesi Kanunu hükümlerine göre itiraz yoluna gidilebilir.</a:t>
            </a:r>
          </a:p>
          <a:p>
            <a:pPr marL="0" indent="0" algn="just">
              <a:lnSpc>
                <a:spcPct val="150000"/>
              </a:lnSpc>
              <a:spcBef>
                <a:spcPts val="0"/>
              </a:spcBef>
              <a:buNone/>
            </a:pPr>
            <a:r>
              <a:rPr lang="tr-TR" sz="2400" b="1" dirty="0">
                <a:solidFill>
                  <a:schemeClr val="tx2">
                    <a:lumMod val="50000"/>
                  </a:schemeClr>
                </a:solidFill>
                <a:latin typeface="Times New Roman" panose="02020603050405020304" pitchFamily="18" charset="0"/>
                <a:cs typeface="Times New Roman" panose="02020603050405020304" pitchFamily="18" charset="0"/>
              </a:rPr>
              <a:t>(7) </a:t>
            </a:r>
            <a:r>
              <a:rPr lang="tr-TR" sz="2400" dirty="0">
                <a:solidFill>
                  <a:schemeClr val="tx2">
                    <a:lumMod val="50000"/>
                  </a:schemeClr>
                </a:solidFill>
                <a:latin typeface="Times New Roman" panose="02020603050405020304" pitchFamily="18" charset="0"/>
                <a:cs typeface="Times New Roman" panose="02020603050405020304" pitchFamily="18" charset="0"/>
              </a:rPr>
              <a:t>Erişimin engellenmesine konu içeriğin yayından çıkarılmış olması durumunda hâkim kararı kendiliğinden hükümsüz kalır.</a:t>
            </a:r>
          </a:p>
          <a:p>
            <a:pPr marL="0" indent="0" algn="just">
              <a:lnSpc>
                <a:spcPct val="150000"/>
              </a:lnSpc>
              <a:spcBef>
                <a:spcPts val="0"/>
              </a:spcBef>
              <a:buNone/>
            </a:pPr>
            <a:r>
              <a:rPr lang="tr-TR" sz="2400" b="1" dirty="0">
                <a:solidFill>
                  <a:schemeClr val="tx2">
                    <a:lumMod val="50000"/>
                  </a:schemeClr>
                </a:solidFill>
                <a:latin typeface="Times New Roman" panose="02020603050405020304" pitchFamily="18" charset="0"/>
                <a:cs typeface="Times New Roman" panose="02020603050405020304" pitchFamily="18" charset="0"/>
              </a:rPr>
              <a:t>(8) </a:t>
            </a:r>
            <a:r>
              <a:rPr lang="tr-TR" sz="2400" dirty="0">
                <a:solidFill>
                  <a:schemeClr val="tx2">
                    <a:lumMod val="50000"/>
                  </a:schemeClr>
                </a:solidFill>
                <a:latin typeface="Times New Roman" panose="02020603050405020304" pitchFamily="18" charset="0"/>
                <a:cs typeface="Times New Roman" panose="02020603050405020304" pitchFamily="18" charset="0"/>
              </a:rPr>
              <a:t>Birlik tarafından ilgili içerik ve yer sağlayıcılar ile erişim sağlayıcıya gönderilen içeriğin çıkarılması ve/veya erişimin engellenmesi kararının gereği derhâl, en geç dört saat içinde ilgili içerik ve yer sağlayıcılar ile erişim sağlayıcı tarafından yerine getirilir.</a:t>
            </a:r>
          </a:p>
        </p:txBody>
      </p:sp>
    </p:spTree>
    <p:extLst>
      <p:ext uri="{BB962C8B-B14F-4D97-AF65-F5344CB8AC3E}">
        <p14:creationId xmlns:p14="http://schemas.microsoft.com/office/powerpoint/2010/main" val="264506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İÇERİĞİN YAYINDAN ÇIKARILMASI VE ERİŞİMİN ENGELLENMESİ</a:t>
            </a:r>
          </a:p>
        </p:txBody>
      </p:sp>
      <p:sp>
        <p:nvSpPr>
          <p:cNvPr id="3" name="İçerik Yer Tutucusu 2">
            <a:extLst>
              <a:ext uri="{FF2B5EF4-FFF2-40B4-BE49-F238E27FC236}">
                <a16:creationId xmlns:a16="http://schemas.microsoft.com/office/drawing/2014/main" id="{022302AE-7E44-4CDC-9980-1D23671749A9}"/>
              </a:ext>
            </a:extLst>
          </p:cNvPr>
          <p:cNvSpPr>
            <a:spLocks noGrp="1"/>
          </p:cNvSpPr>
          <p:nvPr>
            <p:ph idx="1"/>
          </p:nvPr>
        </p:nvSpPr>
        <p:spPr>
          <a:xfrm>
            <a:off x="478971" y="1645920"/>
            <a:ext cx="11350171" cy="3764054"/>
          </a:xfrm>
        </p:spPr>
        <p:txBody>
          <a:bodyPr>
            <a:noAutofit/>
          </a:bodyPr>
          <a:lstStyle/>
          <a:p>
            <a:pPr marL="0" indent="0" algn="just">
              <a:lnSpc>
                <a:spcPct val="150000"/>
              </a:lnSpc>
              <a:spcBef>
                <a:spcPts val="0"/>
              </a:spcBef>
              <a:buNone/>
            </a:pPr>
            <a:r>
              <a:rPr lang="tr-TR" sz="1800" b="1" dirty="0">
                <a:solidFill>
                  <a:schemeClr val="tx2">
                    <a:lumMod val="50000"/>
                  </a:schemeClr>
                </a:solidFill>
                <a:latin typeface="Times New Roman" panose="02020603050405020304" pitchFamily="18" charset="0"/>
                <a:cs typeface="Times New Roman" panose="02020603050405020304" pitchFamily="18" charset="0"/>
              </a:rPr>
              <a:t>(9) </a:t>
            </a:r>
            <a:r>
              <a:rPr lang="tr-TR" sz="1800" dirty="0">
                <a:solidFill>
                  <a:schemeClr val="tx2">
                    <a:lumMod val="50000"/>
                  </a:schemeClr>
                </a:solidFill>
                <a:latin typeface="Times New Roman" panose="02020603050405020304" pitchFamily="18" charset="0"/>
                <a:cs typeface="Times New Roman" panose="02020603050405020304" pitchFamily="18" charset="0"/>
              </a:rPr>
              <a:t>Bu madde kapsamında hâkimin verdiği içeriğin çıkarılması ve/veya erişimin engellenmesi kararına konu kişilik hakkının ihlaline ilişkin yayının başka internet adreslerinde de yayınlanması durumunda ilgili kişi tarafından Birliğe müracaat edilmesi hâlinde mevcut karar bu adresler için de uygulanır. </a:t>
            </a:r>
            <a:r>
              <a:rPr lang="tr-TR" sz="1800" i="1" dirty="0">
                <a:solidFill>
                  <a:schemeClr val="tx2">
                    <a:lumMod val="50000"/>
                  </a:schemeClr>
                </a:solidFill>
                <a:latin typeface="Times New Roman" panose="02020603050405020304" pitchFamily="18" charset="0"/>
                <a:cs typeface="Times New Roman" panose="02020603050405020304" pitchFamily="18" charset="0"/>
              </a:rPr>
              <a:t>(Ek cümleler:13/10/2022-7418/33 md.) Müracaatın Birlik tarafından kabulüne karşı itiraz, kararı veren hâkimliğe yapılır. İnternet sitesindeki yayının tümüne yönelik erişimin engellenmesi kararlarında bu fıkra hükmü uygulanmaz.</a:t>
            </a:r>
          </a:p>
          <a:p>
            <a:pPr marL="0" indent="0" algn="just">
              <a:lnSpc>
                <a:spcPct val="150000"/>
              </a:lnSpc>
              <a:spcBef>
                <a:spcPts val="0"/>
              </a:spcBef>
              <a:buNone/>
            </a:pPr>
            <a:r>
              <a:rPr lang="tr-TR" sz="1800" b="1" dirty="0">
                <a:solidFill>
                  <a:schemeClr val="tx2">
                    <a:lumMod val="50000"/>
                  </a:schemeClr>
                </a:solidFill>
                <a:latin typeface="Times New Roman" panose="02020603050405020304" pitchFamily="18" charset="0"/>
                <a:cs typeface="Times New Roman" panose="02020603050405020304" pitchFamily="18" charset="0"/>
              </a:rPr>
              <a:t>(10) </a:t>
            </a:r>
            <a:r>
              <a:rPr lang="tr-TR" sz="1800" dirty="0">
                <a:solidFill>
                  <a:schemeClr val="tx2">
                    <a:lumMod val="50000"/>
                  </a:schemeClr>
                </a:solidFill>
                <a:latin typeface="Times New Roman" panose="02020603050405020304" pitchFamily="18" charset="0"/>
                <a:cs typeface="Times New Roman" panose="02020603050405020304" pitchFamily="18" charset="0"/>
              </a:rPr>
              <a:t>İnternet ortamında yapılan yayın içeriği nedeniyle kişilik hakları ihlal edilenlerin talep etmesi durumunda hâkim tarafından, başvuranın adının bu madde kapsamındaki karara konu internet adresleri ile ilişkilendirilmemesine karar verilebilir. Kararda, Birlik tarafından hangi arama motorlarına bildirim yapılacağı gösterilir.</a:t>
            </a:r>
          </a:p>
          <a:p>
            <a:pPr marL="0" indent="0" algn="just">
              <a:lnSpc>
                <a:spcPct val="150000"/>
              </a:lnSpc>
              <a:spcBef>
                <a:spcPts val="0"/>
              </a:spcBef>
              <a:buNone/>
            </a:pPr>
            <a:r>
              <a:rPr lang="tr-TR" sz="1800" b="1" dirty="0">
                <a:solidFill>
                  <a:schemeClr val="tx2">
                    <a:lumMod val="50000"/>
                  </a:schemeClr>
                </a:solidFill>
                <a:latin typeface="Times New Roman" panose="02020603050405020304" pitchFamily="18" charset="0"/>
                <a:cs typeface="Times New Roman" panose="02020603050405020304" pitchFamily="18" charset="0"/>
              </a:rPr>
              <a:t>(11) </a:t>
            </a:r>
            <a:r>
              <a:rPr lang="tr-TR" sz="1800" dirty="0">
                <a:solidFill>
                  <a:schemeClr val="tx2">
                    <a:lumMod val="50000"/>
                  </a:schemeClr>
                </a:solidFill>
                <a:latin typeface="Times New Roman" panose="02020603050405020304" pitchFamily="18" charset="0"/>
                <a:cs typeface="Times New Roman" panose="02020603050405020304" pitchFamily="18" charset="0"/>
              </a:rPr>
              <a:t>Sulh ceza hâkiminin kararını bu maddede belirtilen şartlara uygun olarak ve süresinde yerine getirmeyen içerik, yer ve erişim sağlayıcıların sorumluları, beş yüz günden üç bin güne kadar adli para cezası ile cezalandırılır.</a:t>
            </a:r>
          </a:p>
        </p:txBody>
      </p:sp>
    </p:spTree>
    <p:extLst>
      <p:ext uri="{BB962C8B-B14F-4D97-AF65-F5344CB8AC3E}">
        <p14:creationId xmlns:p14="http://schemas.microsoft.com/office/powerpoint/2010/main" val="2221960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A3B29D-AADA-4BFD-8FF9-F314D948283C}"/>
              </a:ext>
            </a:extLst>
          </p:cNvPr>
          <p:cNvSpPr>
            <a:spLocks noGrp="1"/>
          </p:cNvSpPr>
          <p:nvPr>
            <p:ph type="title"/>
          </p:nvPr>
        </p:nvSpPr>
        <p:spPr>
          <a:xfrm>
            <a:off x="478971" y="365126"/>
            <a:ext cx="10874829" cy="605546"/>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9’UNCU MADDE PROSEDÜRÜ  </a:t>
            </a:r>
          </a:p>
        </p:txBody>
      </p:sp>
      <p:sp>
        <p:nvSpPr>
          <p:cNvPr id="3" name="İçerik Yer Tutucusu 2">
            <a:extLst>
              <a:ext uri="{FF2B5EF4-FFF2-40B4-BE49-F238E27FC236}">
                <a16:creationId xmlns:a16="http://schemas.microsoft.com/office/drawing/2014/main" id="{022302AE-7E44-4CDC-9980-1D23671749A9}"/>
              </a:ext>
            </a:extLst>
          </p:cNvPr>
          <p:cNvSpPr>
            <a:spLocks noGrp="1"/>
          </p:cNvSpPr>
          <p:nvPr>
            <p:ph idx="1"/>
          </p:nvPr>
        </p:nvSpPr>
        <p:spPr>
          <a:xfrm>
            <a:off x="478971" y="970672"/>
            <a:ext cx="11350171" cy="4439302"/>
          </a:xfrm>
        </p:spPr>
        <p:txBody>
          <a:bodyPr>
            <a:noAutofit/>
          </a:bodyPr>
          <a:lstStyle/>
          <a:p>
            <a:pPr marL="0" indent="0" algn="just">
              <a:lnSpc>
                <a:spcPct val="150000"/>
              </a:lnSpc>
              <a:spcBef>
                <a:spcPts val="0"/>
              </a:spcBef>
              <a:buNone/>
            </a:pPr>
            <a:r>
              <a:rPr lang="tr-TR" sz="1800" b="1" dirty="0">
                <a:solidFill>
                  <a:srgbClr val="800000"/>
                </a:solidFill>
                <a:latin typeface="Times New Roman" panose="02020603050405020304" pitchFamily="18" charset="0"/>
                <a:cs typeface="Times New Roman" panose="02020603050405020304" pitchFamily="18" charset="0"/>
              </a:rPr>
              <a:t>9. MADDE</a:t>
            </a:r>
            <a:r>
              <a:rPr lang="tr-TR" sz="2000" b="1" u="sng" dirty="0">
                <a:solidFill>
                  <a:srgbClr val="C00000"/>
                </a:solidFill>
                <a:latin typeface="Times New Roman" panose="02020603050405020304" pitchFamily="18" charset="0"/>
                <a:cs typeface="Times New Roman" panose="02020603050405020304" pitchFamily="18" charset="0"/>
              </a:rPr>
              <a:t>=&gt;</a:t>
            </a:r>
            <a:r>
              <a:rPr lang="tr-TR" sz="2000" dirty="0">
                <a:solidFill>
                  <a:schemeClr val="tx2">
                    <a:lumMod val="50000"/>
                  </a:schemeClr>
                </a:solidFill>
                <a:latin typeface="Times New Roman" panose="02020603050405020304" pitchFamily="18" charset="0"/>
                <a:cs typeface="Times New Roman" panose="02020603050405020304" pitchFamily="18" charset="0"/>
              </a:rPr>
              <a:t> </a:t>
            </a:r>
            <a:r>
              <a:rPr lang="tr-TR" sz="1800" dirty="0">
                <a:solidFill>
                  <a:srgbClr val="1E2F13"/>
                </a:solidFill>
                <a:latin typeface="Times New Roman" panose="02020603050405020304" pitchFamily="18" charset="0"/>
                <a:cs typeface="Times New Roman" panose="02020603050405020304" pitchFamily="18" charset="0"/>
              </a:rPr>
              <a:t>Kişilik haklarının ihlal edildiğini öne süren gerçek ve tüzel kişiler  </a:t>
            </a:r>
            <a:r>
              <a:rPr lang="tr-TR" sz="1800" b="1" u="sng" dirty="0">
                <a:solidFill>
                  <a:srgbClr val="1E2F13"/>
                </a:solidFill>
                <a:latin typeface="Times New Roman" panose="02020603050405020304" pitchFamily="18" charset="0"/>
                <a:cs typeface="Times New Roman" panose="02020603050405020304" pitchFamily="18" charset="0"/>
              </a:rPr>
              <a:t>=&gt;</a:t>
            </a:r>
            <a:r>
              <a:rPr lang="tr-TR" sz="1800" dirty="0">
                <a:solidFill>
                  <a:srgbClr val="1E2F13"/>
                </a:solidFill>
                <a:latin typeface="Times New Roman" panose="02020603050405020304" pitchFamily="18" charset="0"/>
                <a:cs typeface="Times New Roman" panose="02020603050405020304" pitchFamily="18" charset="0"/>
              </a:rPr>
              <a:t> içerik / yer sağlayıcısına UYARI yöntemi ile başvurarak içeriğin yayından çıkartılmasını isteyebilir . </a:t>
            </a:r>
            <a:r>
              <a:rPr lang="tr-TR" sz="1800" b="1" u="sng" dirty="0">
                <a:solidFill>
                  <a:srgbClr val="1E2F13"/>
                </a:solidFill>
                <a:latin typeface="Times New Roman" panose="02020603050405020304" pitchFamily="18" charset="0"/>
                <a:cs typeface="Times New Roman" panose="02020603050405020304" pitchFamily="18" charset="0"/>
              </a:rPr>
              <a:t>=&gt;</a:t>
            </a:r>
            <a:r>
              <a:rPr lang="tr-TR" sz="1800" dirty="0">
                <a:solidFill>
                  <a:srgbClr val="1E2F13"/>
                </a:solidFill>
                <a:latin typeface="Times New Roman" panose="02020603050405020304" pitchFamily="18" charset="0"/>
                <a:cs typeface="Times New Roman" panose="02020603050405020304" pitchFamily="18" charset="0"/>
              </a:rPr>
              <a:t> bu talep içerik / yer sağlayıcı tarafından en geç 24 saat içinde cevaplandırılır </a:t>
            </a:r>
            <a:r>
              <a:rPr lang="tr-TR" sz="1800" b="1" dirty="0">
                <a:solidFill>
                  <a:srgbClr val="1E2F13"/>
                </a:solidFill>
                <a:latin typeface="Times New Roman" panose="02020603050405020304" pitchFamily="18" charset="0"/>
                <a:cs typeface="Times New Roman" panose="02020603050405020304" pitchFamily="18" charset="0"/>
              </a:rPr>
              <a:t>YA DA </a:t>
            </a:r>
            <a:r>
              <a:rPr lang="tr-TR" sz="1800" dirty="0">
                <a:solidFill>
                  <a:srgbClr val="1E2F13"/>
                </a:solidFill>
                <a:latin typeface="Times New Roman" panose="02020603050405020304" pitchFamily="18" charset="0"/>
                <a:cs typeface="Times New Roman" panose="02020603050405020304" pitchFamily="18" charset="0"/>
              </a:rPr>
              <a:t>doğrudan SC Hakimine başvurarak </a:t>
            </a:r>
            <a:r>
              <a:rPr lang="tr-TR" sz="1800" b="1" u="sng" dirty="0">
                <a:solidFill>
                  <a:srgbClr val="1E2F13"/>
                </a:solidFill>
                <a:latin typeface="Times New Roman" panose="02020603050405020304" pitchFamily="18" charset="0"/>
                <a:cs typeface="Times New Roman" panose="02020603050405020304" pitchFamily="18" charset="0"/>
              </a:rPr>
              <a:t>=&gt;</a:t>
            </a:r>
            <a:r>
              <a:rPr lang="tr-TR" sz="1800" dirty="0">
                <a:solidFill>
                  <a:srgbClr val="1E2F13"/>
                </a:solidFill>
                <a:latin typeface="Times New Roman" panose="02020603050405020304" pitchFamily="18" charset="0"/>
                <a:cs typeface="Times New Roman" panose="02020603050405020304" pitchFamily="18" charset="0"/>
              </a:rPr>
              <a:t> içeriğin çıkarılması / </a:t>
            </a:r>
            <a:r>
              <a:rPr lang="tr-TR" sz="1800" dirty="0" err="1">
                <a:solidFill>
                  <a:srgbClr val="1E2F13"/>
                </a:solidFill>
                <a:latin typeface="Times New Roman" panose="02020603050405020304" pitchFamily="18" charset="0"/>
                <a:cs typeface="Times New Roman" panose="02020603050405020304" pitchFamily="18" charset="0"/>
              </a:rPr>
              <a:t>e.e.k</a:t>
            </a:r>
            <a:r>
              <a:rPr lang="tr-TR" sz="1800" dirty="0">
                <a:solidFill>
                  <a:srgbClr val="1E2F13"/>
                </a:solidFill>
                <a:latin typeface="Times New Roman" panose="02020603050405020304" pitchFamily="18" charset="0"/>
                <a:cs typeface="Times New Roman" panose="02020603050405020304" pitchFamily="18" charset="0"/>
              </a:rPr>
              <a:t>. </a:t>
            </a:r>
            <a:r>
              <a:rPr lang="tr-TR" sz="1800" b="1" u="sng" dirty="0">
                <a:solidFill>
                  <a:srgbClr val="1E2F13"/>
                </a:solidFill>
                <a:latin typeface="Times New Roman" panose="02020603050405020304" pitchFamily="18" charset="0"/>
                <a:cs typeface="Times New Roman" panose="02020603050405020304" pitchFamily="18" charset="0"/>
              </a:rPr>
              <a:t>=&gt;</a:t>
            </a:r>
            <a:r>
              <a:rPr lang="tr-TR" sz="1800" dirty="0">
                <a:solidFill>
                  <a:srgbClr val="1E2F13"/>
                </a:solidFill>
                <a:latin typeface="Times New Roman" panose="02020603050405020304" pitchFamily="18" charset="0"/>
                <a:cs typeface="Times New Roman" panose="02020603050405020304" pitchFamily="18" charset="0"/>
              </a:rPr>
              <a:t>  Hakim 24 saat içinde karar verir  </a:t>
            </a:r>
            <a:r>
              <a:rPr lang="tr-TR" sz="1800" b="1" u="sng" dirty="0">
                <a:solidFill>
                  <a:srgbClr val="1E2F13"/>
                </a:solidFill>
                <a:latin typeface="Times New Roman" panose="02020603050405020304" pitchFamily="18" charset="0"/>
                <a:cs typeface="Times New Roman" panose="02020603050405020304" pitchFamily="18" charset="0"/>
              </a:rPr>
              <a:t>=&gt;</a:t>
            </a:r>
            <a:r>
              <a:rPr lang="tr-TR" sz="1800" dirty="0">
                <a:solidFill>
                  <a:srgbClr val="1E2F13"/>
                </a:solidFill>
                <a:latin typeface="Times New Roman" panose="02020603050405020304" pitchFamily="18" charset="0"/>
                <a:cs typeface="Times New Roman" panose="02020603050405020304" pitchFamily="18" charset="0"/>
              </a:rPr>
              <a:t> Hakimin kararı doğrudan </a:t>
            </a:r>
            <a:r>
              <a:rPr lang="tr-TR" sz="1800" dirty="0" err="1">
                <a:solidFill>
                  <a:srgbClr val="1E2F13"/>
                </a:solidFill>
                <a:latin typeface="Times New Roman" panose="02020603050405020304" pitchFamily="18" charset="0"/>
                <a:cs typeface="Times New Roman" panose="02020603050405020304" pitchFamily="18" charset="0"/>
              </a:rPr>
              <a:t>ESB’ne</a:t>
            </a:r>
            <a:r>
              <a:rPr lang="tr-TR" sz="1800" dirty="0">
                <a:solidFill>
                  <a:srgbClr val="1E2F13"/>
                </a:solidFill>
                <a:latin typeface="Times New Roman" panose="02020603050405020304" pitchFamily="18" charset="0"/>
                <a:cs typeface="Times New Roman" panose="02020603050405020304" pitchFamily="18" charset="0"/>
              </a:rPr>
              <a:t> gönderilir </a:t>
            </a:r>
            <a:r>
              <a:rPr lang="tr-TR" sz="1800" b="1" u="sng" dirty="0">
                <a:solidFill>
                  <a:srgbClr val="1E2F13"/>
                </a:solidFill>
                <a:latin typeface="Times New Roman" panose="02020603050405020304" pitchFamily="18" charset="0"/>
                <a:cs typeface="Times New Roman" panose="02020603050405020304" pitchFamily="18" charset="0"/>
              </a:rPr>
              <a:t>=&gt; </a:t>
            </a:r>
            <a:r>
              <a:rPr lang="tr-TR" sz="1800" dirty="0">
                <a:solidFill>
                  <a:srgbClr val="1E2F13"/>
                </a:solidFill>
                <a:latin typeface="Times New Roman" panose="02020603050405020304" pitchFamily="18" charset="0"/>
                <a:cs typeface="Times New Roman" panose="02020603050405020304" pitchFamily="18" charset="0"/>
              </a:rPr>
              <a:t>ESB kararı yerine getirilmesi için içerik, yer ve erişim sağlayıcıya gönderir ve kararın gereği derhal en geç 4 saat içinde yerine getirilir. </a:t>
            </a:r>
            <a:r>
              <a:rPr lang="tr-TR" sz="1800" b="1" u="sng" dirty="0">
                <a:solidFill>
                  <a:srgbClr val="1E2F13"/>
                </a:solidFill>
                <a:latin typeface="Times New Roman" panose="02020603050405020304" pitchFamily="18" charset="0"/>
                <a:cs typeface="Times New Roman" panose="02020603050405020304" pitchFamily="18" charset="0"/>
              </a:rPr>
              <a:t>=&gt; </a:t>
            </a:r>
            <a:r>
              <a:rPr lang="tr-TR" sz="1800" dirty="0">
                <a:solidFill>
                  <a:srgbClr val="1E2F13"/>
                </a:solidFill>
                <a:latin typeface="Times New Roman" panose="02020603050405020304" pitchFamily="18" charset="0"/>
                <a:cs typeface="Times New Roman" panose="02020603050405020304" pitchFamily="18" charset="0"/>
              </a:rPr>
              <a:t>Hakim kararı ile içeriğin çıkarılması/</a:t>
            </a:r>
            <a:r>
              <a:rPr lang="tr-TR" sz="1800" dirty="0" err="1">
                <a:solidFill>
                  <a:srgbClr val="1E2F13"/>
                </a:solidFill>
                <a:latin typeface="Times New Roman" panose="02020603050405020304" pitchFamily="18" charset="0"/>
                <a:cs typeface="Times New Roman" panose="02020603050405020304" pitchFamily="18" charset="0"/>
              </a:rPr>
              <a:t>e.e.k</a:t>
            </a:r>
            <a:r>
              <a:rPr lang="tr-TR" sz="1800" dirty="0">
                <a:solidFill>
                  <a:srgbClr val="1E2F13"/>
                </a:solidFill>
                <a:latin typeface="Times New Roman" panose="02020603050405020304" pitchFamily="18" charset="0"/>
                <a:cs typeface="Times New Roman" panose="02020603050405020304" pitchFamily="18" charset="0"/>
              </a:rPr>
              <a:t> verilen yayının başka internet adreslerinde de yayınlanması halinde başvuran </a:t>
            </a:r>
            <a:r>
              <a:rPr lang="tr-TR" sz="1800" dirty="0" err="1">
                <a:solidFill>
                  <a:srgbClr val="1E2F13"/>
                </a:solidFill>
                <a:latin typeface="Times New Roman" panose="02020603050405020304" pitchFamily="18" charset="0"/>
                <a:cs typeface="Times New Roman" panose="02020603050405020304" pitchFamily="18" charset="0"/>
              </a:rPr>
              <a:t>ESB’ye</a:t>
            </a:r>
            <a:r>
              <a:rPr lang="tr-TR" sz="1800" dirty="0">
                <a:solidFill>
                  <a:srgbClr val="1E2F13"/>
                </a:solidFill>
                <a:latin typeface="Times New Roman" panose="02020603050405020304" pitchFamily="18" charset="0"/>
                <a:cs typeface="Times New Roman" panose="02020603050405020304" pitchFamily="18" charset="0"/>
              </a:rPr>
              <a:t> başvurarak kararın bu internet adresleri için de uygulanmasını sağlayabilir </a:t>
            </a:r>
            <a:r>
              <a:rPr lang="tr-TR" sz="1800" b="1" u="sng" dirty="0">
                <a:solidFill>
                  <a:srgbClr val="1E2F13"/>
                </a:solidFill>
                <a:latin typeface="Times New Roman" panose="02020603050405020304" pitchFamily="18" charset="0"/>
                <a:cs typeface="Times New Roman" panose="02020603050405020304" pitchFamily="18" charset="0"/>
              </a:rPr>
              <a:t>=&gt;</a:t>
            </a:r>
            <a:r>
              <a:rPr lang="tr-TR" sz="1800" dirty="0">
                <a:solidFill>
                  <a:srgbClr val="1E2F13"/>
                </a:solidFill>
                <a:latin typeface="Times New Roman" panose="02020603050405020304" pitchFamily="18" charset="0"/>
                <a:cs typeface="Times New Roman" panose="02020603050405020304" pitchFamily="18" charset="0"/>
              </a:rPr>
              <a:t>  Başvuranın talep etmesi halinde Hakim başvuranın adının bu madde kapsamındaki karara konu internet adresleri ile ilişkilendirilmemesine de karar verebilir kararda ESB tarafından hangi arama motorlarına bildirim yapılacağı gösterilir  </a:t>
            </a:r>
            <a:r>
              <a:rPr lang="tr-TR" sz="1800" b="1" dirty="0">
                <a:solidFill>
                  <a:srgbClr val="1E2F13"/>
                </a:solidFill>
                <a:latin typeface="Times New Roman" panose="02020603050405020304" pitchFamily="18" charset="0"/>
                <a:cs typeface="Times New Roman" panose="02020603050405020304" pitchFamily="18" charset="0"/>
              </a:rPr>
              <a:t>(APC, URL)</a:t>
            </a:r>
            <a:endParaRPr lang="tr-TR" sz="1800" dirty="0">
              <a:solidFill>
                <a:srgbClr val="1E2F1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72355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693</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Teması</vt:lpstr>
      <vt:lpstr>5651 SAYILI KANUN</vt:lpstr>
      <vt:lpstr>İÇERİĞİN YAYINDAN ÇIKARILMASI VE ERİŞİMİN ENGELLENMESİ</vt:lpstr>
      <vt:lpstr>İÇERİĞİN YAYINDAN ÇIKARILMASI VE ERİŞİMİN ENGELLENMESİ</vt:lpstr>
      <vt:lpstr>İÇERİĞİN YAYINDAN ÇIKARILMASI VE ERİŞİMİN ENGELLENMESİ</vt:lpstr>
      <vt:lpstr>İÇERİĞİN YAYINDAN ÇIKARILMASI VE ERİŞİMİN ENGELLENMESİ</vt:lpstr>
      <vt:lpstr>İÇERİĞİN YAYINDAN ÇIKARILMASI VE ERİŞİMİN ENGELLENMESİ</vt:lpstr>
      <vt:lpstr>9’UNCU MADDE PROSEDÜRÜ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5651 SAYILI KANUN</dc:title>
  <dc:creator>damla ermeydan</dc:creator>
  <cp:lastModifiedBy>MALEK ALISMAIL</cp:lastModifiedBy>
  <cp:revision>38</cp:revision>
  <cp:lastPrinted>2022-05-22T08:43:55Z</cp:lastPrinted>
  <dcterms:created xsi:type="dcterms:W3CDTF">2020-10-26T11:49:19Z</dcterms:created>
  <dcterms:modified xsi:type="dcterms:W3CDTF">2023-01-04T08:33:37Z</dcterms:modified>
</cp:coreProperties>
</file>