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8" r:id="rId2"/>
    <p:sldId id="274" r:id="rId3"/>
    <p:sldId id="269" r:id="rId4"/>
    <p:sldId id="275" r:id="rId5"/>
    <p:sldId id="276" r:id="rId6"/>
    <p:sldId id="277"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315"/>
    <a:srgbClr val="8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4" d="100"/>
          <a:sy n="84" d="100"/>
        </p:scale>
        <p:origin x="-547"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97001D51-5756-4E96-91E6-14D4F3E5EA0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 xmlns:a16="http://schemas.microsoft.com/office/drawing/2014/main" id="{3F256357-0185-4012-8956-3B00D0FD3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 xmlns:a16="http://schemas.microsoft.com/office/drawing/2014/main" id="{3926255C-1DD0-4CA2-82AD-F64F865C7888}"/>
              </a:ext>
            </a:extLst>
          </p:cNvPr>
          <p:cNvSpPr>
            <a:spLocks noGrp="1"/>
          </p:cNvSpPr>
          <p:nvPr>
            <p:ph type="dt" sz="half" idx="10"/>
          </p:nvPr>
        </p:nvSpPr>
        <p:spPr/>
        <p:txBody>
          <a:bodyPr/>
          <a:lstStyle/>
          <a:p>
            <a:fld id="{48A87A34-81AB-432B-8DAE-1953F412C126}" type="datetimeFigureOut">
              <a:rPr lang="en-US" smtClean="0"/>
              <a:pPr/>
              <a:t>12/15/2022</a:t>
            </a:fld>
            <a:endParaRPr lang="en-US" dirty="0"/>
          </a:p>
        </p:txBody>
      </p:sp>
      <p:sp>
        <p:nvSpPr>
          <p:cNvPr id="5" name="Alt Bilgi Yer Tutucusu 4">
            <a:extLst>
              <a:ext uri="{FF2B5EF4-FFF2-40B4-BE49-F238E27FC236}">
                <a16:creationId xmlns="" xmlns:a16="http://schemas.microsoft.com/office/drawing/2014/main" id="{98697BED-FB33-4972-8FB8-A8AA456A21FB}"/>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A31FB03E-0D43-47E4-991E-3F482902F56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89319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5EA4F2FB-9E15-4C79-952A-D06B80A1272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 xmlns:a16="http://schemas.microsoft.com/office/drawing/2014/main" id="{BF0D6B93-743F-4C55-81F6-DE844FD19BE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 xmlns:a16="http://schemas.microsoft.com/office/drawing/2014/main" id="{B124C20E-EAA1-4473-83C5-892AE48241AA}"/>
              </a:ext>
            </a:extLst>
          </p:cNvPr>
          <p:cNvSpPr>
            <a:spLocks noGrp="1"/>
          </p:cNvSpPr>
          <p:nvPr>
            <p:ph type="dt" sz="half" idx="10"/>
          </p:nvPr>
        </p:nvSpPr>
        <p:spPr/>
        <p:txBody>
          <a:bodyPr/>
          <a:lstStyle/>
          <a:p>
            <a:fld id="{48A87A34-81AB-432B-8DAE-1953F412C126}" type="datetimeFigureOut">
              <a:rPr lang="en-US" smtClean="0"/>
              <a:pPr/>
              <a:t>12/15/2022</a:t>
            </a:fld>
            <a:endParaRPr lang="en-US" dirty="0"/>
          </a:p>
        </p:txBody>
      </p:sp>
      <p:sp>
        <p:nvSpPr>
          <p:cNvPr id="5" name="Alt Bilgi Yer Tutucusu 4">
            <a:extLst>
              <a:ext uri="{FF2B5EF4-FFF2-40B4-BE49-F238E27FC236}">
                <a16:creationId xmlns="" xmlns:a16="http://schemas.microsoft.com/office/drawing/2014/main" id="{5A03B11D-A523-4CA3-953E-87CAA0B1F077}"/>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605315E7-D086-40A0-8F5D-B2FFAC53405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1322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 xmlns:a16="http://schemas.microsoft.com/office/drawing/2014/main" id="{086EB6E7-525F-48CC-A2AD-3D64D717E33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 xmlns:a16="http://schemas.microsoft.com/office/drawing/2014/main" id="{E7C60396-64E5-4694-BD0E-0CEFF7B9409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 xmlns:a16="http://schemas.microsoft.com/office/drawing/2014/main" id="{B7C5670E-7F48-4D46-90D2-75F8D119D4B4}"/>
              </a:ext>
            </a:extLst>
          </p:cNvPr>
          <p:cNvSpPr>
            <a:spLocks noGrp="1"/>
          </p:cNvSpPr>
          <p:nvPr>
            <p:ph type="dt" sz="half" idx="10"/>
          </p:nvPr>
        </p:nvSpPr>
        <p:spPr/>
        <p:txBody>
          <a:bodyPr/>
          <a:lstStyle/>
          <a:p>
            <a:fld id="{48A87A34-81AB-432B-8DAE-1953F412C126}" type="datetimeFigureOut">
              <a:rPr lang="en-US" smtClean="0"/>
              <a:pPr/>
              <a:t>12/15/2022</a:t>
            </a:fld>
            <a:endParaRPr lang="en-US" dirty="0"/>
          </a:p>
        </p:txBody>
      </p:sp>
      <p:sp>
        <p:nvSpPr>
          <p:cNvPr id="5" name="Alt Bilgi Yer Tutucusu 4">
            <a:extLst>
              <a:ext uri="{FF2B5EF4-FFF2-40B4-BE49-F238E27FC236}">
                <a16:creationId xmlns="" xmlns:a16="http://schemas.microsoft.com/office/drawing/2014/main" id="{FE582713-44E3-48AA-A31A-24A0F5785E3E}"/>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69B3E9E2-6C07-47FC-AC14-C42B94B471E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41933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9F46655-407C-4017-8ADB-99A3D4F9B06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 xmlns:a16="http://schemas.microsoft.com/office/drawing/2014/main" id="{B5BF8CF3-81B7-4122-A90F-9E2C7C4BB66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 xmlns:a16="http://schemas.microsoft.com/office/drawing/2014/main" id="{ABF4D32C-C4CC-4BB2-86FE-49F702C2184F}"/>
              </a:ext>
            </a:extLst>
          </p:cNvPr>
          <p:cNvSpPr>
            <a:spLocks noGrp="1"/>
          </p:cNvSpPr>
          <p:nvPr>
            <p:ph type="dt" sz="half" idx="10"/>
          </p:nvPr>
        </p:nvSpPr>
        <p:spPr/>
        <p:txBody>
          <a:bodyPr/>
          <a:lstStyle/>
          <a:p>
            <a:fld id="{48A87A34-81AB-432B-8DAE-1953F412C126}" type="datetimeFigureOut">
              <a:rPr lang="en-US" smtClean="0"/>
              <a:pPr/>
              <a:t>12/15/2022</a:t>
            </a:fld>
            <a:endParaRPr lang="en-US" dirty="0"/>
          </a:p>
        </p:txBody>
      </p:sp>
      <p:sp>
        <p:nvSpPr>
          <p:cNvPr id="5" name="Alt Bilgi Yer Tutucusu 4">
            <a:extLst>
              <a:ext uri="{FF2B5EF4-FFF2-40B4-BE49-F238E27FC236}">
                <a16:creationId xmlns="" xmlns:a16="http://schemas.microsoft.com/office/drawing/2014/main" id="{3914BC74-80A8-4129-8C05-8B3DD4FCD3C9}"/>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965FADA5-9363-4F86-9402-5821A62B541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75683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2BA71DB1-A496-4967-8D55-1524091E164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 xmlns:a16="http://schemas.microsoft.com/office/drawing/2014/main" id="{ADBC8E5A-665D-4AB5-9726-E2CBE5A37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 xmlns:a16="http://schemas.microsoft.com/office/drawing/2014/main" id="{B2F4A424-4D0F-4CB1-85F4-F4E1DBA85132}"/>
              </a:ext>
            </a:extLst>
          </p:cNvPr>
          <p:cNvSpPr>
            <a:spLocks noGrp="1"/>
          </p:cNvSpPr>
          <p:nvPr>
            <p:ph type="dt" sz="half" idx="10"/>
          </p:nvPr>
        </p:nvSpPr>
        <p:spPr/>
        <p:txBody>
          <a:bodyPr/>
          <a:lstStyle/>
          <a:p>
            <a:fld id="{48A87A34-81AB-432B-8DAE-1953F412C126}" type="datetimeFigureOut">
              <a:rPr lang="en-US" smtClean="0"/>
              <a:pPr/>
              <a:t>12/15/2022</a:t>
            </a:fld>
            <a:endParaRPr lang="en-US" dirty="0"/>
          </a:p>
        </p:txBody>
      </p:sp>
      <p:sp>
        <p:nvSpPr>
          <p:cNvPr id="5" name="Alt Bilgi Yer Tutucusu 4">
            <a:extLst>
              <a:ext uri="{FF2B5EF4-FFF2-40B4-BE49-F238E27FC236}">
                <a16:creationId xmlns="" xmlns:a16="http://schemas.microsoft.com/office/drawing/2014/main" id="{B8B24B8F-D39E-4BAC-93AD-8C8A82D7E168}"/>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E31A09D2-7502-4985-ACCC-8FE63274289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7272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991E85B-6DED-444B-87AB-D73999BE67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 xmlns:a16="http://schemas.microsoft.com/office/drawing/2014/main" id="{A607ED8E-BCFA-422B-B3DC-D8818EA1CD3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 xmlns:a16="http://schemas.microsoft.com/office/drawing/2014/main" id="{7A4145DC-AFDA-4F3A-A3CE-EDB4A88A554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 xmlns:a16="http://schemas.microsoft.com/office/drawing/2014/main" id="{CE654790-2270-44E5-AD71-8428132FC3D2}"/>
              </a:ext>
            </a:extLst>
          </p:cNvPr>
          <p:cNvSpPr>
            <a:spLocks noGrp="1"/>
          </p:cNvSpPr>
          <p:nvPr>
            <p:ph type="dt" sz="half" idx="10"/>
          </p:nvPr>
        </p:nvSpPr>
        <p:spPr/>
        <p:txBody>
          <a:bodyPr/>
          <a:lstStyle/>
          <a:p>
            <a:fld id="{48A87A34-81AB-432B-8DAE-1953F412C126}" type="datetimeFigureOut">
              <a:rPr lang="en-US" smtClean="0"/>
              <a:pPr/>
              <a:t>12/15/2022</a:t>
            </a:fld>
            <a:endParaRPr lang="en-US" dirty="0"/>
          </a:p>
        </p:txBody>
      </p:sp>
      <p:sp>
        <p:nvSpPr>
          <p:cNvPr id="6" name="Alt Bilgi Yer Tutucusu 5">
            <a:extLst>
              <a:ext uri="{FF2B5EF4-FFF2-40B4-BE49-F238E27FC236}">
                <a16:creationId xmlns="" xmlns:a16="http://schemas.microsoft.com/office/drawing/2014/main" id="{FE159196-AA3B-400E-BC5B-3F425DA521DE}"/>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 xmlns:a16="http://schemas.microsoft.com/office/drawing/2014/main" id="{D9066A78-18DD-4D57-84F0-E2E75AFF3BC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03404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06732021-2AB4-4BC4-9C81-1C66DC2BE5E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 xmlns:a16="http://schemas.microsoft.com/office/drawing/2014/main" id="{B849B3BA-9F9F-45D8-9D93-3B2D51B70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 xmlns:a16="http://schemas.microsoft.com/office/drawing/2014/main" id="{F2620088-80A3-46F0-B3D4-79CA4FE426F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 xmlns:a16="http://schemas.microsoft.com/office/drawing/2014/main" id="{CD23C41C-C34F-4EA4-A6AD-163CC21A3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 xmlns:a16="http://schemas.microsoft.com/office/drawing/2014/main" id="{52C793AA-93DD-41AC-942F-3F439E17F29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 xmlns:a16="http://schemas.microsoft.com/office/drawing/2014/main" id="{44EFB90F-9BE8-45D1-83F6-52A5A05584B1}"/>
              </a:ext>
            </a:extLst>
          </p:cNvPr>
          <p:cNvSpPr>
            <a:spLocks noGrp="1"/>
          </p:cNvSpPr>
          <p:nvPr>
            <p:ph type="dt" sz="half" idx="10"/>
          </p:nvPr>
        </p:nvSpPr>
        <p:spPr/>
        <p:txBody>
          <a:bodyPr/>
          <a:lstStyle/>
          <a:p>
            <a:fld id="{48A87A34-81AB-432B-8DAE-1953F412C126}" type="datetimeFigureOut">
              <a:rPr lang="en-US" smtClean="0"/>
              <a:pPr/>
              <a:t>12/15/2022</a:t>
            </a:fld>
            <a:endParaRPr lang="en-US" dirty="0"/>
          </a:p>
        </p:txBody>
      </p:sp>
      <p:sp>
        <p:nvSpPr>
          <p:cNvPr id="8" name="Alt Bilgi Yer Tutucusu 7">
            <a:extLst>
              <a:ext uri="{FF2B5EF4-FFF2-40B4-BE49-F238E27FC236}">
                <a16:creationId xmlns="" xmlns:a16="http://schemas.microsoft.com/office/drawing/2014/main" id="{C7A72CF8-D7D2-469C-948A-A02210AC5CEE}"/>
              </a:ext>
            </a:extLst>
          </p:cNvPr>
          <p:cNvSpPr>
            <a:spLocks noGrp="1"/>
          </p:cNvSpPr>
          <p:nvPr>
            <p:ph type="ftr" sz="quarter" idx="11"/>
          </p:nvPr>
        </p:nvSpPr>
        <p:spPr/>
        <p:txBody>
          <a:bodyPr/>
          <a:lstStyle/>
          <a:p>
            <a:endParaRPr lang="en-US" dirty="0"/>
          </a:p>
        </p:txBody>
      </p:sp>
      <p:sp>
        <p:nvSpPr>
          <p:cNvPr id="9" name="Slayt Numarası Yer Tutucusu 8">
            <a:extLst>
              <a:ext uri="{FF2B5EF4-FFF2-40B4-BE49-F238E27FC236}">
                <a16:creationId xmlns="" xmlns:a16="http://schemas.microsoft.com/office/drawing/2014/main" id="{86C6BD64-EA45-480E-BC5A-D0F8DB74889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15313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EA5F69F-35FD-4882-AE46-84872957EFC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 xmlns:a16="http://schemas.microsoft.com/office/drawing/2014/main" id="{979DC5F3-276C-4EDF-8834-862FAF664A98}"/>
              </a:ext>
            </a:extLst>
          </p:cNvPr>
          <p:cNvSpPr>
            <a:spLocks noGrp="1"/>
          </p:cNvSpPr>
          <p:nvPr>
            <p:ph type="dt" sz="half" idx="10"/>
          </p:nvPr>
        </p:nvSpPr>
        <p:spPr/>
        <p:txBody>
          <a:bodyPr/>
          <a:lstStyle/>
          <a:p>
            <a:fld id="{48A87A34-81AB-432B-8DAE-1953F412C126}" type="datetimeFigureOut">
              <a:rPr lang="en-US" smtClean="0"/>
              <a:pPr/>
              <a:t>12/15/2022</a:t>
            </a:fld>
            <a:endParaRPr lang="en-US" dirty="0"/>
          </a:p>
        </p:txBody>
      </p:sp>
      <p:sp>
        <p:nvSpPr>
          <p:cNvPr id="4" name="Alt Bilgi Yer Tutucusu 3">
            <a:extLst>
              <a:ext uri="{FF2B5EF4-FFF2-40B4-BE49-F238E27FC236}">
                <a16:creationId xmlns="" xmlns:a16="http://schemas.microsoft.com/office/drawing/2014/main" id="{5629AAF3-51CD-4736-9578-FC9CBFDDF1F4}"/>
              </a:ext>
            </a:extLst>
          </p:cNvPr>
          <p:cNvSpPr>
            <a:spLocks noGrp="1"/>
          </p:cNvSpPr>
          <p:nvPr>
            <p:ph type="ftr" sz="quarter" idx="11"/>
          </p:nvPr>
        </p:nvSpPr>
        <p:spPr/>
        <p:txBody>
          <a:bodyPr/>
          <a:lstStyle/>
          <a:p>
            <a:endParaRPr lang="en-US" dirty="0"/>
          </a:p>
        </p:txBody>
      </p:sp>
      <p:sp>
        <p:nvSpPr>
          <p:cNvPr id="5" name="Slayt Numarası Yer Tutucusu 4">
            <a:extLst>
              <a:ext uri="{FF2B5EF4-FFF2-40B4-BE49-F238E27FC236}">
                <a16:creationId xmlns="" xmlns:a16="http://schemas.microsoft.com/office/drawing/2014/main" id="{CD36E27F-23EE-4E21-9FD8-A2554F0C4DF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8123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 xmlns:a16="http://schemas.microsoft.com/office/drawing/2014/main" id="{869DEFD7-41A7-4F1E-A422-47F53DA95416}"/>
              </a:ext>
            </a:extLst>
          </p:cNvPr>
          <p:cNvSpPr>
            <a:spLocks noGrp="1"/>
          </p:cNvSpPr>
          <p:nvPr>
            <p:ph type="dt" sz="half" idx="10"/>
          </p:nvPr>
        </p:nvSpPr>
        <p:spPr/>
        <p:txBody>
          <a:bodyPr/>
          <a:lstStyle/>
          <a:p>
            <a:fld id="{48A87A34-81AB-432B-8DAE-1953F412C126}" type="datetimeFigureOut">
              <a:rPr lang="en-US" smtClean="0"/>
              <a:pPr/>
              <a:t>12/15/2022</a:t>
            </a:fld>
            <a:endParaRPr lang="en-US" dirty="0"/>
          </a:p>
        </p:txBody>
      </p:sp>
      <p:sp>
        <p:nvSpPr>
          <p:cNvPr id="3" name="Alt Bilgi Yer Tutucusu 2">
            <a:extLst>
              <a:ext uri="{FF2B5EF4-FFF2-40B4-BE49-F238E27FC236}">
                <a16:creationId xmlns="" xmlns:a16="http://schemas.microsoft.com/office/drawing/2014/main" id="{793A9793-D232-4898-AC9F-34DE102B6560}"/>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 xmlns:a16="http://schemas.microsoft.com/office/drawing/2014/main" id="{8024BE0C-2CE1-4968-872D-8F7BDEC95F7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2838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90636BB7-FE01-4F32-BD4E-EB8E5F3AD69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 xmlns:a16="http://schemas.microsoft.com/office/drawing/2014/main" id="{E32D2E33-EC13-4B45-B929-E25B2B99C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 xmlns:a16="http://schemas.microsoft.com/office/drawing/2014/main" id="{F1B5905B-E958-4067-9A19-D162FC881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 xmlns:a16="http://schemas.microsoft.com/office/drawing/2014/main" id="{FB0234D6-B332-491A-8A02-02FA8A6151C3}"/>
              </a:ext>
            </a:extLst>
          </p:cNvPr>
          <p:cNvSpPr>
            <a:spLocks noGrp="1"/>
          </p:cNvSpPr>
          <p:nvPr>
            <p:ph type="dt" sz="half" idx="10"/>
          </p:nvPr>
        </p:nvSpPr>
        <p:spPr/>
        <p:txBody>
          <a:bodyPr/>
          <a:lstStyle/>
          <a:p>
            <a:fld id="{48A87A34-81AB-432B-8DAE-1953F412C126}" type="datetimeFigureOut">
              <a:rPr lang="en-US" smtClean="0"/>
              <a:pPr/>
              <a:t>12/15/2022</a:t>
            </a:fld>
            <a:endParaRPr lang="en-US" dirty="0"/>
          </a:p>
        </p:txBody>
      </p:sp>
      <p:sp>
        <p:nvSpPr>
          <p:cNvPr id="6" name="Alt Bilgi Yer Tutucusu 5">
            <a:extLst>
              <a:ext uri="{FF2B5EF4-FFF2-40B4-BE49-F238E27FC236}">
                <a16:creationId xmlns="" xmlns:a16="http://schemas.microsoft.com/office/drawing/2014/main" id="{929EF2C6-EF55-47FC-BF3E-D05DE39F14A3}"/>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 xmlns:a16="http://schemas.microsoft.com/office/drawing/2014/main" id="{21894F56-CBA3-494C-9303-87960478DC3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5590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86AD79C9-5AD7-4255-89C0-7A42B222548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 xmlns:a16="http://schemas.microsoft.com/office/drawing/2014/main" id="{350B1337-F15A-4F08-B3C4-1B7CE9958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 xmlns:a16="http://schemas.microsoft.com/office/drawing/2014/main" id="{7C956579-51E2-4141-8E1F-E9EC06EDB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 xmlns:a16="http://schemas.microsoft.com/office/drawing/2014/main" id="{1170D2F3-EE31-41CB-883D-2F8B51C8B605}"/>
              </a:ext>
            </a:extLst>
          </p:cNvPr>
          <p:cNvSpPr>
            <a:spLocks noGrp="1"/>
          </p:cNvSpPr>
          <p:nvPr>
            <p:ph type="dt" sz="half" idx="10"/>
          </p:nvPr>
        </p:nvSpPr>
        <p:spPr/>
        <p:txBody>
          <a:bodyPr/>
          <a:lstStyle/>
          <a:p>
            <a:fld id="{48A87A34-81AB-432B-8DAE-1953F412C126}" type="datetimeFigureOut">
              <a:rPr lang="en-US" smtClean="0"/>
              <a:pPr/>
              <a:t>12/15/2022</a:t>
            </a:fld>
            <a:endParaRPr lang="en-US" dirty="0"/>
          </a:p>
        </p:txBody>
      </p:sp>
      <p:sp>
        <p:nvSpPr>
          <p:cNvPr id="6" name="Alt Bilgi Yer Tutucusu 5">
            <a:extLst>
              <a:ext uri="{FF2B5EF4-FFF2-40B4-BE49-F238E27FC236}">
                <a16:creationId xmlns="" xmlns:a16="http://schemas.microsoft.com/office/drawing/2014/main" id="{9182D8BE-512D-46C7-A17A-C452BE3BC436}"/>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 xmlns:a16="http://schemas.microsoft.com/office/drawing/2014/main" id="{308F0984-1219-4605-AC20-5DE90583D963}"/>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8532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 xmlns:a16="http://schemas.microsoft.com/office/drawing/2014/main" id="{E27CF711-FFD4-4F5E-8BB1-B7E845CC2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 xmlns:a16="http://schemas.microsoft.com/office/drawing/2014/main" id="{E66F509A-1289-478A-B50B-E62B43222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 xmlns:a16="http://schemas.microsoft.com/office/drawing/2014/main" id="{DC1C8AA5-D130-445A-B6F4-DBB88DB9C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12/15/2022</a:t>
            </a:fld>
            <a:endParaRPr lang="en-US" dirty="0"/>
          </a:p>
        </p:txBody>
      </p:sp>
      <p:sp>
        <p:nvSpPr>
          <p:cNvPr id="5" name="Alt Bilgi Yer Tutucusu 4">
            <a:extLst>
              <a:ext uri="{FF2B5EF4-FFF2-40B4-BE49-F238E27FC236}">
                <a16:creationId xmlns="" xmlns:a16="http://schemas.microsoft.com/office/drawing/2014/main" id="{DE7BADC4-B14C-486F-9958-6A9FB1CE1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ayt Numarası Yer Tutucusu 5">
            <a:extLst>
              <a:ext uri="{FF2B5EF4-FFF2-40B4-BE49-F238E27FC236}">
                <a16:creationId xmlns="" xmlns:a16="http://schemas.microsoft.com/office/drawing/2014/main" id="{D61DD7C8-9C16-4E1E-92C3-EE6CBD0660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40713224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B02AE6D0-DADA-4E88-9509-2B84A2FBAA3D}"/>
              </a:ext>
            </a:extLst>
          </p:cNvPr>
          <p:cNvSpPr>
            <a:spLocks noGrp="1"/>
          </p:cNvSpPr>
          <p:nvPr>
            <p:ph type="title"/>
          </p:nvPr>
        </p:nvSpPr>
        <p:spPr>
          <a:xfrm>
            <a:off x="1653363" y="365760"/>
            <a:ext cx="9367203" cy="1188720"/>
          </a:xfrm>
        </p:spPr>
        <p:txBody>
          <a:bodyPr>
            <a:normAutofit/>
          </a:bodyPr>
          <a:lstStyle/>
          <a:p>
            <a:pPr algn="ctr"/>
            <a:r>
              <a:rPr lang="tr-TR" b="1" dirty="0">
                <a:solidFill>
                  <a:srgbClr val="800000"/>
                </a:solidFill>
              </a:rPr>
              <a:t>5651 SAYILI KANUN</a:t>
            </a:r>
          </a:p>
        </p:txBody>
      </p:sp>
      <p:sp>
        <p:nvSpPr>
          <p:cNvPr id="8" name="Freeform: Shape 7">
            <a:extLst>
              <a:ext uri="{FF2B5EF4-FFF2-40B4-BE49-F238E27FC236}">
                <a16:creationId xmlns="" xmlns:a16="http://schemas.microsoft.com/office/drawing/2014/main" id="{7CB4857B-ED7C-444D-9F04-2F885114A1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 xmlns:a16="http://schemas.microsoft.com/office/drawing/2014/main" id="{D18046FB-44EA-4FD8-A585-EA09A319B2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 xmlns:a16="http://schemas.microsoft.com/office/drawing/2014/main" id="{479F5F2B-8B58-4140-AE6A-51F6C67B18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 xmlns:a16="http://schemas.microsoft.com/office/drawing/2014/main" id="{C9E56F09-1CB2-4250-8CE8-C903ABBB638F}"/>
              </a:ext>
            </a:extLst>
          </p:cNvPr>
          <p:cNvSpPr>
            <a:spLocks noGrp="1"/>
          </p:cNvSpPr>
          <p:nvPr>
            <p:ph idx="1"/>
          </p:nvPr>
        </p:nvSpPr>
        <p:spPr>
          <a:xfrm>
            <a:off x="1653363" y="2176272"/>
            <a:ext cx="9367204" cy="4041648"/>
          </a:xfrm>
        </p:spPr>
        <p:txBody>
          <a:bodyPr anchor="t">
            <a:normAutofit/>
          </a:bodyPr>
          <a:lstStyle/>
          <a:p>
            <a:pPr algn="ctr"/>
            <a:r>
              <a:rPr lang="tr-TR" sz="4000" dirty="0">
                <a:solidFill>
                  <a:srgbClr val="800000"/>
                </a:solidFill>
                <a:latin typeface="Times New Roman" panose="02020603050405020304" pitchFamily="18" charset="0"/>
                <a:cs typeface="Times New Roman" panose="02020603050405020304" pitchFamily="18" charset="0"/>
              </a:rPr>
              <a:t>İNTERNET ORTAMINDA YAPILAN YAYINLARIN DÜZENLENMESİ VE BU YAYINLAR YOLUYLA İŞLENEN SUÇLARLA MÜCADELE EDİLMESİ HAKKINDA KANUN </a:t>
            </a:r>
          </a:p>
        </p:txBody>
      </p:sp>
    </p:spTree>
    <p:extLst>
      <p:ext uri="{BB962C8B-B14F-4D97-AF65-F5344CB8AC3E}">
        <p14:creationId xmlns="" xmlns:p14="http://schemas.microsoft.com/office/powerpoint/2010/main" val="403815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ÖZEL HAYATIN GİZLİLİĞİ NEDENİYLE İÇERİĞE ERİŞİMİN ENGELLENMESİ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a:bodyPr>
          <a:lstStyle/>
          <a:p>
            <a:pPr marL="0" indent="0" algn="just">
              <a:lnSpc>
                <a:spcPct val="150000"/>
              </a:lnSpc>
              <a:spcBef>
                <a:spcPts val="0"/>
              </a:spcBef>
              <a:buNone/>
            </a:pPr>
            <a:r>
              <a:rPr lang="tr-TR" sz="2200" b="1" dirty="0">
                <a:solidFill>
                  <a:srgbClr val="800000"/>
                </a:solidFill>
                <a:latin typeface="Times New Roman" panose="02020603050405020304" pitchFamily="18" charset="0"/>
                <a:cs typeface="Times New Roman" panose="02020603050405020304" pitchFamily="18" charset="0"/>
              </a:rPr>
              <a:t> MADDE 9/A</a:t>
            </a:r>
            <a:endParaRPr lang="tr-TR" sz="2200" dirty="0">
              <a:solidFill>
                <a:srgbClr val="80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tr-TR" sz="2200" b="1" dirty="0">
                <a:solidFill>
                  <a:schemeClr val="tx2">
                    <a:lumMod val="50000"/>
                  </a:schemeClr>
                </a:solidFill>
                <a:latin typeface="Times New Roman" panose="02020603050405020304" pitchFamily="18" charset="0"/>
                <a:cs typeface="Times New Roman" panose="02020603050405020304" pitchFamily="18" charset="0"/>
              </a:rPr>
              <a:t>(1) </a:t>
            </a:r>
            <a:r>
              <a:rPr lang="tr-TR" sz="2200" dirty="0">
                <a:solidFill>
                  <a:schemeClr val="tx2">
                    <a:lumMod val="50000"/>
                  </a:schemeClr>
                </a:solidFill>
                <a:latin typeface="Times New Roman" panose="02020603050405020304" pitchFamily="18" charset="0"/>
                <a:cs typeface="Times New Roman" panose="02020603050405020304" pitchFamily="18" charset="0"/>
              </a:rPr>
              <a:t>İnternet ortamında yapılan yayın içeriği nedeniyle özel hayatının gizliliğinin ihlal edildiğini iddia eden kişiler, Kuruma doğrudan başvurarak içeriğe erişimin engellenmesi tedbirinin uygulanmasını isteyebilir.</a:t>
            </a:r>
          </a:p>
          <a:p>
            <a:pPr marL="0" indent="0" algn="just">
              <a:lnSpc>
                <a:spcPct val="150000"/>
              </a:lnSpc>
              <a:spcBef>
                <a:spcPts val="0"/>
              </a:spcBef>
              <a:buNone/>
            </a:pPr>
            <a:r>
              <a:rPr lang="tr-TR" sz="2200" b="1" dirty="0">
                <a:solidFill>
                  <a:schemeClr val="tx2">
                    <a:lumMod val="50000"/>
                  </a:schemeClr>
                </a:solidFill>
                <a:latin typeface="Times New Roman" panose="02020603050405020304" pitchFamily="18" charset="0"/>
                <a:cs typeface="Times New Roman" panose="02020603050405020304" pitchFamily="18" charset="0"/>
              </a:rPr>
              <a:t>(2) </a:t>
            </a:r>
            <a:r>
              <a:rPr lang="tr-TR" sz="2200" dirty="0">
                <a:solidFill>
                  <a:schemeClr val="tx2">
                    <a:lumMod val="50000"/>
                  </a:schemeClr>
                </a:solidFill>
                <a:latin typeface="Times New Roman" panose="02020603050405020304" pitchFamily="18" charset="0"/>
                <a:cs typeface="Times New Roman" panose="02020603050405020304" pitchFamily="18" charset="0"/>
              </a:rPr>
              <a:t>Yapılan bu istekte; hakkın ihlaline neden olan yayının tam adresi (URL), hangi açılardan hakkın ihlal edildiğine ilişkin açıklama ve kimlik bilgilerini ispatlayacak bilgilere yer verilir. Bu bilgilerde eksiklik olması hâlinde talep işleme konulmaz.</a:t>
            </a:r>
          </a:p>
        </p:txBody>
      </p:sp>
    </p:spTree>
    <p:extLst>
      <p:ext uri="{BB962C8B-B14F-4D97-AF65-F5344CB8AC3E}">
        <p14:creationId xmlns="" xmlns:p14="http://schemas.microsoft.com/office/powerpoint/2010/main" val="54677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ÖZEL HAYATIN GİZLİLİĞİ NEDENİYLE İÇERİĞE ERİŞİMİN ENGELLENMESİ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a:bodyPr>
          <a:lstStyle/>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(3) </a:t>
            </a:r>
            <a:r>
              <a:rPr lang="tr-TR" sz="2200" dirty="0">
                <a:solidFill>
                  <a:schemeClr val="bg2">
                    <a:lumMod val="10000"/>
                  </a:schemeClr>
                </a:solidFill>
                <a:latin typeface="Times New Roman" panose="02020603050405020304" pitchFamily="18" charset="0"/>
                <a:cs typeface="Times New Roman" panose="02020603050405020304" pitchFamily="18" charset="0"/>
              </a:rPr>
              <a:t>Başkan, kendisine gelen bu talebi uygulanmak üzere derhâl Birliğe bildirir, erişim sağlayıcılar bu tedbir talebini derhâl, en geç dört saat içinde yerine getirir.</a:t>
            </a:r>
          </a:p>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(4) </a:t>
            </a:r>
            <a:r>
              <a:rPr lang="tr-TR" sz="2200" dirty="0">
                <a:solidFill>
                  <a:schemeClr val="bg2">
                    <a:lumMod val="10000"/>
                  </a:schemeClr>
                </a:solidFill>
                <a:latin typeface="Times New Roman" panose="02020603050405020304" pitchFamily="18" charset="0"/>
                <a:cs typeface="Times New Roman" panose="02020603050405020304" pitchFamily="18" charset="0"/>
              </a:rPr>
              <a:t>Erişimin engellenmesi, özel hayatın gizliliğini ihlal eden yayın, kısım, bölüm, resim, video ile ilgili olarak (URL şeklinde) içeriğe erişimin engellenmesi yoluyla uygulanır.</a:t>
            </a:r>
          </a:p>
        </p:txBody>
      </p:sp>
    </p:spTree>
    <p:extLst>
      <p:ext uri="{BB962C8B-B14F-4D97-AF65-F5344CB8AC3E}">
        <p14:creationId xmlns="" xmlns:p14="http://schemas.microsoft.com/office/powerpoint/2010/main" val="2282095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ÖZEL HAYATIN GİZLİLİĞİ NEDENİYLE İÇERİĞE ERİŞİMİN ENGELLENMESİ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a:bodyPr>
          <a:lstStyle/>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(5) </a:t>
            </a:r>
            <a:r>
              <a:rPr lang="tr-TR" sz="2200" dirty="0">
                <a:solidFill>
                  <a:schemeClr val="bg2">
                    <a:lumMod val="10000"/>
                  </a:schemeClr>
                </a:solidFill>
                <a:latin typeface="Times New Roman" panose="02020603050405020304" pitchFamily="18" charset="0"/>
                <a:cs typeface="Times New Roman" panose="02020603050405020304" pitchFamily="18" charset="0"/>
              </a:rPr>
              <a:t>Erişimin engellenmesini talep eden kişiler, internet ortamında yapılan yayın içeriği nedeniyle özel hayatın gizliliğinin ihlal edildiğinden bahisle erişimin engellenmesi talebini talepte bulunduğu saatten itibaren yirmi dört saat içinde sulh ceza hâkiminin kararına sunar. Hâkim, internet ortamında yapılan yayın içeriği nedeniyle özel hayatın gizliliğinin ihlal edilip edilmediğini değerlendirerek vereceği kararını en geç kırk sekiz saat içinde açıklar ve doğrudan Kuruma gönderir; aksi hâlde, erişimin engellenmesi tedbiri kendiliğinden kalkar.</a:t>
            </a:r>
          </a:p>
        </p:txBody>
      </p:sp>
    </p:spTree>
    <p:extLst>
      <p:ext uri="{BB962C8B-B14F-4D97-AF65-F5344CB8AC3E}">
        <p14:creationId xmlns="" xmlns:p14="http://schemas.microsoft.com/office/powerpoint/2010/main" val="151126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ÖZEL HAYATIN GİZLİLİĞİ NEDENİYLE İÇERİĞE ERİŞİMİN ENGELLENMESİ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fontScale="92500"/>
          </a:bodyPr>
          <a:lstStyle/>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(6) </a:t>
            </a:r>
            <a:r>
              <a:rPr lang="tr-TR" sz="2200" dirty="0">
                <a:solidFill>
                  <a:schemeClr val="bg2">
                    <a:lumMod val="10000"/>
                  </a:schemeClr>
                </a:solidFill>
                <a:latin typeface="Times New Roman" panose="02020603050405020304" pitchFamily="18" charset="0"/>
                <a:cs typeface="Times New Roman" panose="02020603050405020304" pitchFamily="18" charset="0"/>
              </a:rPr>
              <a:t>Hâkim tarafından verilen bu karara karşı Başkan tarafından 5271 sayılı Kanun hükümlerine göre itiraz yoluna gidilebilir.</a:t>
            </a:r>
          </a:p>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(7) </a:t>
            </a:r>
            <a:r>
              <a:rPr lang="tr-TR" sz="2200" dirty="0">
                <a:solidFill>
                  <a:schemeClr val="bg2">
                    <a:lumMod val="10000"/>
                  </a:schemeClr>
                </a:solidFill>
                <a:latin typeface="Times New Roman" panose="02020603050405020304" pitchFamily="18" charset="0"/>
                <a:cs typeface="Times New Roman" panose="02020603050405020304" pitchFamily="18" charset="0"/>
              </a:rPr>
              <a:t>Erişimin engellenmesine konu içeriğin yayından çıkarılmış olması durumunda hâkim kararı kendiliğinden hükümsüz kalır.</a:t>
            </a:r>
          </a:p>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(8) </a:t>
            </a:r>
            <a:r>
              <a:rPr lang="tr-TR" sz="2200" dirty="0">
                <a:solidFill>
                  <a:schemeClr val="bg2">
                    <a:lumMod val="10000"/>
                  </a:schemeClr>
                </a:solidFill>
                <a:latin typeface="Times New Roman" panose="02020603050405020304" pitchFamily="18" charset="0"/>
                <a:cs typeface="Times New Roman" panose="02020603050405020304" pitchFamily="18" charset="0"/>
              </a:rPr>
              <a:t>Özel hayatın gizliliğinin ihlaline bağlı olarak gecikmesinde sakınca bulunan hâllerde doğrudan Başkanın emri üzerine erişimin engellenmesi Kurum tarafından yapılır. </a:t>
            </a:r>
          </a:p>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(9) </a:t>
            </a:r>
            <a:r>
              <a:rPr lang="tr-TR" sz="2200" dirty="0">
                <a:solidFill>
                  <a:schemeClr val="bg2">
                    <a:lumMod val="10000"/>
                  </a:schemeClr>
                </a:solidFill>
                <a:latin typeface="Times New Roman" panose="02020603050405020304" pitchFamily="18" charset="0"/>
                <a:cs typeface="Times New Roman" panose="02020603050405020304" pitchFamily="18" charset="0"/>
              </a:rPr>
              <a:t>Bu maddenin sekizinci fıkrası kapsamında Başkan tarafından verilen erişimin engellenmesi kararı, yirmi dört saat içinde sulh ceza hâkiminin onayına sunulur. Hâkim, kararını kırk sekiz saat içinde açıklar.</a:t>
            </a:r>
          </a:p>
        </p:txBody>
      </p:sp>
    </p:spTree>
    <p:extLst>
      <p:ext uri="{BB962C8B-B14F-4D97-AF65-F5344CB8AC3E}">
        <p14:creationId xmlns="" xmlns:p14="http://schemas.microsoft.com/office/powerpoint/2010/main" val="160275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6"/>
            <a:ext cx="10874829" cy="605546"/>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9/A MADDESİ PROSEDÜRÜ  </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970672"/>
            <a:ext cx="11350171" cy="4439302"/>
          </a:xfrm>
        </p:spPr>
        <p:txBody>
          <a:bodyPr>
            <a:noAutofit/>
          </a:bodyPr>
          <a:lstStyle/>
          <a:p>
            <a:pPr marL="0" indent="0" algn="just">
              <a:lnSpc>
                <a:spcPct val="150000"/>
              </a:lnSpc>
              <a:spcBef>
                <a:spcPts val="0"/>
              </a:spcBef>
              <a:buNone/>
            </a:pPr>
            <a:r>
              <a:rPr lang="tr-TR" sz="1800" b="1" dirty="0">
                <a:solidFill>
                  <a:srgbClr val="800000"/>
                </a:solidFill>
                <a:latin typeface="Times New Roman" panose="02020603050405020304" pitchFamily="18" charset="0"/>
                <a:cs typeface="Times New Roman" panose="02020603050405020304" pitchFamily="18" charset="0"/>
              </a:rPr>
              <a:t>9/A MADDESİ </a:t>
            </a:r>
            <a:r>
              <a:rPr lang="tr-TR" sz="2000" b="1" u="sng" dirty="0">
                <a:solidFill>
                  <a:srgbClr val="C00000"/>
                </a:solidFill>
                <a:latin typeface="Times New Roman" panose="02020603050405020304" pitchFamily="18" charset="0"/>
                <a:cs typeface="Times New Roman" panose="02020603050405020304" pitchFamily="18" charset="0"/>
              </a:rPr>
              <a:t>=&gt;</a:t>
            </a:r>
            <a:r>
              <a:rPr lang="tr-TR" sz="2000" dirty="0">
                <a:solidFill>
                  <a:schemeClr val="tx2">
                    <a:lumMod val="50000"/>
                  </a:schemeClr>
                </a:solidFill>
                <a:latin typeface="Times New Roman" panose="02020603050405020304" pitchFamily="18" charset="0"/>
                <a:cs typeface="Times New Roman" panose="02020603050405020304" pitchFamily="18" charset="0"/>
              </a:rPr>
              <a:t> </a:t>
            </a:r>
            <a:r>
              <a:rPr lang="tr-TR" sz="1800" dirty="0">
                <a:solidFill>
                  <a:srgbClr val="213315"/>
                </a:solidFill>
                <a:latin typeface="Times New Roman" panose="02020603050405020304" pitchFamily="18" charset="0"/>
                <a:cs typeface="Times New Roman" panose="02020603050405020304" pitchFamily="18" charset="0"/>
              </a:rPr>
              <a:t>Özel hayatının gizliliğinin ihlal edildiğini iddia eden kişiler doğrudan Kuruma başvurarak içeriğe </a:t>
            </a:r>
            <a:r>
              <a:rPr lang="tr-TR" sz="1800" dirty="0" err="1">
                <a:solidFill>
                  <a:srgbClr val="213315"/>
                </a:solidFill>
                <a:latin typeface="Times New Roman" panose="02020603050405020304" pitchFamily="18" charset="0"/>
                <a:cs typeface="Times New Roman" panose="02020603050405020304" pitchFamily="18" charset="0"/>
              </a:rPr>
              <a:t>e.e</a:t>
            </a:r>
            <a:r>
              <a:rPr lang="tr-TR" sz="1800" dirty="0">
                <a:solidFill>
                  <a:srgbClr val="213315"/>
                </a:solidFill>
                <a:latin typeface="Times New Roman" panose="02020603050405020304" pitchFamily="18" charset="0"/>
                <a:cs typeface="Times New Roman" panose="02020603050405020304" pitchFamily="18" charset="0"/>
              </a:rPr>
              <a:t> isteyebilir </a:t>
            </a:r>
            <a:r>
              <a:rPr lang="tr-TR" sz="1800" i="1" dirty="0">
                <a:solidFill>
                  <a:srgbClr val="213315"/>
                </a:solidFill>
                <a:latin typeface="Times New Roman" panose="02020603050405020304" pitchFamily="18" charset="0"/>
                <a:cs typeface="Times New Roman" panose="02020603050405020304" pitchFamily="18" charset="0"/>
              </a:rPr>
              <a:t>(Yapılan bu istekte; hakkın ihlaline neden olan yayının tam adresi (URL), hangi açılardan hakkın ihlal edildiğine ilişkin açıklama ve kimlik bilgilerini ispatlayacak bilgilere yer verilir. Bu bilgilerde eksiklik olması hâlinde talep işleme konulmaz) </a:t>
            </a:r>
            <a:r>
              <a:rPr lang="tr-TR" sz="1800" b="1" i="1" u="sng" dirty="0">
                <a:solidFill>
                  <a:srgbClr val="213315"/>
                </a:solidFill>
                <a:latin typeface="Times New Roman" panose="02020603050405020304" pitchFamily="18" charset="0"/>
                <a:cs typeface="Times New Roman" panose="02020603050405020304" pitchFamily="18" charset="0"/>
              </a:rPr>
              <a:t> </a:t>
            </a:r>
            <a:r>
              <a:rPr lang="tr-TR" sz="1800" b="1" u="sng" dirty="0">
                <a:solidFill>
                  <a:srgbClr val="213315"/>
                </a:solidFill>
                <a:latin typeface="Times New Roman" panose="02020603050405020304" pitchFamily="18" charset="0"/>
                <a:cs typeface="Times New Roman" panose="02020603050405020304" pitchFamily="18" charset="0"/>
              </a:rPr>
              <a:t>=&gt;</a:t>
            </a:r>
            <a:r>
              <a:rPr lang="tr-TR" sz="1800" dirty="0">
                <a:solidFill>
                  <a:srgbClr val="213315"/>
                </a:solidFill>
                <a:latin typeface="Times New Roman" panose="02020603050405020304" pitchFamily="18" charset="0"/>
                <a:cs typeface="Times New Roman" panose="02020603050405020304" pitchFamily="18" charset="0"/>
              </a:rPr>
              <a:t> Başkan bu talebi </a:t>
            </a:r>
            <a:r>
              <a:rPr lang="tr-TR" sz="1800" dirty="0" err="1">
                <a:solidFill>
                  <a:srgbClr val="213315"/>
                </a:solidFill>
                <a:latin typeface="Times New Roman" panose="02020603050405020304" pitchFamily="18" charset="0"/>
                <a:cs typeface="Times New Roman" panose="02020603050405020304" pitchFamily="18" charset="0"/>
              </a:rPr>
              <a:t>ESB’ye</a:t>
            </a:r>
            <a:r>
              <a:rPr lang="tr-TR" sz="1800" dirty="0">
                <a:solidFill>
                  <a:srgbClr val="213315"/>
                </a:solidFill>
                <a:latin typeface="Times New Roman" panose="02020603050405020304" pitchFamily="18" charset="0"/>
                <a:cs typeface="Times New Roman" panose="02020603050405020304" pitchFamily="18" charset="0"/>
              </a:rPr>
              <a:t> iletir </a:t>
            </a:r>
            <a:r>
              <a:rPr lang="tr-TR" sz="1800" b="1" u="sng" dirty="0">
                <a:solidFill>
                  <a:srgbClr val="213315"/>
                </a:solidFill>
                <a:latin typeface="Times New Roman" panose="02020603050405020304" pitchFamily="18" charset="0"/>
                <a:cs typeface="Times New Roman" panose="02020603050405020304" pitchFamily="18" charset="0"/>
              </a:rPr>
              <a:t>=&gt; </a:t>
            </a:r>
            <a:r>
              <a:rPr lang="tr-TR" sz="1800" dirty="0">
                <a:solidFill>
                  <a:srgbClr val="213315"/>
                </a:solidFill>
                <a:latin typeface="Times New Roman" panose="02020603050405020304" pitchFamily="18" charset="0"/>
                <a:cs typeface="Times New Roman" panose="02020603050405020304" pitchFamily="18" charset="0"/>
              </a:rPr>
              <a:t>talebin gereği derhal en geç 4 saat içinde yerine getirilir. </a:t>
            </a:r>
            <a:r>
              <a:rPr lang="tr-TR" sz="1800" b="1" u="sng" dirty="0">
                <a:solidFill>
                  <a:srgbClr val="213315"/>
                </a:solidFill>
                <a:latin typeface="Times New Roman" panose="02020603050405020304" pitchFamily="18" charset="0"/>
                <a:cs typeface="Times New Roman" panose="02020603050405020304" pitchFamily="18" charset="0"/>
              </a:rPr>
              <a:t>=&gt; </a:t>
            </a:r>
            <a:r>
              <a:rPr lang="tr-TR" sz="1800" dirty="0">
                <a:solidFill>
                  <a:srgbClr val="213315"/>
                </a:solidFill>
                <a:latin typeface="Times New Roman" panose="02020603050405020304" pitchFamily="18" charset="0"/>
                <a:cs typeface="Times New Roman" panose="02020603050405020304" pitchFamily="18" charset="0"/>
              </a:rPr>
              <a:t>Talepte bulunan, talepte bulunduğu saatten itibaren 24 saat içinde SCH kararına sunar. </a:t>
            </a:r>
            <a:r>
              <a:rPr lang="tr-TR" sz="1800" b="1" u="sng" dirty="0">
                <a:solidFill>
                  <a:srgbClr val="213315"/>
                </a:solidFill>
                <a:latin typeface="Times New Roman" panose="02020603050405020304" pitchFamily="18" charset="0"/>
                <a:cs typeface="Times New Roman" panose="02020603050405020304" pitchFamily="18" charset="0"/>
              </a:rPr>
              <a:t>=&gt;  </a:t>
            </a:r>
            <a:r>
              <a:rPr lang="tr-TR" sz="1800" dirty="0">
                <a:solidFill>
                  <a:srgbClr val="213315"/>
                </a:solidFill>
                <a:latin typeface="Times New Roman" panose="02020603050405020304" pitchFamily="18" charset="0"/>
                <a:cs typeface="Times New Roman" panose="02020603050405020304" pitchFamily="18" charset="0"/>
              </a:rPr>
              <a:t>Hâkim, kararını 48 saat içinde açıklar ve doğrudan kuruma gönderir, aksi hâlde, karar kendiliğinden ortadan kalkar </a:t>
            </a:r>
            <a:r>
              <a:rPr lang="tr-TR" sz="1800" b="1" u="sng" dirty="0">
                <a:solidFill>
                  <a:srgbClr val="213315"/>
                </a:solidFill>
                <a:latin typeface="Times New Roman" panose="02020603050405020304" pitchFamily="18" charset="0"/>
                <a:cs typeface="Times New Roman" panose="02020603050405020304" pitchFamily="18" charset="0"/>
              </a:rPr>
              <a:t>=&gt; </a:t>
            </a:r>
            <a:r>
              <a:rPr lang="tr-TR" sz="1800" dirty="0">
                <a:solidFill>
                  <a:srgbClr val="213315"/>
                </a:solidFill>
                <a:latin typeface="Times New Roman" panose="02020603050405020304" pitchFamily="18" charset="0"/>
                <a:cs typeface="Times New Roman" panose="02020603050405020304" pitchFamily="18" charset="0"/>
              </a:rPr>
              <a:t>Hakim kararına Başkan tarafından itiraz edilebilir </a:t>
            </a:r>
            <a:r>
              <a:rPr lang="tr-TR" sz="1800" b="1" u="sng" dirty="0">
                <a:solidFill>
                  <a:srgbClr val="213315"/>
                </a:solidFill>
                <a:latin typeface="Times New Roman" panose="02020603050405020304" pitchFamily="18" charset="0"/>
                <a:cs typeface="Times New Roman" panose="02020603050405020304" pitchFamily="18" charset="0"/>
              </a:rPr>
              <a:t>=&gt; </a:t>
            </a:r>
            <a:r>
              <a:rPr lang="tr-TR" sz="1800" dirty="0">
                <a:solidFill>
                  <a:srgbClr val="213315"/>
                </a:solidFill>
                <a:latin typeface="Times New Roman" panose="02020603050405020304" pitchFamily="18" charset="0"/>
                <a:cs typeface="Times New Roman" panose="02020603050405020304" pitchFamily="18" charset="0"/>
              </a:rPr>
              <a:t> Gecikmesinde sakınca bulunan hâllerde doğrudan Başkanın emri üzerine erişimin engellenmesi Kurum tarafından yapılır. Başkan tarafından verilen erişimin engellenmesi kararı, 24 saat içinde SCH onayına sunulur. Hâkim, kararını 48 saat içinde açıklar.</a:t>
            </a:r>
          </a:p>
        </p:txBody>
      </p:sp>
    </p:spTree>
    <p:extLst>
      <p:ext uri="{BB962C8B-B14F-4D97-AF65-F5344CB8AC3E}">
        <p14:creationId xmlns="" xmlns:p14="http://schemas.microsoft.com/office/powerpoint/2010/main" val="84122099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507</Words>
  <Application>Microsoft Office PowerPoint</Application>
  <PresentationFormat>Özel</PresentationFormat>
  <Paragraphs>18</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Office Teması</vt:lpstr>
      <vt:lpstr>5651 SAYILI KANUN</vt:lpstr>
      <vt:lpstr>ÖZEL HAYATIN GİZLİLİĞİ NEDENİYLE İÇERİĞE ERİŞİMİN ENGELLENMESİ</vt:lpstr>
      <vt:lpstr>ÖZEL HAYATIN GİZLİLİĞİ NEDENİYLE İÇERİĞE ERİŞİMİN ENGELLENMESİ</vt:lpstr>
      <vt:lpstr>ÖZEL HAYATIN GİZLİLİĞİ NEDENİYLE İÇERİĞE ERİŞİMİN ENGELLENMESİ</vt:lpstr>
      <vt:lpstr>ÖZEL HAYATIN GİZLİLİĞİ NEDENİYLE İÇERİĞE ERİŞİMİN ENGELLENMESİ</vt:lpstr>
      <vt:lpstr>9/A MADDESİ PROSEDÜRÜ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5651 SAYILI KANUN</dc:title>
  <dc:creator>damla ermeydan</dc:creator>
  <cp:lastModifiedBy>damla ermeydan</cp:lastModifiedBy>
  <cp:revision>45</cp:revision>
  <cp:lastPrinted>2022-05-22T08:45:51Z</cp:lastPrinted>
  <dcterms:created xsi:type="dcterms:W3CDTF">2020-10-26T11:49:19Z</dcterms:created>
  <dcterms:modified xsi:type="dcterms:W3CDTF">2022-12-15T08:56:59Z</dcterms:modified>
</cp:coreProperties>
</file>