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8" r:id="rId2"/>
    <p:sldId id="278" r:id="rId3"/>
    <p:sldId id="270" r:id="rId4"/>
    <p:sldId id="271" r:id="rId5"/>
    <p:sldId id="272" r:id="rId6"/>
    <p:sldId id="273" r:id="rId7"/>
    <p:sldId id="284" r:id="rId8"/>
    <p:sldId id="291" r:id="rId9"/>
    <p:sldId id="279" r:id="rId10"/>
    <p:sldId id="280" r:id="rId11"/>
    <p:sldId id="285" r:id="rId12"/>
    <p:sldId id="286" r:id="rId13"/>
    <p:sldId id="287" r:id="rId14"/>
    <p:sldId id="288" r:id="rId15"/>
    <p:sldId id="289"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315"/>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4" d="100"/>
          <a:sy n="84" d="100"/>
        </p:scale>
        <p:origin x="-547"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97001D51-5756-4E96-91E6-14D4F3E5EA0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 xmlns:a16="http://schemas.microsoft.com/office/drawing/2014/main" id="{3F256357-0185-4012-8956-3B00D0FD3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 xmlns:a16="http://schemas.microsoft.com/office/drawing/2014/main" id="{3926255C-1DD0-4CA2-82AD-F64F865C7888}"/>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5" name="Alt Bilgi Yer Tutucusu 4">
            <a:extLst>
              <a:ext uri="{FF2B5EF4-FFF2-40B4-BE49-F238E27FC236}">
                <a16:creationId xmlns="" xmlns:a16="http://schemas.microsoft.com/office/drawing/2014/main" id="{98697BED-FB33-4972-8FB8-A8AA456A21FB}"/>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A31FB03E-0D43-47E4-991E-3F482902F56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9319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5EA4F2FB-9E15-4C79-952A-D06B80A1272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 xmlns:a16="http://schemas.microsoft.com/office/drawing/2014/main" id="{BF0D6B93-743F-4C55-81F6-DE844FD19BE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B124C20E-EAA1-4473-83C5-892AE48241AA}"/>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5" name="Alt Bilgi Yer Tutucusu 4">
            <a:extLst>
              <a:ext uri="{FF2B5EF4-FFF2-40B4-BE49-F238E27FC236}">
                <a16:creationId xmlns="" xmlns:a16="http://schemas.microsoft.com/office/drawing/2014/main" id="{5A03B11D-A523-4CA3-953E-87CAA0B1F077}"/>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605315E7-D086-40A0-8F5D-B2FFAC53405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1322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 xmlns:a16="http://schemas.microsoft.com/office/drawing/2014/main" id="{086EB6E7-525F-48CC-A2AD-3D64D717E33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 xmlns:a16="http://schemas.microsoft.com/office/drawing/2014/main" id="{E7C60396-64E5-4694-BD0E-0CEFF7B9409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B7C5670E-7F48-4D46-90D2-75F8D119D4B4}"/>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5" name="Alt Bilgi Yer Tutucusu 4">
            <a:extLst>
              <a:ext uri="{FF2B5EF4-FFF2-40B4-BE49-F238E27FC236}">
                <a16:creationId xmlns="" xmlns:a16="http://schemas.microsoft.com/office/drawing/2014/main" id="{FE582713-44E3-48AA-A31A-24A0F5785E3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69B3E9E2-6C07-47FC-AC14-C42B94B471E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1933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9F46655-407C-4017-8ADB-99A3D4F9B06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 xmlns:a16="http://schemas.microsoft.com/office/drawing/2014/main" id="{B5BF8CF3-81B7-4122-A90F-9E2C7C4BB66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ABF4D32C-C4CC-4BB2-86FE-49F702C2184F}"/>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5" name="Alt Bilgi Yer Tutucusu 4">
            <a:extLst>
              <a:ext uri="{FF2B5EF4-FFF2-40B4-BE49-F238E27FC236}">
                <a16:creationId xmlns="" xmlns:a16="http://schemas.microsoft.com/office/drawing/2014/main" id="{3914BC74-80A8-4129-8C05-8B3DD4FCD3C9}"/>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965FADA5-9363-4F86-9402-5821A62B541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75683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2BA71DB1-A496-4967-8D55-1524091E164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 xmlns:a16="http://schemas.microsoft.com/office/drawing/2014/main" id="{ADBC8E5A-665D-4AB5-9726-E2CBE5A37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 xmlns:a16="http://schemas.microsoft.com/office/drawing/2014/main" id="{B2F4A424-4D0F-4CB1-85F4-F4E1DBA85132}"/>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5" name="Alt Bilgi Yer Tutucusu 4">
            <a:extLst>
              <a:ext uri="{FF2B5EF4-FFF2-40B4-BE49-F238E27FC236}">
                <a16:creationId xmlns="" xmlns:a16="http://schemas.microsoft.com/office/drawing/2014/main" id="{B8B24B8F-D39E-4BAC-93AD-8C8A82D7E168}"/>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E31A09D2-7502-4985-ACCC-8FE63274289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7272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991E85B-6DED-444B-87AB-D73999BE67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 xmlns:a16="http://schemas.microsoft.com/office/drawing/2014/main" id="{A607ED8E-BCFA-422B-B3DC-D8818EA1CD3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 xmlns:a16="http://schemas.microsoft.com/office/drawing/2014/main" id="{7A4145DC-AFDA-4F3A-A3CE-EDB4A88A554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 xmlns:a16="http://schemas.microsoft.com/office/drawing/2014/main" id="{CE654790-2270-44E5-AD71-8428132FC3D2}"/>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6" name="Alt Bilgi Yer Tutucusu 5">
            <a:extLst>
              <a:ext uri="{FF2B5EF4-FFF2-40B4-BE49-F238E27FC236}">
                <a16:creationId xmlns="" xmlns:a16="http://schemas.microsoft.com/office/drawing/2014/main" id="{FE159196-AA3B-400E-BC5B-3F425DA521DE}"/>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 xmlns:a16="http://schemas.microsoft.com/office/drawing/2014/main" id="{D9066A78-18DD-4D57-84F0-E2E75AFF3BC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03404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06732021-2AB4-4BC4-9C81-1C66DC2BE5E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 xmlns:a16="http://schemas.microsoft.com/office/drawing/2014/main" id="{B849B3BA-9F9F-45D8-9D93-3B2D51B70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 xmlns:a16="http://schemas.microsoft.com/office/drawing/2014/main" id="{F2620088-80A3-46F0-B3D4-79CA4FE426F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 xmlns:a16="http://schemas.microsoft.com/office/drawing/2014/main" id="{CD23C41C-C34F-4EA4-A6AD-163CC21A3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 xmlns:a16="http://schemas.microsoft.com/office/drawing/2014/main" id="{52C793AA-93DD-41AC-942F-3F439E17F29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 xmlns:a16="http://schemas.microsoft.com/office/drawing/2014/main" id="{44EFB90F-9BE8-45D1-83F6-52A5A05584B1}"/>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8" name="Alt Bilgi Yer Tutucusu 7">
            <a:extLst>
              <a:ext uri="{FF2B5EF4-FFF2-40B4-BE49-F238E27FC236}">
                <a16:creationId xmlns="" xmlns:a16="http://schemas.microsoft.com/office/drawing/2014/main" id="{C7A72CF8-D7D2-469C-948A-A02210AC5CEE}"/>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 xmlns:a16="http://schemas.microsoft.com/office/drawing/2014/main" id="{86C6BD64-EA45-480E-BC5A-D0F8DB74889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15313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EA5F69F-35FD-4882-AE46-84872957EFC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 xmlns:a16="http://schemas.microsoft.com/office/drawing/2014/main" id="{979DC5F3-276C-4EDF-8834-862FAF664A98}"/>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4" name="Alt Bilgi Yer Tutucusu 3">
            <a:extLst>
              <a:ext uri="{FF2B5EF4-FFF2-40B4-BE49-F238E27FC236}">
                <a16:creationId xmlns="" xmlns:a16="http://schemas.microsoft.com/office/drawing/2014/main" id="{5629AAF3-51CD-4736-9578-FC9CBFDDF1F4}"/>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 xmlns:a16="http://schemas.microsoft.com/office/drawing/2014/main" id="{CD36E27F-23EE-4E21-9FD8-A2554F0C4DF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8123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 xmlns:a16="http://schemas.microsoft.com/office/drawing/2014/main" id="{869DEFD7-41A7-4F1E-A422-47F53DA95416}"/>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3" name="Alt Bilgi Yer Tutucusu 2">
            <a:extLst>
              <a:ext uri="{FF2B5EF4-FFF2-40B4-BE49-F238E27FC236}">
                <a16:creationId xmlns="" xmlns:a16="http://schemas.microsoft.com/office/drawing/2014/main" id="{793A9793-D232-4898-AC9F-34DE102B6560}"/>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 xmlns:a16="http://schemas.microsoft.com/office/drawing/2014/main" id="{8024BE0C-2CE1-4968-872D-8F7BDEC95F7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2838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90636BB7-FE01-4F32-BD4E-EB8E5F3AD69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 xmlns:a16="http://schemas.microsoft.com/office/drawing/2014/main" id="{E32D2E33-EC13-4B45-B929-E25B2B99C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 xmlns:a16="http://schemas.microsoft.com/office/drawing/2014/main" id="{F1B5905B-E958-4067-9A19-D162FC881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 xmlns:a16="http://schemas.microsoft.com/office/drawing/2014/main" id="{FB0234D6-B332-491A-8A02-02FA8A6151C3}"/>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6" name="Alt Bilgi Yer Tutucusu 5">
            <a:extLst>
              <a:ext uri="{FF2B5EF4-FFF2-40B4-BE49-F238E27FC236}">
                <a16:creationId xmlns="" xmlns:a16="http://schemas.microsoft.com/office/drawing/2014/main" id="{929EF2C6-EF55-47FC-BF3E-D05DE39F14A3}"/>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 xmlns:a16="http://schemas.microsoft.com/office/drawing/2014/main" id="{21894F56-CBA3-494C-9303-87960478DC3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5590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86AD79C9-5AD7-4255-89C0-7A42B222548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 xmlns:a16="http://schemas.microsoft.com/office/drawing/2014/main" id="{350B1337-F15A-4F08-B3C4-1B7CE9958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 xmlns:a16="http://schemas.microsoft.com/office/drawing/2014/main" id="{7C956579-51E2-4141-8E1F-E9EC06EDB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 xmlns:a16="http://schemas.microsoft.com/office/drawing/2014/main" id="{1170D2F3-EE31-41CB-883D-2F8B51C8B605}"/>
              </a:ext>
            </a:extLst>
          </p:cNvPr>
          <p:cNvSpPr>
            <a:spLocks noGrp="1"/>
          </p:cNvSpPr>
          <p:nvPr>
            <p:ph type="dt" sz="half" idx="10"/>
          </p:nvPr>
        </p:nvSpPr>
        <p:spPr/>
        <p:txBody>
          <a:bodyPr/>
          <a:lstStyle/>
          <a:p>
            <a:fld id="{48A87A34-81AB-432B-8DAE-1953F412C126}" type="datetimeFigureOut">
              <a:rPr lang="en-US" smtClean="0"/>
              <a:pPr/>
              <a:t>12/16/2022</a:t>
            </a:fld>
            <a:endParaRPr lang="en-US" dirty="0"/>
          </a:p>
        </p:txBody>
      </p:sp>
      <p:sp>
        <p:nvSpPr>
          <p:cNvPr id="6" name="Alt Bilgi Yer Tutucusu 5">
            <a:extLst>
              <a:ext uri="{FF2B5EF4-FFF2-40B4-BE49-F238E27FC236}">
                <a16:creationId xmlns="" xmlns:a16="http://schemas.microsoft.com/office/drawing/2014/main" id="{9182D8BE-512D-46C7-A17A-C452BE3BC436}"/>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 xmlns:a16="http://schemas.microsoft.com/office/drawing/2014/main" id="{308F0984-1219-4605-AC20-5DE90583D96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532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 xmlns:a16="http://schemas.microsoft.com/office/drawing/2014/main" id="{E27CF711-FFD4-4F5E-8BB1-B7E845CC2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 xmlns:a16="http://schemas.microsoft.com/office/drawing/2014/main" id="{E66F509A-1289-478A-B50B-E62B43222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DC1C8AA5-D130-445A-B6F4-DBB88DB9C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12/16/2022</a:t>
            </a:fld>
            <a:endParaRPr lang="en-US" dirty="0"/>
          </a:p>
        </p:txBody>
      </p:sp>
      <p:sp>
        <p:nvSpPr>
          <p:cNvPr id="5" name="Alt Bilgi Yer Tutucusu 4">
            <a:extLst>
              <a:ext uri="{FF2B5EF4-FFF2-40B4-BE49-F238E27FC236}">
                <a16:creationId xmlns="" xmlns:a16="http://schemas.microsoft.com/office/drawing/2014/main" id="{DE7BADC4-B14C-486F-9958-6A9FB1CE1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 xmlns:a16="http://schemas.microsoft.com/office/drawing/2014/main" id="{D61DD7C8-9C16-4E1E-92C3-EE6CBD066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4071322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B02AE6D0-DADA-4E88-9509-2B84A2FBAA3D}"/>
              </a:ext>
            </a:extLst>
          </p:cNvPr>
          <p:cNvSpPr>
            <a:spLocks noGrp="1"/>
          </p:cNvSpPr>
          <p:nvPr>
            <p:ph type="title"/>
          </p:nvPr>
        </p:nvSpPr>
        <p:spPr>
          <a:xfrm>
            <a:off x="1653363" y="365760"/>
            <a:ext cx="9367203" cy="1188720"/>
          </a:xfrm>
        </p:spPr>
        <p:txBody>
          <a:bodyPr>
            <a:normAutofit/>
          </a:bodyPr>
          <a:lstStyle/>
          <a:p>
            <a:pPr algn="ctr"/>
            <a:r>
              <a:rPr lang="tr-TR" b="1" dirty="0">
                <a:solidFill>
                  <a:srgbClr val="800000"/>
                </a:solidFill>
              </a:rPr>
              <a:t>5651 SAYILI KANUN</a:t>
            </a:r>
          </a:p>
        </p:txBody>
      </p:sp>
      <p:sp>
        <p:nvSpPr>
          <p:cNvPr id="8" name="Freeform: Shape 7">
            <a:extLst>
              <a:ext uri="{FF2B5EF4-FFF2-40B4-BE49-F238E27FC236}">
                <a16:creationId xmlns=""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 xmlns:a16="http://schemas.microsoft.com/office/drawing/2014/main" id="{C9E56F09-1CB2-4250-8CE8-C903ABBB638F}"/>
              </a:ext>
            </a:extLst>
          </p:cNvPr>
          <p:cNvSpPr>
            <a:spLocks noGrp="1"/>
          </p:cNvSpPr>
          <p:nvPr>
            <p:ph idx="1"/>
          </p:nvPr>
        </p:nvSpPr>
        <p:spPr>
          <a:xfrm>
            <a:off x="1653363" y="2176272"/>
            <a:ext cx="9367204" cy="4041648"/>
          </a:xfrm>
        </p:spPr>
        <p:txBody>
          <a:bodyPr anchor="t">
            <a:normAutofit/>
          </a:bodyPr>
          <a:lstStyle/>
          <a:p>
            <a:pPr algn="ctr"/>
            <a:r>
              <a:rPr lang="tr-TR" sz="4000" dirty="0">
                <a:solidFill>
                  <a:srgbClr val="800000"/>
                </a:solidFill>
                <a:latin typeface="Times New Roman" panose="02020603050405020304" pitchFamily="18" charset="0"/>
                <a:cs typeface="Times New Roman" panose="02020603050405020304" pitchFamily="18" charset="0"/>
              </a:rPr>
              <a:t>İNTERNET ORTAMINDA YAPILAN YAYINLARIN DÜZENLENMESİ VE BU YAYINLAR YOLUYLA İŞLENEN SUÇLARLA MÜCADELE EDİLMESİ HAKKINDA KANUN </a:t>
            </a:r>
          </a:p>
        </p:txBody>
      </p:sp>
    </p:spTree>
    <p:extLst>
      <p:ext uri="{BB962C8B-B14F-4D97-AF65-F5344CB8AC3E}">
        <p14:creationId xmlns="" xmlns:p14="http://schemas.microsoft.com/office/powerpoint/2010/main" val="403815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941560"/>
            <a:ext cx="11350171" cy="4102654"/>
          </a:xfrm>
        </p:spPr>
        <p:txBody>
          <a:bodyPr>
            <a:normAutofit lnSpcReduction="10000"/>
          </a:bodyPr>
          <a:lstStyle/>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(8) </a:t>
            </a:r>
            <a:r>
              <a:rPr lang="tr-TR" sz="2200" dirty="0">
                <a:solidFill>
                  <a:schemeClr val="bg2">
                    <a:lumMod val="10000"/>
                  </a:schemeClr>
                </a:solidFill>
                <a:latin typeface="Times New Roman" panose="02020603050405020304" pitchFamily="18" charset="0"/>
                <a:cs typeface="Times New Roman" panose="02020603050405020304" pitchFamily="18" charset="0"/>
              </a:rPr>
              <a:t>Hukuka aykırılığı hâkim veya mahkeme kararı ile tespit edilen içeriğin sosyal ağ sağlayıcıya bildirilmesi durumunda, bildirime rağmen </a:t>
            </a:r>
            <a:r>
              <a:rPr lang="tr-TR" sz="2200" b="1" dirty="0">
                <a:solidFill>
                  <a:srgbClr val="C00000"/>
                </a:solidFill>
                <a:latin typeface="Times New Roman" panose="02020603050405020304" pitchFamily="18" charset="0"/>
                <a:cs typeface="Times New Roman" panose="02020603050405020304" pitchFamily="18" charset="0"/>
              </a:rPr>
              <a:t>yirmi dört saat içinde içeriği çıkarmayan veya erişimi engellemeyen sosyal ağ sağlayıcı, doğan zararların tazmin edilmesinden sorumludur</a:t>
            </a:r>
            <a:r>
              <a:rPr lang="tr-TR" sz="2200" dirty="0">
                <a:solidFill>
                  <a:schemeClr val="bg2">
                    <a:lumMod val="10000"/>
                  </a:schemeClr>
                </a:solidFill>
                <a:latin typeface="Times New Roman" panose="02020603050405020304" pitchFamily="18" charset="0"/>
                <a:cs typeface="Times New Roman" panose="02020603050405020304" pitchFamily="18" charset="0"/>
              </a:rPr>
              <a:t>. Bu hukuki sorumluluğun işletilmesi için içerik sağlayıcının sorumluluğuna gidilmesi veya içerik sağlayıcıya dava açılması şartı aranmaz</a:t>
            </a:r>
            <a:r>
              <a:rPr lang="tr-TR" sz="2200" dirty="0" smtClean="0">
                <a:solidFill>
                  <a:schemeClr val="bg2">
                    <a:lumMod val="10000"/>
                  </a:schemeClr>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tr-TR" sz="2200" dirty="0">
              <a:solidFill>
                <a:schemeClr val="bg2">
                  <a:lumMod val="10000"/>
                </a:schemeClr>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(9) </a:t>
            </a:r>
            <a:r>
              <a:rPr lang="tr-TR" sz="2200" dirty="0">
                <a:solidFill>
                  <a:schemeClr val="bg2">
                    <a:lumMod val="10000"/>
                  </a:schemeClr>
                </a:solidFill>
                <a:latin typeface="Times New Roman" panose="02020603050405020304" pitchFamily="18" charset="0"/>
                <a:cs typeface="Times New Roman" panose="02020603050405020304" pitchFamily="18" charset="0"/>
              </a:rPr>
              <a:t>Bu maddenin uygulanmasında sosyal ağ sağlayıcının yükümlülükleri, içerik veya yer sağlayıcısı olmasından doğan sorumluluk ve yükümlülüklerini ortadan kaldırmaz</a:t>
            </a:r>
            <a:r>
              <a:rPr lang="tr-TR" sz="2200" dirty="0" smtClean="0">
                <a:solidFill>
                  <a:schemeClr val="bg2">
                    <a:lumMod val="10000"/>
                  </a:schemeClr>
                </a:solidFill>
                <a:latin typeface="Times New Roman" panose="02020603050405020304" pitchFamily="18" charset="0"/>
                <a:cs typeface="Times New Roman" panose="02020603050405020304" pitchFamily="18" charset="0"/>
              </a:rPr>
              <a:t>.</a:t>
            </a:r>
            <a:endParaRPr lang="tr-TR" sz="22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8100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88024" y="353085"/>
            <a:ext cx="11350171" cy="6382693"/>
          </a:xfrm>
        </p:spPr>
        <p:txBody>
          <a:bodyPr>
            <a:noAutofit/>
          </a:bodyPr>
          <a:lstStyle/>
          <a:p>
            <a:pPr marL="0" indent="0" algn="just">
              <a:lnSpc>
                <a:spcPct val="150000"/>
              </a:lnSpc>
              <a:spcBef>
                <a:spcPts val="0"/>
              </a:spcBef>
              <a:buNone/>
            </a:pPr>
            <a:r>
              <a:rPr lang="tr-TR" sz="1800" b="1" u="sng" dirty="0" smtClean="0">
                <a:solidFill>
                  <a:schemeClr val="bg2">
                    <a:lumMod val="10000"/>
                  </a:schemeClr>
                </a:solidFill>
                <a:latin typeface="Times New Roman" pitchFamily="18" charset="0"/>
                <a:cs typeface="Times New Roman" pitchFamily="18" charset="0"/>
              </a:rPr>
              <a:t>(10) </a:t>
            </a:r>
            <a:r>
              <a:rPr lang="tr-TR" sz="1800" u="sng" dirty="0" smtClean="0">
                <a:latin typeface="Times New Roman" pitchFamily="18" charset="0"/>
                <a:cs typeface="Times New Roman" pitchFamily="18" charset="0"/>
              </a:rPr>
              <a:t>8 ve 8/A maddeleri kapsamındaki idari tedbirler saklı kalmak kaydıyla, bu Kanun kapsamında </a:t>
            </a:r>
            <a:r>
              <a:rPr lang="tr-TR" sz="1800" b="1" u="sng" dirty="0" smtClean="0">
                <a:solidFill>
                  <a:srgbClr val="C00000"/>
                </a:solidFill>
                <a:latin typeface="Times New Roman" pitchFamily="18" charset="0"/>
                <a:cs typeface="Times New Roman" pitchFamily="18" charset="0"/>
              </a:rPr>
              <a:t>Başkan tarafından verilen içeriğin çıkarılması ve/veya erişimin engellenmesi kararının gereğinin yerine getirilmemesi hâlinde, </a:t>
            </a:r>
            <a:r>
              <a:rPr lang="tr-TR" sz="1800" u="sng" dirty="0" smtClean="0">
                <a:latin typeface="Times New Roman" pitchFamily="18" charset="0"/>
                <a:cs typeface="Times New Roman" pitchFamily="18" charset="0"/>
              </a:rPr>
              <a:t>Türkiye’de mukim vergi mükellefi gerçek ve tüzel kişilerin, ilgili yurt dışı kaynaklı sosyal ağ sağlayıcıya </a:t>
            </a:r>
            <a:r>
              <a:rPr lang="tr-TR" sz="1800" b="1" u="sng" dirty="0" smtClean="0">
                <a:solidFill>
                  <a:srgbClr val="C00000"/>
                </a:solidFill>
                <a:latin typeface="Times New Roman" pitchFamily="18" charset="0"/>
                <a:cs typeface="Times New Roman" pitchFamily="18" charset="0"/>
              </a:rPr>
              <a:t>altı aya kadar reklam vermesinin yasaklanmasına Başkan tarafından </a:t>
            </a:r>
            <a:r>
              <a:rPr lang="tr-TR" sz="1800" u="sng" dirty="0" smtClean="0">
                <a:latin typeface="Times New Roman" pitchFamily="18" charset="0"/>
                <a:cs typeface="Times New Roman" pitchFamily="18" charset="0"/>
              </a:rPr>
              <a:t>karar verilebilir, bu kapsamda yeni sözleşme kurulamaz ve buna ilişkin para transferi yapılamaz. Reklam yasağı kararı, Resmî Gazete’de yayımlanır. Başkan, reklam yasağı kararının </a:t>
            </a:r>
            <a:r>
              <a:rPr lang="tr-TR" sz="1800" b="1" u="sng" dirty="0" smtClean="0">
                <a:solidFill>
                  <a:srgbClr val="C00000"/>
                </a:solidFill>
                <a:latin typeface="Times New Roman" pitchFamily="18" charset="0"/>
                <a:cs typeface="Times New Roman" pitchFamily="18" charset="0"/>
              </a:rPr>
              <a:t>yanı sıra </a:t>
            </a:r>
            <a:r>
              <a:rPr lang="tr-TR" sz="1800" u="sng" dirty="0" smtClean="0">
                <a:latin typeface="Times New Roman" pitchFamily="18" charset="0"/>
                <a:cs typeface="Times New Roman" pitchFamily="18" charset="0"/>
              </a:rPr>
              <a:t>içeriğin çıkarılması ve/veya erişimin engellenmesi kararının yerine getirilmesine kadar </a:t>
            </a:r>
            <a:r>
              <a:rPr lang="tr-TR" sz="1800" b="1" u="sng" dirty="0" smtClean="0">
                <a:solidFill>
                  <a:srgbClr val="C00000"/>
                </a:solidFill>
                <a:latin typeface="Times New Roman" pitchFamily="18" charset="0"/>
                <a:cs typeface="Times New Roman" pitchFamily="18" charset="0"/>
              </a:rPr>
              <a:t>sosyal ağ sağlayıcının internet trafiği bant genişliğinin yüzde elli oranında daraltılması için sulh ceza hâkimliğine başvurabilir.</a:t>
            </a:r>
            <a:r>
              <a:rPr lang="tr-TR" sz="1800" u="sng" dirty="0" smtClean="0">
                <a:latin typeface="Times New Roman" pitchFamily="18" charset="0"/>
                <a:cs typeface="Times New Roman" pitchFamily="18" charset="0"/>
              </a:rPr>
              <a:t> Hâkim tarafından verilen internet trafiği bant genişliğinin yüzde elli oranında daraltılmasına ilişkin kararın ilgili sosyal ağ sağlayıcıya </a:t>
            </a:r>
            <a:r>
              <a:rPr lang="tr-TR" sz="1800" b="1" u="sng" dirty="0" smtClean="0">
                <a:solidFill>
                  <a:srgbClr val="C00000"/>
                </a:solidFill>
                <a:latin typeface="Times New Roman" pitchFamily="18" charset="0"/>
                <a:cs typeface="Times New Roman" pitchFamily="18" charset="0"/>
              </a:rPr>
              <a:t>bildirilmesinden itibaren otuz gün içinde içeriğin çıkarılması ve/veya erişimin engellenmesi kararının sosyal ağ sağlayıcı tarafından yerine getirilmemesi hâlinde, sosyal ağ sağlayıcının internet trafiği bant genişliğinin yüzde doksan oranına kadar daraltılması için Başkan tarafından sulh ceza hâkimliğine başvurulabilir.</a:t>
            </a:r>
            <a:r>
              <a:rPr lang="tr-TR" sz="1800" u="sng" dirty="0" smtClean="0">
                <a:latin typeface="Times New Roman" pitchFamily="18" charset="0"/>
                <a:cs typeface="Times New Roman" pitchFamily="18" charset="0"/>
              </a:rPr>
              <a:t> Hâkim tarafından verilen kararlar, erişim sağlayıcılara bildirilmek üzere Kuruma gönderilir. Kararların gereği, bildirimden itibaren derhâl ve en geç dört saat içinde erişim sağlayıcıları tarafından yerine getirilir. </a:t>
            </a:r>
            <a:r>
              <a:rPr lang="tr-TR" sz="1800" b="1" u="sng" dirty="0" smtClean="0">
                <a:solidFill>
                  <a:srgbClr val="C00000"/>
                </a:solidFill>
                <a:latin typeface="Times New Roman" pitchFamily="18" charset="0"/>
                <a:cs typeface="Times New Roman" pitchFamily="18" charset="0"/>
              </a:rPr>
              <a:t>Sosyal ağ sağlayıcının, içeriğin çıkarılması ve/veya erişimin engellenmesi kararının gereğini yerine getirmesi ve Kuruma bildirmesi hâlinde yalnızca internet trafiği bant genişliğinin daraltılması tedbiri kaldırılır.</a:t>
            </a:r>
            <a:endParaRPr lang="tr-TR" sz="1800" b="1" u="sng"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8100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497941"/>
            <a:ext cx="11350171" cy="5658415"/>
          </a:xfrm>
        </p:spPr>
        <p:txBody>
          <a:bodyPr>
            <a:normAutofit/>
          </a:bodyPr>
          <a:lstStyle/>
          <a:p>
            <a:pPr marL="0" indent="0" algn="just">
              <a:lnSpc>
                <a:spcPct val="150000"/>
              </a:lnSpc>
              <a:spcBef>
                <a:spcPts val="0"/>
              </a:spcBef>
              <a:buNone/>
            </a:pPr>
            <a:r>
              <a:rPr lang="tr-TR" sz="2000" u="sng" dirty="0" smtClean="0">
                <a:latin typeface="Times New Roman" pitchFamily="18" charset="0"/>
                <a:cs typeface="Times New Roman" pitchFamily="18" charset="0"/>
              </a:rPr>
              <a:t>(11) Bu Kanun kapsamında Başkan tarafından verilen </a:t>
            </a:r>
            <a:r>
              <a:rPr lang="tr-TR" sz="2000" b="1" u="sng" dirty="0" smtClean="0">
                <a:solidFill>
                  <a:srgbClr val="C00000"/>
                </a:solidFill>
                <a:latin typeface="Times New Roman" pitchFamily="18" charset="0"/>
                <a:cs typeface="Times New Roman" pitchFamily="18" charset="0"/>
              </a:rPr>
              <a:t>idari para cezalarının yasal süresinde ödenmemesi durumunun bir yıl içinde birden fazla gerçekleşmesi hâlinde, Başkan tarafından yurt dışı kaynaklı sosyal ağ sağlayıcıya </a:t>
            </a:r>
            <a:r>
              <a:rPr lang="tr-TR" sz="2000" u="sng" dirty="0" smtClean="0">
                <a:latin typeface="Times New Roman" pitchFamily="18" charset="0"/>
                <a:cs typeface="Times New Roman" pitchFamily="18" charset="0"/>
              </a:rPr>
              <a:t>Türkiye’de mukim vergi mükellefi gerçek ve tüzel kişilerin ilgili sosyal ağ sağlayıcısına </a:t>
            </a:r>
            <a:r>
              <a:rPr lang="tr-TR" sz="2000" b="1" u="sng" dirty="0" smtClean="0">
                <a:solidFill>
                  <a:srgbClr val="C00000"/>
                </a:solidFill>
                <a:latin typeface="Times New Roman" pitchFamily="18" charset="0"/>
                <a:cs typeface="Times New Roman" pitchFamily="18" charset="0"/>
              </a:rPr>
              <a:t>altı aya kadar yeni reklam vermesinin yasaklanmasına </a:t>
            </a:r>
            <a:r>
              <a:rPr lang="tr-TR" sz="2000" u="sng" dirty="0" smtClean="0">
                <a:latin typeface="Times New Roman" pitchFamily="18" charset="0"/>
                <a:cs typeface="Times New Roman" pitchFamily="18" charset="0"/>
              </a:rPr>
              <a:t>karar verilebilir, bu kapsamda yeni sözleşme kurulamaz ve buna ilişkin para transferi yapılamaz. Reklam yasağı kararı, Resmî Gazete’de yayımlanır. Yurt dışı kaynaklı sosyal ağ sağlayıcının, idari para cezalarının tamamını ödemesi ve Kuruma bildirmesi hâlinde reklam yasağı kararı kaldırılır.</a:t>
            </a:r>
            <a:endParaRPr lang="tr-TR" sz="2000" u="sng"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8100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497941"/>
            <a:ext cx="11350171" cy="5658415"/>
          </a:xfrm>
        </p:spPr>
        <p:txBody>
          <a:bodyPr>
            <a:normAutofit/>
          </a:bodyPr>
          <a:lstStyle/>
          <a:p>
            <a:pPr marL="0" indent="0" algn="just">
              <a:lnSpc>
                <a:spcPct val="150000"/>
              </a:lnSpc>
              <a:spcBef>
                <a:spcPts val="0"/>
              </a:spcBef>
              <a:buNone/>
            </a:pPr>
            <a:r>
              <a:rPr lang="tr-TR" sz="1800" dirty="0" smtClean="0">
                <a:latin typeface="Times New Roman" pitchFamily="18" charset="0"/>
                <a:cs typeface="Times New Roman" pitchFamily="18" charset="0"/>
              </a:rPr>
              <a:t>(</a:t>
            </a:r>
            <a:r>
              <a:rPr lang="tr-TR" sz="1800" u="sng" dirty="0" smtClean="0">
                <a:latin typeface="Times New Roman" pitchFamily="18" charset="0"/>
                <a:cs typeface="Times New Roman" pitchFamily="18" charset="0"/>
              </a:rPr>
              <a:t>12) Bu madde uyarınca verilen </a:t>
            </a:r>
            <a:r>
              <a:rPr lang="tr-TR" sz="1800" b="1" u="sng" dirty="0" smtClean="0">
                <a:solidFill>
                  <a:srgbClr val="C00000"/>
                </a:solidFill>
                <a:latin typeface="Times New Roman" pitchFamily="18" charset="0"/>
                <a:cs typeface="Times New Roman" pitchFamily="18" charset="0"/>
              </a:rPr>
              <a:t>reklam yasağına aykırı davranan </a:t>
            </a:r>
            <a:r>
              <a:rPr lang="tr-TR" sz="1800" u="sng" dirty="0" smtClean="0">
                <a:latin typeface="Times New Roman" pitchFamily="18" charset="0"/>
                <a:cs typeface="Times New Roman" pitchFamily="18" charset="0"/>
              </a:rPr>
              <a:t>Türkiye’de mukim vergi mükellefi gerçek ve tüzel kişilere, on bin Türk lirasından yüz bin Türk lirasına kadar </a:t>
            </a:r>
            <a:r>
              <a:rPr lang="tr-TR" sz="1800" b="1" u="sng" dirty="0" smtClean="0">
                <a:solidFill>
                  <a:srgbClr val="C00000"/>
                </a:solidFill>
                <a:latin typeface="Times New Roman" pitchFamily="18" charset="0"/>
                <a:cs typeface="Times New Roman" pitchFamily="18" charset="0"/>
              </a:rPr>
              <a:t>idari para cezası </a:t>
            </a:r>
            <a:r>
              <a:rPr lang="tr-TR" sz="1800" u="sng" dirty="0" smtClean="0">
                <a:latin typeface="Times New Roman" pitchFamily="18" charset="0"/>
                <a:cs typeface="Times New Roman" pitchFamily="18" charset="0"/>
              </a:rPr>
              <a:t>uygulanmasına Başkan tarafından karar verilebilir. </a:t>
            </a:r>
          </a:p>
          <a:p>
            <a:pPr marL="0" indent="0" algn="just">
              <a:lnSpc>
                <a:spcPct val="150000"/>
              </a:lnSpc>
              <a:spcBef>
                <a:spcPts val="0"/>
              </a:spcBef>
              <a:buNone/>
            </a:pPr>
            <a:endParaRPr lang="tr-TR" sz="1800" u="sng" dirty="0" smtClean="0">
              <a:latin typeface="Times New Roman" pitchFamily="18" charset="0"/>
              <a:cs typeface="Times New Roman" pitchFamily="18" charset="0"/>
            </a:endParaRPr>
          </a:p>
          <a:p>
            <a:pPr marL="0" indent="0" algn="just">
              <a:lnSpc>
                <a:spcPct val="150000"/>
              </a:lnSpc>
              <a:spcBef>
                <a:spcPts val="0"/>
              </a:spcBef>
              <a:buNone/>
            </a:pPr>
            <a:r>
              <a:rPr lang="tr-TR" sz="1800" u="sng" dirty="0" smtClean="0">
                <a:latin typeface="Times New Roman" pitchFamily="18" charset="0"/>
                <a:cs typeface="Times New Roman" pitchFamily="18" charset="0"/>
              </a:rPr>
              <a:t>(13) Sosyal ağ sağlayıcı, kullanıcılarının haklarının korunmasına yönelik olarak Kurum tarafından yapılacak kullanıcı haklarına ilişkin düzenlemelere uymakla yükümlüdür. </a:t>
            </a:r>
          </a:p>
          <a:p>
            <a:pPr marL="0" indent="0" algn="just">
              <a:lnSpc>
                <a:spcPct val="150000"/>
              </a:lnSpc>
              <a:spcBef>
                <a:spcPts val="0"/>
              </a:spcBef>
              <a:buNone/>
            </a:pPr>
            <a:endParaRPr lang="tr-TR" sz="1800" u="sng" dirty="0" smtClean="0">
              <a:latin typeface="Times New Roman" pitchFamily="18" charset="0"/>
              <a:cs typeface="Times New Roman" pitchFamily="18" charset="0"/>
            </a:endParaRPr>
          </a:p>
          <a:p>
            <a:pPr marL="0" indent="0" algn="just">
              <a:lnSpc>
                <a:spcPct val="150000"/>
              </a:lnSpc>
              <a:spcBef>
                <a:spcPts val="0"/>
              </a:spcBef>
              <a:buNone/>
            </a:pPr>
            <a:r>
              <a:rPr lang="tr-TR" sz="1800" u="sng" dirty="0" smtClean="0">
                <a:latin typeface="Times New Roman" pitchFamily="18" charset="0"/>
                <a:cs typeface="Times New Roman" pitchFamily="18" charset="0"/>
              </a:rPr>
              <a:t>(14) Hukuka aykırılığı hâkim veya mahkeme kararı ile tespit edilen içeriğin sosyal ağ sağlayıcıya bildirilmesi durumunda, bildirime rağmen yirmi dört saat içinde içeriği çıkarmayan veya erişimi engellemeyen sosyal ağ sağlayıcı, doğan zararların tazmin edilmesinden sorumludur. Bu hukuki sorumluluğun işletilmesi için içerik sağlayıcının sorumluluğuna gidilmesi veya içerik sağlayıcıya dava açılması şartı aranmaz.</a:t>
            </a:r>
            <a:endParaRPr lang="tr-TR" sz="2200" u="sng"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8100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497941"/>
            <a:ext cx="11350171" cy="5658415"/>
          </a:xfrm>
        </p:spPr>
        <p:txBody>
          <a:bodyPr>
            <a:normAutofit/>
          </a:bodyPr>
          <a:lstStyle/>
          <a:p>
            <a:pPr marL="0" indent="0" algn="just">
              <a:lnSpc>
                <a:spcPct val="150000"/>
              </a:lnSpc>
              <a:spcBef>
                <a:spcPts val="0"/>
              </a:spcBef>
              <a:buNone/>
            </a:pPr>
            <a:r>
              <a:rPr lang="tr-TR" sz="1800" u="sng" dirty="0" smtClean="0">
                <a:latin typeface="Times New Roman" pitchFamily="18" charset="0"/>
                <a:cs typeface="Times New Roman" pitchFamily="18" charset="0"/>
              </a:rPr>
              <a:t>(15) Sosyal ağ sağlayıcı, </a:t>
            </a:r>
            <a:r>
              <a:rPr lang="tr-TR" sz="1800" b="1" u="sng" dirty="0" smtClean="0">
                <a:solidFill>
                  <a:srgbClr val="C00000"/>
                </a:solidFill>
                <a:latin typeface="Times New Roman" pitchFamily="18" charset="0"/>
                <a:cs typeface="Times New Roman" pitchFamily="18" charset="0"/>
              </a:rPr>
              <a:t>başlık etiketleri ve öne çıkarılan içeriklerin uyarı yöntemiyle kaldırılması için Kurumla işbirliği içinde etkin bir başvuru mekanizması kurmakla yükümlüdür</a:t>
            </a:r>
            <a:r>
              <a:rPr lang="tr-TR" sz="1800" u="sng" dirty="0" smtClean="0">
                <a:latin typeface="Times New Roman" pitchFamily="18" charset="0"/>
                <a:cs typeface="Times New Roman" pitchFamily="18" charset="0"/>
              </a:rPr>
              <a:t>. Sosyal ağ sağlayıcı, başlık etiketleri veya öne çıkarılan içerikler aracılığıyla ortam sağladığı </a:t>
            </a:r>
            <a:r>
              <a:rPr lang="tr-TR" sz="1800" b="1" u="sng" dirty="0" smtClean="0">
                <a:solidFill>
                  <a:srgbClr val="C00000"/>
                </a:solidFill>
                <a:latin typeface="Times New Roman" pitchFamily="18" charset="0"/>
                <a:cs typeface="Times New Roman" pitchFamily="18" charset="0"/>
              </a:rPr>
              <a:t>başkasına ait yayın yoluyla işlenen suçtan, </a:t>
            </a:r>
            <a:r>
              <a:rPr lang="tr-TR" sz="1800" u="sng" dirty="0" smtClean="0">
                <a:latin typeface="Times New Roman" pitchFamily="18" charset="0"/>
                <a:cs typeface="Times New Roman" pitchFamily="18" charset="0"/>
              </a:rPr>
              <a:t>kendisine hukuka aykırı içeriğin </a:t>
            </a:r>
            <a:r>
              <a:rPr lang="tr-TR" sz="1800" b="1" u="sng" dirty="0" smtClean="0">
                <a:solidFill>
                  <a:srgbClr val="C00000"/>
                </a:solidFill>
                <a:latin typeface="Times New Roman" pitchFamily="18" charset="0"/>
                <a:cs typeface="Times New Roman" pitchFamily="18" charset="0"/>
              </a:rPr>
              <a:t>bildirilmiş ve buna rağmen içeriğin bildiriminden itibaren derhal ve en geç dört saat içinde kaldırılmamış olması durumunda </a:t>
            </a:r>
            <a:r>
              <a:rPr lang="tr-TR" sz="1800" u="sng" dirty="0" smtClean="0">
                <a:latin typeface="Times New Roman" pitchFamily="18" charset="0"/>
                <a:cs typeface="Times New Roman" pitchFamily="18" charset="0"/>
              </a:rPr>
              <a:t>söz konusu içerikten </a:t>
            </a:r>
            <a:r>
              <a:rPr lang="tr-TR" sz="1800" b="1" u="sng" dirty="0" smtClean="0">
                <a:solidFill>
                  <a:srgbClr val="C00000"/>
                </a:solidFill>
                <a:latin typeface="Times New Roman" pitchFamily="18" charset="0"/>
                <a:cs typeface="Times New Roman" pitchFamily="18" charset="0"/>
              </a:rPr>
              <a:t>doğrudan sorumludur</a:t>
            </a:r>
          </a:p>
          <a:p>
            <a:pPr marL="0" indent="0" algn="just">
              <a:lnSpc>
                <a:spcPct val="150000"/>
              </a:lnSpc>
              <a:spcBef>
                <a:spcPts val="0"/>
              </a:spcBef>
              <a:buNone/>
            </a:pPr>
            <a:endParaRPr lang="tr-TR" sz="1800" u="sng" dirty="0" smtClean="0">
              <a:solidFill>
                <a:schemeClr val="bg2">
                  <a:lumMod val="10000"/>
                </a:schemeClr>
              </a:solidFill>
              <a:latin typeface="Times New Roman" pitchFamily="18" charset="0"/>
              <a:cs typeface="Times New Roman" pitchFamily="18" charset="0"/>
            </a:endParaRPr>
          </a:p>
          <a:p>
            <a:pPr marL="0" indent="0" algn="just">
              <a:lnSpc>
                <a:spcPct val="150000"/>
              </a:lnSpc>
              <a:spcBef>
                <a:spcPts val="0"/>
              </a:spcBef>
              <a:buNone/>
            </a:pPr>
            <a:r>
              <a:rPr lang="tr-TR" sz="1800" u="sng" dirty="0" smtClean="0">
                <a:latin typeface="Times New Roman" pitchFamily="18" charset="0"/>
                <a:cs typeface="Times New Roman" pitchFamily="18" charset="0"/>
              </a:rPr>
              <a:t>(16) Sosyal ağ sağlayıcı, </a:t>
            </a:r>
            <a:r>
              <a:rPr lang="tr-TR" sz="1800" b="1" u="sng" dirty="0" smtClean="0">
                <a:solidFill>
                  <a:srgbClr val="C00000"/>
                </a:solidFill>
                <a:latin typeface="Times New Roman" pitchFamily="18" charset="0"/>
                <a:cs typeface="Times New Roman" pitchFamily="18" charset="0"/>
              </a:rPr>
              <a:t>kişilerin can ve mal güvenliğini tehlikeye sokan içerikleri </a:t>
            </a:r>
            <a:r>
              <a:rPr lang="tr-TR" sz="1800" u="sng" dirty="0" smtClean="0">
                <a:latin typeface="Times New Roman" pitchFamily="18" charset="0"/>
                <a:cs typeface="Times New Roman" pitchFamily="18" charset="0"/>
              </a:rPr>
              <a:t>öğrenmesi ve gecikmesinde sakınca bulunması hâlinde, bu içeriği ve içeriği oluşturana ilişkin bilgileri </a:t>
            </a:r>
            <a:r>
              <a:rPr lang="tr-TR" sz="1800" b="1" u="sng" dirty="0" smtClean="0">
                <a:solidFill>
                  <a:srgbClr val="C00000"/>
                </a:solidFill>
                <a:latin typeface="Times New Roman" pitchFamily="18" charset="0"/>
                <a:cs typeface="Times New Roman" pitchFamily="18" charset="0"/>
              </a:rPr>
              <a:t>yetkili kolluk birimleriyle paylaşır.</a:t>
            </a:r>
          </a:p>
          <a:p>
            <a:pPr marL="0" indent="0" algn="just">
              <a:lnSpc>
                <a:spcPct val="150000"/>
              </a:lnSpc>
              <a:spcBef>
                <a:spcPts val="0"/>
              </a:spcBef>
              <a:buNone/>
            </a:pPr>
            <a:endParaRPr lang="tr-TR" sz="1800" u="sng" dirty="0" smtClean="0">
              <a:latin typeface="Times New Roman" pitchFamily="18" charset="0"/>
              <a:cs typeface="Times New Roman" pitchFamily="18" charset="0"/>
            </a:endParaRPr>
          </a:p>
          <a:p>
            <a:pPr marL="0" indent="0" algn="just">
              <a:lnSpc>
                <a:spcPct val="150000"/>
              </a:lnSpc>
              <a:spcBef>
                <a:spcPts val="0"/>
              </a:spcBef>
              <a:buNone/>
            </a:pPr>
            <a:r>
              <a:rPr lang="tr-TR" sz="1800" u="sng" dirty="0" smtClean="0">
                <a:latin typeface="Times New Roman" pitchFamily="18" charset="0"/>
                <a:cs typeface="Times New Roman" pitchFamily="18" charset="0"/>
              </a:rPr>
              <a:t> (17) Bu maddenin uygulanmasında sosyal ağ sağlayıcının yükümlülükleri, içerik veya yer sağlayıcısı olmasından doğan sorumluluk ve yükümlülüklerini ortadan kaldırmaz.</a:t>
            </a:r>
            <a:endParaRPr lang="tr-TR" sz="1800" u="sng"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8100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497941"/>
            <a:ext cx="11350171" cy="5658415"/>
          </a:xfrm>
        </p:spPr>
        <p:txBody>
          <a:bodyPr>
            <a:normAutofit/>
          </a:bodyPr>
          <a:lstStyle/>
          <a:p>
            <a:pPr marL="0" indent="0" algn="just">
              <a:lnSpc>
                <a:spcPct val="150000"/>
              </a:lnSpc>
              <a:spcBef>
                <a:spcPts val="0"/>
              </a:spcBef>
              <a:buNone/>
            </a:pPr>
            <a:r>
              <a:rPr lang="tr-TR" sz="1800" u="sng" dirty="0" smtClean="0">
                <a:latin typeface="Times New Roman" pitchFamily="18" charset="0"/>
                <a:cs typeface="Times New Roman" pitchFamily="18" charset="0"/>
              </a:rPr>
              <a:t>(18</a:t>
            </a:r>
            <a:r>
              <a:rPr lang="tr-TR" sz="1800" b="1" u="sng" dirty="0" smtClean="0">
                <a:solidFill>
                  <a:srgbClr val="C00000"/>
                </a:solidFill>
                <a:latin typeface="Times New Roman" pitchFamily="18" charset="0"/>
                <a:cs typeface="Times New Roman" pitchFamily="18" charset="0"/>
              </a:rPr>
              <a:t>) Kurum, sosyal ağ sağlayıcının bu Kanuna uyumuna ilişkin olarak sosyal ağ sağlayıcıdan kurumsal yapı, bilişim sistemleri, algoritmalar, veri işleme mekanizmaları ve ticari tutumlar dâhil her türlü açıklamayı talep edebilir. Sosyal ağ sağlayıcı, Kurum tarafından talep edilen bilgi ve belgeleri en geç üç ay içinde vermekle yükümlüdür. Kurum, sosyal ağ sağlayıcının bu Kanuna uyumunu sosyal ağ sağlayıcının bütün tesislerinde yerinde inceleyebilir. </a:t>
            </a:r>
          </a:p>
          <a:p>
            <a:pPr marL="0" indent="0" algn="just">
              <a:lnSpc>
                <a:spcPct val="150000"/>
              </a:lnSpc>
              <a:spcBef>
                <a:spcPts val="0"/>
              </a:spcBef>
              <a:buNone/>
            </a:pPr>
            <a:endParaRPr lang="tr-TR" sz="1800" u="sng" dirty="0" smtClean="0">
              <a:latin typeface="Times New Roman" pitchFamily="18" charset="0"/>
              <a:cs typeface="Times New Roman" pitchFamily="18" charset="0"/>
            </a:endParaRPr>
          </a:p>
          <a:p>
            <a:pPr marL="0" indent="0" algn="just">
              <a:lnSpc>
                <a:spcPct val="150000"/>
              </a:lnSpc>
              <a:spcBef>
                <a:spcPts val="0"/>
              </a:spcBef>
              <a:buNone/>
            </a:pPr>
            <a:r>
              <a:rPr lang="tr-TR" sz="1800" u="sng" dirty="0" smtClean="0">
                <a:latin typeface="Times New Roman" pitchFamily="18" charset="0"/>
                <a:cs typeface="Times New Roman" pitchFamily="18" charset="0"/>
              </a:rPr>
              <a:t>(19) Sosyal ağ sağlayıcı, kamu güvenliğini ve kamu sağlığını etkileyen olağanüstü durumlara ilişkin kriz planı oluşturmakla ve Kuruma bildirmekle yükümlüdür.</a:t>
            </a:r>
          </a:p>
          <a:p>
            <a:pPr marL="0" indent="0" algn="just">
              <a:lnSpc>
                <a:spcPct val="150000"/>
              </a:lnSpc>
              <a:spcBef>
                <a:spcPts val="0"/>
              </a:spcBef>
              <a:buNone/>
            </a:pPr>
            <a:endParaRPr lang="tr-TR" sz="1800" u="sng" dirty="0" smtClean="0">
              <a:latin typeface="Times New Roman" pitchFamily="18" charset="0"/>
              <a:cs typeface="Times New Roman" pitchFamily="18" charset="0"/>
            </a:endParaRPr>
          </a:p>
          <a:p>
            <a:pPr marL="0" indent="0" algn="just">
              <a:lnSpc>
                <a:spcPct val="150000"/>
              </a:lnSpc>
              <a:spcBef>
                <a:spcPts val="0"/>
              </a:spcBef>
              <a:buNone/>
            </a:pPr>
            <a:r>
              <a:rPr lang="tr-TR" sz="1800" u="sng" dirty="0" smtClean="0">
                <a:latin typeface="Times New Roman" pitchFamily="18" charset="0"/>
                <a:cs typeface="Times New Roman" pitchFamily="18" charset="0"/>
              </a:rPr>
              <a:t> (20) Bu maddenin altıncı, yedinci, </a:t>
            </a:r>
            <a:r>
              <a:rPr lang="tr-TR" sz="1800" u="sng" dirty="0" err="1" smtClean="0">
                <a:latin typeface="Times New Roman" pitchFamily="18" charset="0"/>
                <a:cs typeface="Times New Roman" pitchFamily="18" charset="0"/>
              </a:rPr>
              <a:t>onüçüncü</a:t>
            </a:r>
            <a:r>
              <a:rPr lang="tr-TR" sz="1800" u="sng" dirty="0" smtClean="0">
                <a:latin typeface="Times New Roman" pitchFamily="18" charset="0"/>
                <a:cs typeface="Times New Roman" pitchFamily="18" charset="0"/>
              </a:rPr>
              <a:t>, </a:t>
            </a:r>
            <a:r>
              <a:rPr lang="tr-TR" sz="1800" u="sng" dirty="0" err="1" smtClean="0">
                <a:latin typeface="Times New Roman" pitchFamily="18" charset="0"/>
                <a:cs typeface="Times New Roman" pitchFamily="18" charset="0"/>
              </a:rPr>
              <a:t>onaltıncı</a:t>
            </a:r>
            <a:r>
              <a:rPr lang="tr-TR" sz="1800" u="sng" dirty="0" smtClean="0">
                <a:latin typeface="Times New Roman" pitchFamily="18" charset="0"/>
                <a:cs typeface="Times New Roman" pitchFamily="18" charset="0"/>
              </a:rPr>
              <a:t>, </a:t>
            </a:r>
            <a:r>
              <a:rPr lang="tr-TR" sz="1800" u="sng" dirty="0" err="1" smtClean="0">
                <a:latin typeface="Times New Roman" pitchFamily="18" charset="0"/>
                <a:cs typeface="Times New Roman" pitchFamily="18" charset="0"/>
              </a:rPr>
              <a:t>onsekizinci</a:t>
            </a:r>
            <a:r>
              <a:rPr lang="tr-TR" sz="1800" u="sng" dirty="0" smtClean="0">
                <a:latin typeface="Times New Roman" pitchFamily="18" charset="0"/>
                <a:cs typeface="Times New Roman" pitchFamily="18" charset="0"/>
              </a:rPr>
              <a:t> ve </a:t>
            </a:r>
            <a:r>
              <a:rPr lang="tr-TR" sz="1800" u="sng" dirty="0" err="1" smtClean="0">
                <a:latin typeface="Times New Roman" pitchFamily="18" charset="0"/>
                <a:cs typeface="Times New Roman" pitchFamily="18" charset="0"/>
              </a:rPr>
              <a:t>ondokuzuncu</a:t>
            </a:r>
            <a:r>
              <a:rPr lang="tr-TR" sz="1800" u="sng" dirty="0" smtClean="0">
                <a:latin typeface="Times New Roman" pitchFamily="18" charset="0"/>
                <a:cs typeface="Times New Roman" pitchFamily="18" charset="0"/>
              </a:rPr>
              <a:t> fıkralarındaki yükümlülüklerini yerine getirmeyen sosyal ağ sağlayıcıya Başkan tarafından bir önceki takvim yılındaki </a:t>
            </a:r>
            <a:r>
              <a:rPr lang="tr-TR" sz="1800" b="1" u="sng" dirty="0" smtClean="0">
                <a:solidFill>
                  <a:srgbClr val="C00000"/>
                </a:solidFill>
                <a:latin typeface="Times New Roman" pitchFamily="18" charset="0"/>
                <a:cs typeface="Times New Roman" pitchFamily="18" charset="0"/>
              </a:rPr>
              <a:t>küresel cirosunun yüzde üçüne kadar idari para cezası verilebilir.</a:t>
            </a:r>
            <a:endParaRPr lang="tr-TR" sz="1800" b="1" u="sng"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8100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EK-4. MADDE </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4718666"/>
          </a:xfrm>
        </p:spPr>
        <p:txBody>
          <a:bodyPr>
            <a:normAutofit fontScale="77500" lnSpcReduction="20000"/>
          </a:bodyPr>
          <a:lstStyle/>
          <a:p>
            <a:pPr marL="0" indent="0" algn="just">
              <a:lnSpc>
                <a:spcPct val="150000"/>
              </a:lnSpc>
              <a:spcBef>
                <a:spcPts val="0"/>
              </a:spcBef>
              <a:buNone/>
            </a:pPr>
            <a:r>
              <a:rPr lang="tr-TR" sz="2200" b="1" dirty="0">
                <a:solidFill>
                  <a:schemeClr val="bg2">
                    <a:lumMod val="10000"/>
                  </a:schemeClr>
                </a:solidFill>
                <a:latin typeface="Times New Roman" pitchFamily="18" charset="0"/>
                <a:cs typeface="Times New Roman" pitchFamily="18" charset="0"/>
              </a:rPr>
              <a:t>(1) </a:t>
            </a:r>
            <a:r>
              <a:rPr lang="tr-TR" sz="2400" b="1" dirty="0" smtClean="0">
                <a:solidFill>
                  <a:srgbClr val="C00000"/>
                </a:solidFill>
                <a:latin typeface="Times New Roman" pitchFamily="18" charset="0"/>
                <a:cs typeface="Times New Roman" pitchFamily="18" charset="0"/>
              </a:rPr>
              <a:t>Türkiye’den günlük erişimi bir milyondan fazla olan yurt dışı kaynaklı sosyal ağ sağlayıcı</a:t>
            </a:r>
            <a:r>
              <a:rPr lang="tr-TR" sz="2400" dirty="0" smtClean="0">
                <a:latin typeface="Times New Roman" pitchFamily="18" charset="0"/>
                <a:cs typeface="Times New Roman" pitchFamily="18" charset="0"/>
              </a:rPr>
              <a:t>; Kurum, Birlik, adli veya idari makamlarca gönderilecek tebligat, bildirim veya taleplerin gereğinin yerine getirilmesi ve kişiler tarafından bu Kanun kapsamında yapılacak başvuruların cevaplandırılması ve bu Kanun kapsamındaki diğer yükümlülüklerin yerine getirilmesini temin için </a:t>
            </a:r>
            <a:r>
              <a:rPr lang="tr-TR" sz="2400" b="1" dirty="0" smtClean="0">
                <a:solidFill>
                  <a:srgbClr val="C00000"/>
                </a:solidFill>
                <a:latin typeface="Times New Roman" pitchFamily="18" charset="0"/>
                <a:cs typeface="Times New Roman" pitchFamily="18" charset="0"/>
              </a:rPr>
              <a:t>yetkili en az bir kişiyi Türkiye’de temsilci olarak belirler </a:t>
            </a:r>
            <a:r>
              <a:rPr lang="tr-TR" sz="2400" dirty="0" smtClean="0">
                <a:latin typeface="Times New Roman" pitchFamily="18" charset="0"/>
                <a:cs typeface="Times New Roman" pitchFamily="18" charset="0"/>
              </a:rPr>
              <a:t>ve bu kişinin iletişim bilgilerine kolayca görülebilecek ve doğrudan erişilebilecek şekilde internet sitesinde yer verir. Sosyal ağ sağlayıcı bu kişinin kimlik ve iletişim bilgilerini Kuruma bildirmekle yükümlüdür. </a:t>
            </a:r>
            <a:r>
              <a:rPr lang="tr-TR" sz="2400" u="sng" dirty="0" smtClean="0">
                <a:latin typeface="Times New Roman" pitchFamily="18" charset="0"/>
                <a:cs typeface="Times New Roman" pitchFamily="18" charset="0"/>
              </a:rPr>
              <a:t>Temsilcinin gerçek kişi olması hâlinde bu kişinin Türkiye’de mukim ve Türk vatandaşı olması zorunludur. Türkiye’den günlük erişimin on milyondan fazla olması hâlinde; yurt dışı kaynaklı sosyal ağ sağlayıcı tarafından belirlenen gerçek veya tüzel kişi temsilci, sosyal ağ sağlayıcının sorumlulukları saklı kalmak kaydıyla teknik, idari, hukuki ve mali yönden tam yetkili ve sorumlu olup bu temsilcinin tüzel kişi olması hâlinde doğrudan sosyal ağ sağlayıcı tarafından sermaye şirketi şeklinde kurulan bir şube olması zorunludur.</a:t>
            </a:r>
            <a:endParaRPr lang="tr-TR" sz="2200" u="sng"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63317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706170"/>
            <a:ext cx="11350171" cy="5260064"/>
          </a:xfrm>
        </p:spPr>
        <p:txBody>
          <a:bodyPr>
            <a:noAutofit/>
          </a:bodyPr>
          <a:lstStyle/>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(2) </a:t>
            </a:r>
            <a:r>
              <a:rPr lang="tr-TR" sz="2000" dirty="0">
                <a:solidFill>
                  <a:schemeClr val="bg2">
                    <a:lumMod val="10000"/>
                  </a:schemeClr>
                </a:solidFill>
                <a:latin typeface="Times New Roman" panose="02020603050405020304" pitchFamily="18" charset="0"/>
                <a:cs typeface="Times New Roman" panose="02020603050405020304" pitchFamily="18" charset="0"/>
              </a:rPr>
              <a:t>Birinci fıkrada düzenlenen </a:t>
            </a:r>
            <a:r>
              <a:rPr lang="tr-TR" sz="2000" b="1" dirty="0">
                <a:solidFill>
                  <a:srgbClr val="C00000"/>
                </a:solidFill>
                <a:latin typeface="Times New Roman" panose="02020603050405020304" pitchFamily="18" charset="0"/>
                <a:cs typeface="Times New Roman" panose="02020603050405020304" pitchFamily="18" charset="0"/>
              </a:rPr>
              <a:t>temsilci belirleme ve bildirme yükümlülüğünü yerine getirmeyen sosyal ağ sağlayıcıya, Kurum tarafından bildirimde bulunulur. Bildirimden itibaren otuz gün içinde bu yükümlülüğün yerine getirilmemesi hâlinde sosyal ağ sağlayıcıya Başkan tarafından on milyon Türk lirası idari para cezası verilir. Verilen idari para cezasının tebliğinden itibaren otuz gün içinde bu yükümlülüğün yerine getirilmemesi hâlinde otuz milyon Türk lirası daha idari para cezası verilir. İkinci kez verilen idari para cezasının tebliğinden itibaren otuz gün içinde bu yükümlülüğün yerine getirilmemesi hâlinde Başkan tarafından Türkiye’de mukim vergi mükellefi olan gerçek ve tüzel kişilerin ilgili sosyal ağ sağlayıcısına yeni reklam vermesi yasaklanır,</a:t>
            </a:r>
            <a:r>
              <a:rPr lang="tr-TR" sz="2000" dirty="0">
                <a:solidFill>
                  <a:schemeClr val="bg2">
                    <a:lumMod val="10000"/>
                  </a:schemeClr>
                </a:solidFill>
                <a:latin typeface="Times New Roman" panose="02020603050405020304" pitchFamily="18" charset="0"/>
                <a:cs typeface="Times New Roman" panose="02020603050405020304" pitchFamily="18" charset="0"/>
              </a:rPr>
              <a:t> bu kapsamda yeni sözleşme kurulamaz ve buna ilişkin para transferi yapılamaz. </a:t>
            </a:r>
            <a:r>
              <a:rPr lang="tr-TR" sz="2000" b="1" dirty="0">
                <a:solidFill>
                  <a:srgbClr val="C00000"/>
                </a:solidFill>
                <a:latin typeface="Times New Roman" panose="02020603050405020304" pitchFamily="18" charset="0"/>
                <a:cs typeface="Times New Roman" panose="02020603050405020304" pitchFamily="18" charset="0"/>
              </a:rPr>
              <a:t>Reklam yasağı kararının verildiği tarihten itibaren üç ay içinde bu yükümlülüğün yerine getirilmemesi hâlinde Başkan, sosyal ağ sağlayıcının internet trafiği bant genişliğinin yüzde elli oranında daraltılması için sulh ceza hâkimliğine başvurabilir.</a:t>
            </a:r>
          </a:p>
        </p:txBody>
      </p:sp>
    </p:spTree>
    <p:extLst>
      <p:ext uri="{BB962C8B-B14F-4D97-AF65-F5344CB8AC3E}">
        <p14:creationId xmlns="" xmlns:p14="http://schemas.microsoft.com/office/powerpoint/2010/main" val="59307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660904"/>
            <a:ext cx="11350171" cy="5151422"/>
          </a:xfrm>
        </p:spPr>
        <p:txBody>
          <a:bodyPr>
            <a:normAutofit fontScale="92500"/>
          </a:bodyPr>
          <a:lstStyle/>
          <a:p>
            <a:pPr marL="0" indent="0" algn="just">
              <a:lnSpc>
                <a:spcPct val="150000"/>
              </a:lnSpc>
              <a:spcBef>
                <a:spcPts val="0"/>
              </a:spcBef>
              <a:buNone/>
            </a:pPr>
            <a:r>
              <a:rPr lang="tr-TR" sz="2200" dirty="0" smtClean="0">
                <a:solidFill>
                  <a:schemeClr val="bg2">
                    <a:lumMod val="10000"/>
                  </a:schemeClr>
                </a:solidFill>
                <a:latin typeface="Times New Roman" panose="02020603050405020304" pitchFamily="18" charset="0"/>
                <a:cs typeface="Times New Roman" panose="02020603050405020304" pitchFamily="18" charset="0"/>
              </a:rPr>
              <a:t>Başvurunun </a:t>
            </a:r>
            <a:r>
              <a:rPr lang="tr-TR" sz="2200" dirty="0">
                <a:solidFill>
                  <a:schemeClr val="bg2">
                    <a:lumMod val="10000"/>
                  </a:schemeClr>
                </a:solidFill>
                <a:latin typeface="Times New Roman" panose="02020603050405020304" pitchFamily="18" charset="0"/>
                <a:cs typeface="Times New Roman" panose="02020603050405020304" pitchFamily="18" charset="0"/>
              </a:rPr>
              <a:t>kabulüne ilişkin hakim kararının uygulanmasından itibaren </a:t>
            </a:r>
            <a:r>
              <a:rPr lang="tr-TR" sz="2200" b="1" dirty="0">
                <a:solidFill>
                  <a:srgbClr val="C00000"/>
                </a:solidFill>
                <a:latin typeface="Times New Roman" panose="02020603050405020304" pitchFamily="18" charset="0"/>
                <a:cs typeface="Times New Roman" panose="02020603050405020304" pitchFamily="18" charset="0"/>
              </a:rPr>
              <a:t>30 gün içinde yükümlülüklerini yerine getirmezse, Başkan bant genişliğinin %95’e kadar daraltılması talebiyle SCH başvurabilir, hâkim ikinci başvuru üzerine vereceği kararında, yüzde elliden düşük olmamak kaydıyla, sunulan hizmetin niteliğini de dikkate alarak daha düşük bir oran belirleyebilir. </a:t>
            </a:r>
            <a:r>
              <a:rPr lang="tr-TR" sz="2200" dirty="0">
                <a:latin typeface="Times New Roman" panose="02020603050405020304" pitchFamily="18" charset="0"/>
                <a:cs typeface="Times New Roman" panose="02020603050405020304" pitchFamily="18" charset="0"/>
              </a:rPr>
              <a:t>Bu </a:t>
            </a:r>
            <a:r>
              <a:rPr lang="tr-TR" sz="2200" dirty="0">
                <a:solidFill>
                  <a:schemeClr val="bg2">
                    <a:lumMod val="10000"/>
                  </a:schemeClr>
                </a:solidFill>
                <a:latin typeface="Times New Roman" panose="02020603050405020304" pitchFamily="18" charset="0"/>
                <a:cs typeface="Times New Roman" panose="02020603050405020304" pitchFamily="18" charset="0"/>
              </a:rPr>
              <a:t>kararlara karşı Başkan tarafından 5271 </a:t>
            </a:r>
            <a:r>
              <a:rPr lang="tr-TR" sz="2200" dirty="0" smtClean="0">
                <a:solidFill>
                  <a:schemeClr val="bg2">
                    <a:lumMod val="10000"/>
                  </a:schemeClr>
                </a:solidFill>
                <a:latin typeface="Times New Roman" panose="02020603050405020304" pitchFamily="18" charset="0"/>
                <a:cs typeface="Times New Roman" panose="02020603050405020304" pitchFamily="18" charset="0"/>
              </a:rPr>
              <a:t>sayılı Kanun </a:t>
            </a:r>
            <a:r>
              <a:rPr lang="tr-TR" sz="2200" dirty="0">
                <a:solidFill>
                  <a:schemeClr val="bg2">
                    <a:lumMod val="10000"/>
                  </a:schemeClr>
                </a:solidFill>
                <a:latin typeface="Times New Roman" panose="02020603050405020304" pitchFamily="18" charset="0"/>
                <a:cs typeface="Times New Roman" panose="02020603050405020304" pitchFamily="18" charset="0"/>
              </a:rPr>
              <a:t>hükümlerine göre itiraz yoluna gidilebilir. Hâkim tarafından verilen kararlar erişim sağlayıcılara bildirilmek üzere </a:t>
            </a:r>
            <a:r>
              <a:rPr lang="tr-TR" sz="2200" b="1" dirty="0">
                <a:solidFill>
                  <a:srgbClr val="C00000"/>
                </a:solidFill>
                <a:latin typeface="Times New Roman" panose="02020603050405020304" pitchFamily="18" charset="0"/>
                <a:cs typeface="Times New Roman" panose="02020603050405020304" pitchFamily="18" charset="0"/>
              </a:rPr>
              <a:t>Kuruma </a:t>
            </a:r>
            <a:r>
              <a:rPr lang="tr-TR" sz="2200" dirty="0">
                <a:solidFill>
                  <a:schemeClr val="bg2">
                    <a:lumMod val="10000"/>
                  </a:schemeClr>
                </a:solidFill>
                <a:latin typeface="Times New Roman" panose="02020603050405020304" pitchFamily="18" charset="0"/>
                <a:cs typeface="Times New Roman" panose="02020603050405020304" pitchFamily="18" charset="0"/>
              </a:rPr>
              <a:t>gönderilir. Kararların gereği, bildirimden itibaren </a:t>
            </a:r>
            <a:r>
              <a:rPr lang="tr-TR" sz="2200" b="1" dirty="0">
                <a:solidFill>
                  <a:srgbClr val="C00000"/>
                </a:solidFill>
                <a:latin typeface="Times New Roman" panose="02020603050405020304" pitchFamily="18" charset="0"/>
                <a:cs typeface="Times New Roman" panose="02020603050405020304" pitchFamily="18" charset="0"/>
              </a:rPr>
              <a:t>derhâl ve en geç dört saat içinde </a:t>
            </a:r>
            <a:r>
              <a:rPr lang="tr-TR" sz="2200" b="1" dirty="0" smtClean="0">
                <a:solidFill>
                  <a:srgbClr val="C00000"/>
                </a:solidFill>
                <a:latin typeface="Times New Roman" panose="02020603050405020304" pitchFamily="18" charset="0"/>
                <a:cs typeface="Times New Roman" panose="02020603050405020304" pitchFamily="18" charset="0"/>
              </a:rPr>
              <a:t>erişim sağlayıcıları </a:t>
            </a:r>
            <a:r>
              <a:rPr lang="tr-TR" sz="2200" b="1" dirty="0">
                <a:solidFill>
                  <a:srgbClr val="C00000"/>
                </a:solidFill>
                <a:latin typeface="Times New Roman" panose="02020603050405020304" pitchFamily="18" charset="0"/>
                <a:cs typeface="Times New Roman" panose="02020603050405020304" pitchFamily="18" charset="0"/>
              </a:rPr>
              <a:t>tarafından </a:t>
            </a:r>
            <a:r>
              <a:rPr lang="tr-TR" sz="2200" dirty="0">
                <a:solidFill>
                  <a:schemeClr val="bg2">
                    <a:lumMod val="10000"/>
                  </a:schemeClr>
                </a:solidFill>
                <a:latin typeface="Times New Roman" panose="02020603050405020304" pitchFamily="18" charset="0"/>
                <a:cs typeface="Times New Roman" panose="02020603050405020304" pitchFamily="18" charset="0"/>
              </a:rPr>
              <a:t>yerine getirilir. </a:t>
            </a:r>
            <a:r>
              <a:rPr lang="tr-TR" sz="2200" b="1" dirty="0">
                <a:solidFill>
                  <a:srgbClr val="C00000"/>
                </a:solidFill>
                <a:latin typeface="Times New Roman" panose="02020603050405020304" pitchFamily="18" charset="0"/>
                <a:cs typeface="Times New Roman" panose="02020603050405020304" pitchFamily="18" charset="0"/>
              </a:rPr>
              <a:t>Temsilci belirleme ve bildirme yükümlülüğünün yerine getirilmesi hâlinde; verilen idari para cezalarının dörtte biri tahsil edilir, reklam yasağı kaldırılır ve hâkim kararları kendiliğinden hükümsüz kalır.</a:t>
            </a:r>
            <a:r>
              <a:rPr lang="tr-TR" sz="2200" dirty="0">
                <a:solidFill>
                  <a:schemeClr val="bg2">
                    <a:lumMod val="10000"/>
                  </a:schemeClr>
                </a:solidFill>
                <a:latin typeface="Times New Roman" panose="02020603050405020304" pitchFamily="18" charset="0"/>
                <a:cs typeface="Times New Roman" panose="02020603050405020304" pitchFamily="18" charset="0"/>
              </a:rPr>
              <a:t> İnternet trafiği bant genişliğine yapılan müdahalenin sona erdirilmesi için erişim sağlayıcılara Kurum tarafından bildirim yapılır.</a:t>
            </a:r>
          </a:p>
        </p:txBody>
      </p:sp>
    </p:spTree>
    <p:extLst>
      <p:ext uri="{BB962C8B-B14F-4D97-AF65-F5344CB8AC3E}">
        <p14:creationId xmlns="" xmlns:p14="http://schemas.microsoft.com/office/powerpoint/2010/main" val="309122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546973"/>
            <a:ext cx="11350171" cy="3764054"/>
          </a:xfrm>
        </p:spPr>
        <p:txBody>
          <a:bodyPr>
            <a:normAutofit/>
          </a:bodyPr>
          <a:lstStyle/>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(3) </a:t>
            </a:r>
            <a:r>
              <a:rPr lang="tr-TR" sz="2200" dirty="0">
                <a:solidFill>
                  <a:schemeClr val="bg2">
                    <a:lumMod val="10000"/>
                  </a:schemeClr>
                </a:solidFill>
                <a:latin typeface="Times New Roman" panose="02020603050405020304" pitchFamily="18" charset="0"/>
                <a:cs typeface="Times New Roman" panose="02020603050405020304" pitchFamily="18" charset="0"/>
              </a:rPr>
              <a:t>Türkiye’den günlük erişimi bir milyondan fazla olan yurt içi veya yurt dışı kaynaklı sosyal ağ sağlayıcı, </a:t>
            </a:r>
            <a:r>
              <a:rPr lang="tr-TR" sz="2200" b="1" dirty="0">
                <a:solidFill>
                  <a:srgbClr val="C00000"/>
                </a:solidFill>
                <a:latin typeface="Times New Roman" panose="02020603050405020304" pitchFamily="18" charset="0"/>
                <a:cs typeface="Times New Roman" panose="02020603050405020304" pitchFamily="18" charset="0"/>
              </a:rPr>
              <a:t>9 uncu ve 9/A maddeleri kapsamındaki içeriklere yönelik olarak kişiler tarafından yapılacak başvurulara, başvurudan itibaren en geç kırk sekiz saat içinde olumlu ya da olumsuz cevap vermekle yükümlüdür. Olumsuz cevaplar gerekçeli olarak verilir.</a:t>
            </a:r>
          </a:p>
        </p:txBody>
      </p:sp>
    </p:spTree>
    <p:extLst>
      <p:ext uri="{BB962C8B-B14F-4D97-AF65-F5344CB8AC3E}">
        <p14:creationId xmlns="" xmlns:p14="http://schemas.microsoft.com/office/powerpoint/2010/main" val="138060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397489" y="380245"/>
            <a:ext cx="11350171" cy="5984341"/>
          </a:xfrm>
        </p:spPr>
        <p:txBody>
          <a:bodyPr>
            <a:noAutofit/>
          </a:bodyPr>
          <a:lstStyle/>
          <a:p>
            <a:pPr marL="0" indent="0" algn="just">
              <a:lnSpc>
                <a:spcPct val="150000"/>
              </a:lnSpc>
              <a:spcBef>
                <a:spcPts val="0"/>
              </a:spcBef>
              <a:buNone/>
            </a:pPr>
            <a:r>
              <a:rPr lang="tr-TR" sz="1600" b="1" dirty="0">
                <a:solidFill>
                  <a:schemeClr val="bg2">
                    <a:lumMod val="10000"/>
                  </a:schemeClr>
                </a:solidFill>
                <a:latin typeface="Times New Roman" pitchFamily="18" charset="0"/>
                <a:cs typeface="Times New Roman" pitchFamily="18" charset="0"/>
              </a:rPr>
              <a:t>(4) </a:t>
            </a:r>
            <a:r>
              <a:rPr lang="tr-TR" sz="1600" dirty="0" smtClean="0">
                <a:latin typeface="Times New Roman" pitchFamily="18" charset="0"/>
                <a:cs typeface="Times New Roman" pitchFamily="18" charset="0"/>
              </a:rPr>
              <a:t>Türkiye’den günlük erişimi bir milyondan fazla olan yurt içi veya yurt dışı kaynaklı sosyal ağ sağlayıcı, kendisine bildirilen içeriğin çıkarılması ve/veya erişimin engellenmesi kararlarının uygulanmasına ve üçüncü fıkra kapsamındaki </a:t>
            </a:r>
            <a:r>
              <a:rPr lang="tr-TR" sz="1600" b="1" dirty="0" smtClean="0">
                <a:solidFill>
                  <a:srgbClr val="C00000"/>
                </a:solidFill>
                <a:latin typeface="Times New Roman" pitchFamily="18" charset="0"/>
                <a:cs typeface="Times New Roman" pitchFamily="18" charset="0"/>
              </a:rPr>
              <a:t>başvurulara ilişkin istatistiksel ve kategorik bilgileri içeren Türkçe hazırlanmış raporları altı aylık dönemlerle Kuruma bildirir. </a:t>
            </a:r>
            <a:r>
              <a:rPr lang="tr-TR" sz="1600" dirty="0" smtClean="0">
                <a:latin typeface="Times New Roman" pitchFamily="18" charset="0"/>
                <a:cs typeface="Times New Roman" pitchFamily="18" charset="0"/>
              </a:rPr>
              <a:t>Üçüncü fıkra kapsamındaki (9 ve 9/A) başvurulara ilişkin rapor, kişisel verilerden arındırılmak suretiyle sosyal ağ sağlayıcının </a:t>
            </a:r>
            <a:r>
              <a:rPr lang="tr-TR" sz="1600" b="1" dirty="0" smtClean="0">
                <a:solidFill>
                  <a:srgbClr val="C00000"/>
                </a:solidFill>
                <a:latin typeface="Times New Roman" pitchFamily="18" charset="0"/>
                <a:cs typeface="Times New Roman" pitchFamily="18" charset="0"/>
              </a:rPr>
              <a:t>kendi internet sitesinde de yayınlanır</a:t>
            </a:r>
            <a:r>
              <a:rPr lang="tr-TR" sz="1600" dirty="0" smtClean="0">
                <a:latin typeface="Times New Roman" pitchFamily="18" charset="0"/>
                <a:cs typeface="Times New Roman" pitchFamily="18" charset="0"/>
              </a:rPr>
              <a:t>. </a:t>
            </a:r>
            <a:r>
              <a:rPr lang="tr-TR" sz="1600" u="sng" dirty="0" smtClean="0">
                <a:latin typeface="Times New Roman" pitchFamily="18" charset="0"/>
                <a:cs typeface="Times New Roman" pitchFamily="18" charset="0"/>
              </a:rPr>
              <a:t>(Ek cümleler:13/10/2022-7418/34 md.) Sosyal ağ sağlayıcıların Kuruma sundukları raporlar; başlık etiketleri, öne çıkarılan veya erişimi azaltılan içeriklere ilişkin algoritmalarına, reklam politikalarına ve şeffaflık politikalarına ilişkin bilgileri de içerir. Sosyal ağ sağlayıcı hesap verebilirlik ilkesine uygun şekilde hareket etmek, Kanunun uygulanmasında şeffaflığı sağlamak, Kanunun uygulanmasına ilişkin </a:t>
            </a:r>
            <a:r>
              <a:rPr lang="tr-TR" sz="1600" b="1" u="sng" dirty="0" smtClean="0">
                <a:solidFill>
                  <a:srgbClr val="C00000"/>
                </a:solidFill>
                <a:latin typeface="Times New Roman" pitchFamily="18" charset="0"/>
                <a:cs typeface="Times New Roman" pitchFamily="18" charset="0"/>
              </a:rPr>
              <a:t>gerekli tüm bilgi ve belgeleri Kurum tarafından istenildiği zaman Kuruma vermekle yükümlüdür</a:t>
            </a:r>
            <a:r>
              <a:rPr lang="tr-TR" sz="1600" u="sng" dirty="0" smtClean="0">
                <a:latin typeface="Times New Roman" pitchFamily="18" charset="0"/>
                <a:cs typeface="Times New Roman" pitchFamily="18" charset="0"/>
              </a:rPr>
              <a:t>. Sosyal ağ sağlayıcı kullanıcılarına eşit ve tarafsız davranmakla yükümlü olup Kuruma sunulacak raporda bu hususa ilişkin alınan tedbirlere de yer verilir. Sosyal ağ sağlayıcı, bu Kanun kapsamındaki suçlara ilişkin içerikler ile başlık etiketlerinin yayınlanmamasına ilişkin kendi sistem, mekanizma ve algoritmasında Kurumla iş birliği hâlinde gerekli tedbirleri alır ve bu tedbirlere raporunda yer verir. Sosyal ağ sağlayıcı, kullanıcılara öneriler sunarken hangi parametreleri kullandığına internet sitesinde açık, anlaşılır ve kolaylıkla ulaşılabilir şekilde yer vermekle yükümlüdür. </a:t>
            </a:r>
            <a:r>
              <a:rPr lang="tr-TR" sz="1600" b="1" u="sng" dirty="0" smtClean="0">
                <a:solidFill>
                  <a:srgbClr val="C00000"/>
                </a:solidFill>
                <a:latin typeface="Times New Roman" pitchFamily="18" charset="0"/>
                <a:cs typeface="Times New Roman" pitchFamily="18" charset="0"/>
              </a:rPr>
              <a:t>Sosyal ağ sağlayıcı, kullanıcılara önerdiği içeriklere ilişkin tercihleri güncelleme ve kişisel verilerinin kullanılmasını sınırlandırma seçeneği sunma konusunda gerekli tedbirleri alır </a:t>
            </a:r>
            <a:r>
              <a:rPr lang="tr-TR" sz="1600" u="sng" dirty="0" smtClean="0">
                <a:latin typeface="Times New Roman" pitchFamily="18" charset="0"/>
                <a:cs typeface="Times New Roman" pitchFamily="18" charset="0"/>
              </a:rPr>
              <a:t>ve bu tedbirlere raporunda yer verir. Sosyal ağ sağlayıcı, reklamlara ilişkin içerik, reklam veren, reklam süresi, hedef kitlesi, ulaşılan kişi veya grup sayısı gibi bilgilerin yer aldığı bir </a:t>
            </a:r>
            <a:r>
              <a:rPr lang="tr-TR" sz="1600" b="1" u="sng" dirty="0" smtClean="0">
                <a:solidFill>
                  <a:srgbClr val="C00000"/>
                </a:solidFill>
                <a:latin typeface="Times New Roman" pitchFamily="18" charset="0"/>
                <a:cs typeface="Times New Roman" pitchFamily="18" charset="0"/>
              </a:rPr>
              <a:t>reklam kütüphanesi oluşturarak bunu internet sitesi üzerinden yayınlar </a:t>
            </a:r>
            <a:r>
              <a:rPr lang="tr-TR" sz="1600" u="sng" dirty="0" smtClean="0">
                <a:latin typeface="Times New Roman" pitchFamily="18" charset="0"/>
                <a:cs typeface="Times New Roman" pitchFamily="18" charset="0"/>
              </a:rPr>
              <a:t>ve bu hususa raporunda yer verir.</a:t>
            </a:r>
            <a:endParaRPr lang="tr-TR" sz="1600" u="sng"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20245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397489" y="380245"/>
            <a:ext cx="11350171" cy="5984341"/>
          </a:xfrm>
        </p:spPr>
        <p:txBody>
          <a:bodyPr>
            <a:noAutofit/>
          </a:bodyPr>
          <a:lstStyle/>
          <a:p>
            <a:pPr marL="0" indent="0" algn="just">
              <a:lnSpc>
                <a:spcPct val="150000"/>
              </a:lnSpc>
              <a:spcBef>
                <a:spcPts val="0"/>
              </a:spcBef>
              <a:buNone/>
            </a:pPr>
            <a:r>
              <a:rPr lang="tr-TR" sz="1800" b="1" dirty="0" smtClean="0">
                <a:solidFill>
                  <a:schemeClr val="bg2">
                    <a:lumMod val="10000"/>
                  </a:schemeClr>
                </a:solidFill>
                <a:latin typeface="Times New Roman" pitchFamily="18" charset="0"/>
                <a:cs typeface="Times New Roman" pitchFamily="18" charset="0"/>
              </a:rPr>
              <a:t>(5) </a:t>
            </a:r>
            <a:r>
              <a:rPr lang="tr-TR" sz="1800" u="sng" dirty="0" smtClean="0">
                <a:latin typeface="Times New Roman" pitchFamily="18" charset="0"/>
                <a:cs typeface="Times New Roman" pitchFamily="18" charset="0"/>
              </a:rPr>
              <a:t>Türk Ceza Kanununda yer alan; a) Çocukların cinsel istismarı (madde 103), b) Halkı yanıltıcı bilgiyi alenen yayma (madde 217/A), c) Devletin birliğini ve ülke bütünlüğünü bozmak (madde 302), ç) Anayasal Düzene ve Bu Düzenin İşleyişine Karşı Suçlar (madde 309, 311, 312, 313, 314, 315, 316), d) Devlet Sırlarına Karşı Suçlar ve Casusluk (madde 328, 329, 330, 331, 333, 334, 335, 336, 337), suçlarına konu internet içeriklerini oluşturan veya yayan faillere ulaşmak için gerekli olan bilgiler soruşturma aşamasında Cumhuriyet savcısı, kovuşturma aşamasında yargılamanın yürütüldüğü mahkeme tarafından </a:t>
            </a:r>
            <a:r>
              <a:rPr lang="tr-TR" sz="1800" b="1" u="sng" dirty="0" smtClean="0">
                <a:solidFill>
                  <a:srgbClr val="C00000"/>
                </a:solidFill>
                <a:latin typeface="Times New Roman" pitchFamily="18" charset="0"/>
                <a:cs typeface="Times New Roman" pitchFamily="18" charset="0"/>
              </a:rPr>
              <a:t>talep edilmesi üzerine ilgili sosyal ağ sağlayıcının Türkiye’deki temsilcisi tarafından adli mercilere verilir. </a:t>
            </a:r>
            <a:r>
              <a:rPr lang="tr-TR" sz="1800" u="sng" dirty="0" smtClean="0">
                <a:latin typeface="Times New Roman" pitchFamily="18" charset="0"/>
                <a:cs typeface="Times New Roman" pitchFamily="18" charset="0"/>
              </a:rPr>
              <a:t>Bu bilgilerin talep eden Cumhuriyet Başsavcılığı veya mahkemeye verilmemesi durumunda, ilgili Cumhuriyet savcısı tarafından, </a:t>
            </a:r>
            <a:r>
              <a:rPr lang="tr-TR" sz="1800" b="1" u="sng" dirty="0" smtClean="0">
                <a:solidFill>
                  <a:srgbClr val="C00000"/>
                </a:solidFill>
                <a:latin typeface="Times New Roman" pitchFamily="18" charset="0"/>
                <a:cs typeface="Times New Roman" pitchFamily="18" charset="0"/>
              </a:rPr>
              <a:t>yurt dışı kaynaklı sosyal ağ sağlayıcının internet trafiği bant genişliğinin yüzde doksan oranında daraltılması talebiyle Ankara Sulh Ceza Hâkimliğine başvurulabilir. İnternet trafiği bant genişliğinin daraltılması kararı verilmesi hâlinde, bu karar erişim sağlayıcılara bildirilmek üzere Kuruma gönderilir. Kararın gereği, bildirimden itibaren derhâl ve en geç dört saat içinde erişim sağlayıcıları tarafından yerine getirilir.</a:t>
            </a:r>
            <a:r>
              <a:rPr lang="tr-TR" sz="1800" u="sng" dirty="0" smtClean="0">
                <a:latin typeface="Times New Roman" pitchFamily="18" charset="0"/>
                <a:cs typeface="Times New Roman" pitchFamily="18" charset="0"/>
              </a:rPr>
              <a:t> Sosyal ağ sağlayıcının, bu fıkra kapsamındaki yükümlülüklerini yerine getirmesi hâlinde yaptırımlar kaldırılır ve Kuruma bildirilir.</a:t>
            </a:r>
            <a:endParaRPr lang="tr-TR" sz="1800" u="sng"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20245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397489" y="380245"/>
            <a:ext cx="11350171" cy="5984341"/>
          </a:xfrm>
        </p:spPr>
        <p:txBody>
          <a:bodyPr>
            <a:noAutofit/>
          </a:bodyPr>
          <a:lstStyle/>
          <a:p>
            <a:pPr marL="0" indent="0" algn="ctr">
              <a:lnSpc>
                <a:spcPct val="150000"/>
              </a:lnSpc>
              <a:spcBef>
                <a:spcPts val="0"/>
              </a:spcBef>
              <a:buNone/>
            </a:pPr>
            <a:r>
              <a:rPr lang="tr-TR" sz="2000" b="1" dirty="0" smtClean="0">
                <a:solidFill>
                  <a:srgbClr val="C00000"/>
                </a:solidFill>
                <a:latin typeface="Times New Roman" pitchFamily="18" charset="0"/>
                <a:cs typeface="Times New Roman" pitchFamily="18" charset="0"/>
              </a:rPr>
              <a:t>HALKI YANILTICI BİLGİYİ ALENEN YAYMA </a:t>
            </a:r>
          </a:p>
          <a:p>
            <a:pPr marL="0" indent="0" algn="just">
              <a:lnSpc>
                <a:spcPct val="150000"/>
              </a:lnSpc>
              <a:spcBef>
                <a:spcPts val="0"/>
              </a:spcBef>
              <a:buNone/>
            </a:pPr>
            <a:endParaRPr lang="tr-TR" sz="2000" b="1" dirty="0" smtClean="0">
              <a:solidFill>
                <a:srgbClr val="C00000"/>
              </a:solidFill>
              <a:latin typeface="Times New Roman" pitchFamily="18" charset="0"/>
              <a:cs typeface="Times New Roman" pitchFamily="18" charset="0"/>
            </a:endParaRPr>
          </a:p>
          <a:p>
            <a:pPr marL="0" indent="0" algn="just">
              <a:lnSpc>
                <a:spcPct val="150000"/>
              </a:lnSpc>
              <a:spcBef>
                <a:spcPts val="0"/>
              </a:spcBef>
              <a:buNone/>
            </a:pPr>
            <a:r>
              <a:rPr lang="tr-TR" sz="2000" b="1" dirty="0" smtClean="0">
                <a:latin typeface="Times New Roman" pitchFamily="18" charset="0"/>
                <a:cs typeface="Times New Roman" pitchFamily="18" charset="0"/>
              </a:rPr>
              <a:t>Madde 217/A- </a:t>
            </a:r>
            <a:r>
              <a:rPr lang="tr-TR" sz="2000" dirty="0" smtClean="0">
                <a:latin typeface="Times New Roman" pitchFamily="18" charset="0"/>
                <a:cs typeface="Times New Roman" pitchFamily="18" charset="0"/>
              </a:rPr>
              <a:t>(Ek:13/10/2022-7418/29 md.) (1) Sırf halk arasında endişe, korku veya panik yaratmak </a:t>
            </a:r>
            <a:r>
              <a:rPr lang="tr-TR" sz="2000" dirty="0" err="1" smtClean="0">
                <a:latin typeface="Times New Roman" pitchFamily="18" charset="0"/>
                <a:cs typeface="Times New Roman" pitchFamily="18" charset="0"/>
              </a:rPr>
              <a:t>saikiyle</a:t>
            </a:r>
            <a:r>
              <a:rPr lang="tr-TR" sz="2000" dirty="0" smtClean="0">
                <a:latin typeface="Times New Roman" pitchFamily="18" charset="0"/>
                <a:cs typeface="Times New Roman" pitchFamily="18" charset="0"/>
              </a:rPr>
              <a:t>, ülkenin iç ve dış güvenliği, kamu düzeni ve genel sağlığı ile ilgili gerçeğe aykırı bir bilgiyi, kamu barışını bozmaya elverişli şekilde alenen yayan kimse, bir yıldan üç yıla kadar hapis cezasıyla cezalandırılır.</a:t>
            </a:r>
          </a:p>
          <a:p>
            <a:pPr marL="0" indent="0" algn="just">
              <a:lnSpc>
                <a:spcPct val="150000"/>
              </a:lnSpc>
              <a:spcBef>
                <a:spcPts val="0"/>
              </a:spcBef>
              <a:buNone/>
            </a:pPr>
            <a:endParaRPr lang="tr-TR" sz="2000" dirty="0" smtClean="0">
              <a:latin typeface="Times New Roman" pitchFamily="18" charset="0"/>
              <a:cs typeface="Times New Roman" pitchFamily="18" charset="0"/>
            </a:endParaRPr>
          </a:p>
          <a:p>
            <a:pPr marL="0" indent="0" algn="just">
              <a:lnSpc>
                <a:spcPct val="150000"/>
              </a:lnSpc>
              <a:spcBef>
                <a:spcPts val="0"/>
              </a:spcBef>
              <a:buNone/>
            </a:pPr>
            <a:r>
              <a:rPr lang="tr-TR" sz="2000" dirty="0" smtClean="0">
                <a:latin typeface="Times New Roman" pitchFamily="18" charset="0"/>
                <a:cs typeface="Times New Roman" pitchFamily="18" charset="0"/>
              </a:rPr>
              <a:t> (2) Fail, suçu gerçek kimliğini gizleyerek veya bir örgütün faaliyeti çerçevesinde işlemesi hâlinde, birinci fıkraya göre verilen ceza yarı oranında artırılır</a:t>
            </a:r>
            <a:endParaRPr lang="tr-TR" sz="2000" u="sng"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20245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280160"/>
            <a:ext cx="11350171" cy="3764054"/>
          </a:xfrm>
        </p:spPr>
        <p:txBody>
          <a:bodyPr>
            <a:normAutofit/>
          </a:bodyPr>
          <a:lstStyle/>
          <a:p>
            <a:pPr marL="0" indent="0" algn="just">
              <a:lnSpc>
                <a:spcPct val="150000"/>
              </a:lnSpc>
              <a:spcBef>
                <a:spcPts val="0"/>
              </a:spcBef>
              <a:buNone/>
            </a:pPr>
            <a:r>
              <a:rPr lang="tr-TR" sz="2000" b="1" dirty="0" smtClean="0">
                <a:solidFill>
                  <a:schemeClr val="bg2">
                    <a:lumMod val="10000"/>
                  </a:schemeClr>
                </a:solidFill>
                <a:latin typeface="Times New Roman" pitchFamily="18" charset="0"/>
                <a:cs typeface="Times New Roman" pitchFamily="18" charset="0"/>
              </a:rPr>
              <a:t>(</a:t>
            </a:r>
            <a:r>
              <a:rPr lang="tr-TR" sz="2000" b="1" dirty="0">
                <a:solidFill>
                  <a:schemeClr val="bg2">
                    <a:lumMod val="10000"/>
                  </a:schemeClr>
                </a:solidFill>
                <a:latin typeface="Times New Roman" pitchFamily="18" charset="0"/>
                <a:cs typeface="Times New Roman" pitchFamily="18" charset="0"/>
              </a:rPr>
              <a:t>6) </a:t>
            </a:r>
            <a:r>
              <a:rPr lang="tr-TR" sz="2000" dirty="0">
                <a:solidFill>
                  <a:schemeClr val="bg2">
                    <a:lumMod val="10000"/>
                  </a:schemeClr>
                </a:solidFill>
                <a:latin typeface="Times New Roman" pitchFamily="18" charset="0"/>
                <a:cs typeface="Times New Roman" pitchFamily="18" charset="0"/>
              </a:rPr>
              <a:t>Üçüncü fıkradaki yükümlülüğü yerine getirmeyen sosyal ağ sağlayıcıya beş milyon Türk lirası, dördüncü fıkradaki yükümlülüğü yerine getirmeyen sosyal ağ sağlayıcıya ise on milyon Türk lirası </a:t>
            </a:r>
            <a:r>
              <a:rPr lang="tr-TR" sz="2000" b="1" dirty="0">
                <a:solidFill>
                  <a:srgbClr val="C00000"/>
                </a:solidFill>
                <a:latin typeface="Times New Roman" pitchFamily="18" charset="0"/>
                <a:cs typeface="Times New Roman" pitchFamily="18" charset="0"/>
              </a:rPr>
              <a:t>idari para cezası Başkan tarafından </a:t>
            </a:r>
            <a:r>
              <a:rPr lang="tr-TR" sz="2000" dirty="0">
                <a:solidFill>
                  <a:schemeClr val="bg2">
                    <a:lumMod val="10000"/>
                  </a:schemeClr>
                </a:solidFill>
                <a:latin typeface="Times New Roman" pitchFamily="18" charset="0"/>
                <a:cs typeface="Times New Roman" pitchFamily="18" charset="0"/>
              </a:rPr>
              <a:t>verilir</a:t>
            </a:r>
            <a:r>
              <a:rPr lang="tr-TR" sz="2000" dirty="0" smtClean="0">
                <a:solidFill>
                  <a:schemeClr val="bg2">
                    <a:lumMod val="10000"/>
                  </a:schemeClr>
                </a:solidFill>
                <a:latin typeface="Times New Roman" pitchFamily="18" charset="0"/>
                <a:cs typeface="Times New Roman" pitchFamily="18" charset="0"/>
              </a:rPr>
              <a:t>.</a:t>
            </a:r>
          </a:p>
          <a:p>
            <a:pPr marL="0" indent="0" algn="just">
              <a:lnSpc>
                <a:spcPct val="150000"/>
              </a:lnSpc>
              <a:spcBef>
                <a:spcPts val="0"/>
              </a:spcBef>
              <a:buNone/>
            </a:pPr>
            <a:endParaRPr lang="tr-TR" sz="2000" dirty="0">
              <a:solidFill>
                <a:schemeClr val="bg2">
                  <a:lumMod val="10000"/>
                </a:schemeClr>
              </a:solidFill>
              <a:latin typeface="Times New Roman" pitchFamily="18" charset="0"/>
              <a:cs typeface="Times New Roman" pitchFamily="18" charset="0"/>
            </a:endParaRPr>
          </a:p>
          <a:p>
            <a:pPr marL="0" indent="0" algn="just">
              <a:lnSpc>
                <a:spcPct val="150000"/>
              </a:lnSpc>
              <a:spcBef>
                <a:spcPts val="0"/>
              </a:spcBef>
              <a:buNone/>
            </a:pPr>
            <a:r>
              <a:rPr lang="tr-TR" sz="2000" b="1" u="sng" dirty="0">
                <a:solidFill>
                  <a:schemeClr val="bg2">
                    <a:lumMod val="10000"/>
                  </a:schemeClr>
                </a:solidFill>
                <a:latin typeface="Times New Roman" pitchFamily="18" charset="0"/>
                <a:cs typeface="Times New Roman" pitchFamily="18" charset="0"/>
              </a:rPr>
              <a:t>(7) </a:t>
            </a:r>
            <a:r>
              <a:rPr lang="tr-TR" sz="2000" u="sng" dirty="0" smtClean="0">
                <a:latin typeface="Times New Roman" pitchFamily="18" charset="0"/>
                <a:cs typeface="Times New Roman" pitchFamily="18" charset="0"/>
              </a:rPr>
              <a:t>(Ek:13/10/2022-7418/34 md.)52 Sosyal ağ sağlayıcı, çocuklara özgü ayrıştırılmış hizmet sunma konusunda gerekli tedbirleri alır. </a:t>
            </a:r>
            <a:endParaRPr lang="tr-TR" sz="2000" u="sng"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0726304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1974</Words>
  <Application>Microsoft Office PowerPoint</Application>
  <PresentationFormat>Özel</PresentationFormat>
  <Paragraphs>37</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Office Teması</vt:lpstr>
      <vt:lpstr>5651 SAYILI KANUN</vt:lpstr>
      <vt:lpstr>EK-4. MADDE </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5651 SAYILI KANUN</dc:title>
  <dc:creator>damla ermeydan</dc:creator>
  <cp:lastModifiedBy>damla ermeydan</cp:lastModifiedBy>
  <cp:revision>57</cp:revision>
  <cp:lastPrinted>2022-05-22T08:45:51Z</cp:lastPrinted>
  <dcterms:created xsi:type="dcterms:W3CDTF">2020-10-26T11:49:19Z</dcterms:created>
  <dcterms:modified xsi:type="dcterms:W3CDTF">2022-12-16T05:34:10Z</dcterms:modified>
</cp:coreProperties>
</file>