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62" r:id="rId1"/>
  </p:sldMasterIdLst>
  <p:notesMasterIdLst>
    <p:notesMasterId r:id="rId18"/>
  </p:notesMasterIdLst>
  <p:sldIdLst>
    <p:sldId id="256" r:id="rId2"/>
    <p:sldId id="284" r:id="rId3"/>
    <p:sldId id="271" r:id="rId4"/>
    <p:sldId id="272" r:id="rId5"/>
    <p:sldId id="285" r:id="rId6"/>
    <p:sldId id="286" r:id="rId7"/>
    <p:sldId id="273" r:id="rId8"/>
    <p:sldId id="263" r:id="rId9"/>
    <p:sldId id="262" r:id="rId10"/>
    <p:sldId id="261" r:id="rId11"/>
    <p:sldId id="287" r:id="rId12"/>
    <p:sldId id="288" r:id="rId13"/>
    <p:sldId id="289" r:id="rId14"/>
    <p:sldId id="290" r:id="rId15"/>
    <p:sldId id="291" r:id="rId16"/>
    <p:sldId id="292" r:id="rId17"/>
  </p:sldIdLst>
  <p:sldSz cx="9144000" cy="5143500" type="screen16x9"/>
  <p:notesSz cx="6858000" cy="9144000"/>
  <p:embeddedFontLst>
    <p:embeddedFont>
      <p:font typeface="Playfair Display" charset="-94"/>
      <p:regular r:id="rId19"/>
      <p:bold r:id="rId20"/>
      <p:italic r:id="rId21"/>
      <p:boldItalic r:id="rId22"/>
    </p:embeddedFont>
    <p:embeddedFont>
      <p:font typeface="Tinos"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E1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B8664F80-76B2-442D-9556-06D1CBB7C335}">
  <a:tblStyle styleId="{B8664F80-76B2-442D-9556-06D1CBB7C33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359795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2811402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281140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ECC1C8"/>
        </a:solidFill>
        <a:effectLst/>
      </p:bgPr>
    </p:bg>
    <p:spTree>
      <p:nvGrpSpPr>
        <p:cNvPr id="1" name="Shape 8"/>
        <p:cNvGrpSpPr/>
        <p:nvPr/>
      </p:nvGrpSpPr>
      <p:grpSpPr>
        <a:xfrm>
          <a:off x="0" y="0"/>
          <a:ext cx="0" cy="0"/>
          <a:chOff x="0" y="0"/>
          <a:chExt cx="0" cy="0"/>
        </a:xfrm>
      </p:grpSpPr>
      <p:pic>
        <p:nvPicPr>
          <p:cNvPr id="9" name="Shape 9"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0" name="Shape 10"/>
          <p:cNvSpPr/>
          <p:nvPr/>
        </p:nvSpPr>
        <p:spPr>
          <a:xfrm>
            <a:off x="2098575" y="1098375"/>
            <a:ext cx="5099400" cy="3135900"/>
          </a:xfrm>
          <a:prstGeom prst="rect">
            <a:avLst/>
          </a:prstGeom>
          <a:solidFill>
            <a:srgbClr val="1B1B46">
              <a:alpha val="103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022375" y="1022175"/>
            <a:ext cx="5099400" cy="31359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2" name="Shape 12"/>
          <p:cNvSpPr/>
          <p:nvPr/>
        </p:nvSpPr>
        <p:spPr>
          <a:xfrm>
            <a:off x="4238250" y="833037"/>
            <a:ext cx="819900" cy="819900"/>
          </a:xfrm>
          <a:prstGeom prst="rect">
            <a:avLst/>
          </a:prstGeom>
          <a:solidFill>
            <a:srgbClr val="1B1B46">
              <a:alpha val="103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62050" y="756837"/>
            <a:ext cx="819900" cy="819900"/>
          </a:xfrm>
          <a:prstGeom prst="rect">
            <a:avLst/>
          </a:prstGeom>
          <a:solidFill>
            <a:srgbClr val="4D4A5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4D4A56"/>
        </a:solidFill>
        <a:effectLst/>
      </p:bgPr>
    </p:bg>
    <p:spTree>
      <p:nvGrpSpPr>
        <p:cNvPr id="1" name="Shape 48"/>
        <p:cNvGrpSpPr/>
        <p:nvPr/>
      </p:nvGrpSpPr>
      <p:grpSpPr>
        <a:xfrm>
          <a:off x="0" y="0"/>
          <a:ext cx="0" cy="0"/>
          <a:chOff x="0" y="0"/>
          <a:chExt cx="0" cy="0"/>
        </a:xfrm>
      </p:grpSpPr>
      <p:pic>
        <p:nvPicPr>
          <p:cNvPr id="49" name="Shape 49"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50" name="Shape 50"/>
          <p:cNvGrpSpPr/>
          <p:nvPr/>
        </p:nvGrpSpPr>
        <p:grpSpPr>
          <a:xfrm>
            <a:off x="404975" y="441142"/>
            <a:ext cx="8334050" cy="4261216"/>
            <a:chOff x="428900" y="455934"/>
            <a:chExt cx="8334050" cy="4261216"/>
          </a:xfrm>
        </p:grpSpPr>
        <p:sp>
          <p:nvSpPr>
            <p:cNvPr id="51" name="Shape 51"/>
            <p:cNvSpPr/>
            <p:nvPr/>
          </p:nvSpPr>
          <p:spPr>
            <a:xfrm>
              <a:off x="2166250" y="806350"/>
              <a:ext cx="6596700" cy="3910800"/>
            </a:xfrm>
            <a:prstGeom prst="rect">
              <a:avLst/>
            </a:prstGeom>
            <a:solidFill>
              <a:srgbClr val="1B1B46">
                <a:alpha val="103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90050" y="730150"/>
              <a:ext cx="6596700" cy="39108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505100" y="532134"/>
              <a:ext cx="1980300" cy="1980300"/>
            </a:xfrm>
            <a:prstGeom prst="rect">
              <a:avLst/>
            </a:prstGeom>
            <a:solidFill>
              <a:srgbClr val="1B1B46">
                <a:alpha val="103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428900" y="455934"/>
              <a:ext cx="1980300" cy="1980300"/>
            </a:xfrm>
            <a:prstGeom prst="rect">
              <a:avLst/>
            </a:prstGeom>
            <a:solidFill>
              <a:srgbClr val="ECC1C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5" name="Shape 55"/>
          <p:cNvSpPr txBox="1">
            <a:spLocks noGrp="1"/>
          </p:cNvSpPr>
          <p:nvPr>
            <p:ph type="title"/>
          </p:nvPr>
        </p:nvSpPr>
        <p:spPr>
          <a:xfrm>
            <a:off x="534610" y="541179"/>
            <a:ext cx="1613400" cy="857400"/>
          </a:xfrm>
          <a:prstGeom prst="rect">
            <a:avLst/>
          </a:prstGeom>
        </p:spPr>
        <p:txBody>
          <a:bodyPr spcFirstLastPara="1" wrap="square" lIns="91425" tIns="91425" rIns="91425" bIns="91425" anchor="t" anchorCtr="0"/>
          <a:lstStyle>
            <a:lvl1pPr lvl="0" algn="r">
              <a:spcBef>
                <a:spcPts val="0"/>
              </a:spcBef>
              <a:spcAft>
                <a:spcPts val="0"/>
              </a:spcAft>
              <a:buClr>
                <a:srgbClr val="FFFFFF"/>
              </a:buClr>
              <a:buSzPts val="1800"/>
              <a:buNone/>
              <a:defRPr>
                <a:solidFill>
                  <a:srgbClr val="FFFFFF"/>
                </a:solidFill>
              </a:defRPr>
            </a:lvl1pPr>
            <a:lvl2pPr lvl="1" algn="r">
              <a:spcBef>
                <a:spcPts val="0"/>
              </a:spcBef>
              <a:spcAft>
                <a:spcPts val="0"/>
              </a:spcAft>
              <a:buClr>
                <a:srgbClr val="FFFFFF"/>
              </a:buClr>
              <a:buSzPts val="1800"/>
              <a:buNone/>
              <a:defRPr>
                <a:solidFill>
                  <a:srgbClr val="FFFFFF"/>
                </a:solidFill>
              </a:defRPr>
            </a:lvl2pPr>
            <a:lvl3pPr lvl="2" algn="r">
              <a:spcBef>
                <a:spcPts val="0"/>
              </a:spcBef>
              <a:spcAft>
                <a:spcPts val="0"/>
              </a:spcAft>
              <a:buClr>
                <a:srgbClr val="FFFFFF"/>
              </a:buClr>
              <a:buSzPts val="1800"/>
              <a:buNone/>
              <a:defRPr>
                <a:solidFill>
                  <a:srgbClr val="FFFFFF"/>
                </a:solidFill>
              </a:defRPr>
            </a:lvl3pPr>
            <a:lvl4pPr lvl="3" algn="r">
              <a:spcBef>
                <a:spcPts val="0"/>
              </a:spcBef>
              <a:spcAft>
                <a:spcPts val="0"/>
              </a:spcAft>
              <a:buClr>
                <a:srgbClr val="FFFFFF"/>
              </a:buClr>
              <a:buSzPts val="1800"/>
              <a:buNone/>
              <a:defRPr>
                <a:solidFill>
                  <a:srgbClr val="FFFFFF"/>
                </a:solidFill>
              </a:defRPr>
            </a:lvl4pPr>
            <a:lvl5pPr lvl="4" algn="r">
              <a:spcBef>
                <a:spcPts val="0"/>
              </a:spcBef>
              <a:spcAft>
                <a:spcPts val="0"/>
              </a:spcAft>
              <a:buClr>
                <a:srgbClr val="FFFFFF"/>
              </a:buClr>
              <a:buSzPts val="1800"/>
              <a:buNone/>
              <a:defRPr>
                <a:solidFill>
                  <a:srgbClr val="FFFFFF"/>
                </a:solidFill>
              </a:defRPr>
            </a:lvl5pPr>
            <a:lvl6pPr lvl="5" algn="r">
              <a:spcBef>
                <a:spcPts val="0"/>
              </a:spcBef>
              <a:spcAft>
                <a:spcPts val="0"/>
              </a:spcAft>
              <a:buClr>
                <a:srgbClr val="FFFFFF"/>
              </a:buClr>
              <a:buSzPts val="1800"/>
              <a:buNone/>
              <a:defRPr>
                <a:solidFill>
                  <a:srgbClr val="FFFFFF"/>
                </a:solidFill>
              </a:defRPr>
            </a:lvl6pPr>
            <a:lvl7pPr lvl="6" algn="r">
              <a:spcBef>
                <a:spcPts val="0"/>
              </a:spcBef>
              <a:spcAft>
                <a:spcPts val="0"/>
              </a:spcAft>
              <a:buClr>
                <a:srgbClr val="FFFFFF"/>
              </a:buClr>
              <a:buSzPts val="1800"/>
              <a:buNone/>
              <a:defRPr>
                <a:solidFill>
                  <a:srgbClr val="FFFFFF"/>
                </a:solidFill>
              </a:defRPr>
            </a:lvl7pPr>
            <a:lvl8pPr lvl="7" algn="r">
              <a:spcBef>
                <a:spcPts val="0"/>
              </a:spcBef>
              <a:spcAft>
                <a:spcPts val="0"/>
              </a:spcAft>
              <a:buClr>
                <a:srgbClr val="FFFFFF"/>
              </a:buClr>
              <a:buSzPts val="1800"/>
              <a:buNone/>
              <a:defRPr>
                <a:solidFill>
                  <a:srgbClr val="FFFFFF"/>
                </a:solidFill>
              </a:defRPr>
            </a:lvl8pPr>
            <a:lvl9pPr lvl="8" algn="r">
              <a:spcBef>
                <a:spcPts val="0"/>
              </a:spcBef>
              <a:spcAft>
                <a:spcPts val="0"/>
              </a:spcAft>
              <a:buClr>
                <a:srgbClr val="FFFFFF"/>
              </a:buClr>
              <a:buSzPts val="1800"/>
              <a:buNone/>
              <a:defRPr>
                <a:solidFill>
                  <a:srgbClr val="FFFFFF"/>
                </a:solidFill>
              </a:defRPr>
            </a:lvl9pPr>
          </a:lstStyle>
          <a:p>
            <a:endParaRPr/>
          </a:p>
        </p:txBody>
      </p:sp>
      <p:sp>
        <p:nvSpPr>
          <p:cNvPr id="56" name="Shape 56"/>
          <p:cNvSpPr txBox="1">
            <a:spLocks noGrp="1"/>
          </p:cNvSpPr>
          <p:nvPr>
            <p:ph type="body" idx="1"/>
          </p:nvPr>
        </p:nvSpPr>
        <p:spPr>
          <a:xfrm>
            <a:off x="2757725" y="1123950"/>
            <a:ext cx="2700600" cy="3096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57" name="Shape 57"/>
          <p:cNvSpPr txBox="1">
            <a:spLocks noGrp="1"/>
          </p:cNvSpPr>
          <p:nvPr>
            <p:ph type="body" idx="2"/>
          </p:nvPr>
        </p:nvSpPr>
        <p:spPr>
          <a:xfrm>
            <a:off x="5620903" y="1123950"/>
            <a:ext cx="2700600" cy="3096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3F3F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1pPr>
            <a:lvl2pPr lvl="1">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2pPr>
            <a:lvl3pPr lvl="2">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3pPr>
            <a:lvl4pPr lvl="3">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4pPr>
            <a:lvl5pPr lvl="4">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5pPr>
            <a:lvl6pPr lvl="5">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6pPr>
            <a:lvl7pPr lvl="6">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7pPr>
            <a:lvl8pPr lvl="7">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8pPr>
            <a:lvl9pPr lvl="8">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4D4A56"/>
              </a:buClr>
              <a:buSzPts val="3000"/>
              <a:buFont typeface="Tinos"/>
              <a:buChar char="▹"/>
              <a:defRPr sz="3000">
                <a:solidFill>
                  <a:srgbClr val="4D4A56"/>
                </a:solidFill>
                <a:latin typeface="Tinos"/>
                <a:ea typeface="Tinos"/>
                <a:cs typeface="Tinos"/>
                <a:sym typeface="Tinos"/>
              </a:defRPr>
            </a:lvl1pPr>
            <a:lvl2pPr marL="914400" lvl="1" indent="-381000">
              <a:spcBef>
                <a:spcPts val="0"/>
              </a:spcBef>
              <a:spcAft>
                <a:spcPts val="0"/>
              </a:spcAft>
              <a:buClr>
                <a:srgbClr val="4D4A56"/>
              </a:buClr>
              <a:buSzPts val="2400"/>
              <a:buFont typeface="Tinos"/>
              <a:buChar char="▸"/>
              <a:defRPr sz="2400">
                <a:solidFill>
                  <a:srgbClr val="4D4A56"/>
                </a:solidFill>
                <a:latin typeface="Tinos"/>
                <a:ea typeface="Tinos"/>
                <a:cs typeface="Tinos"/>
                <a:sym typeface="Tinos"/>
              </a:defRPr>
            </a:lvl2pPr>
            <a:lvl3pPr marL="1371600" lvl="2" indent="-381000">
              <a:spcBef>
                <a:spcPts val="0"/>
              </a:spcBef>
              <a:spcAft>
                <a:spcPts val="0"/>
              </a:spcAft>
              <a:buClr>
                <a:srgbClr val="4D4A56"/>
              </a:buClr>
              <a:buSzPts val="2400"/>
              <a:buFont typeface="Tinos"/>
              <a:buChar char="◦"/>
              <a:defRPr sz="2400">
                <a:solidFill>
                  <a:srgbClr val="4D4A56"/>
                </a:solidFill>
                <a:latin typeface="Tinos"/>
                <a:ea typeface="Tinos"/>
                <a:cs typeface="Tinos"/>
                <a:sym typeface="Tinos"/>
              </a:defRPr>
            </a:lvl3pPr>
            <a:lvl4pPr marL="1828800" lvl="3"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4pPr>
            <a:lvl5pPr marL="2286000" lvl="4"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5pPr>
            <a:lvl6pPr marL="2743200" lvl="5"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6pPr>
            <a:lvl7pPr marL="3200400" lvl="6"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7pPr>
            <a:lvl8pPr marL="3657600" lvl="7"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8pPr>
            <a:lvl9pPr marL="4114800" lvl="8"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noAutofit/>
          </a:bodyPr>
          <a:lstStyle/>
          <a:p>
            <a:pPr lvl="0"/>
            <a:r>
              <a:rPr lang="tr-TR" sz="3600" i="0" dirty="0">
                <a:latin typeface="Playfair Display" charset="-94"/>
              </a:rPr>
              <a:t>TÜRK CEZA KANUNU’NDA BİLİŞİM SUÇLARI</a:t>
            </a:r>
          </a:p>
        </p:txBody>
      </p:sp>
      <p:grpSp>
        <p:nvGrpSpPr>
          <p:cNvPr id="99" name="Shape 99"/>
          <p:cNvGrpSpPr/>
          <p:nvPr/>
        </p:nvGrpSpPr>
        <p:grpSpPr>
          <a:xfrm>
            <a:off x="4388765" y="980127"/>
            <a:ext cx="366458" cy="366437"/>
            <a:chOff x="1923675" y="1633650"/>
            <a:chExt cx="436000" cy="435975"/>
          </a:xfrm>
        </p:grpSpPr>
        <p:sp>
          <p:nvSpPr>
            <p:cNvPr id="100" name="Shape 1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1" name="Shape 1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2" name="Shape 1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3" name="Shape 1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4" name="Shape 1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sp>
          <p:nvSpPr>
            <p:cNvPr id="105" name="Shape 1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b="1"/>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243. MADDE</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TCK 243 – Bilişim Sistemine Girme </a:t>
            </a:r>
            <a:endParaRPr lang="tr-TR" sz="2400" dirty="0"/>
          </a:p>
          <a:p>
            <a:pPr algn="just"/>
            <a:endParaRPr lang="tr-TR" sz="2400" dirty="0"/>
          </a:p>
          <a:p>
            <a:pPr algn="just"/>
            <a:r>
              <a:rPr lang="tr-TR" sz="2400" dirty="0"/>
              <a:t>(4) </a:t>
            </a:r>
            <a:r>
              <a:rPr lang="tr-TR" sz="2400" i="1" dirty="0"/>
              <a:t>Bir bilişim sisteminin kendi içinde veya bilişim sistemleri arasında gerçekleşen veri nakillerini, sisteme girmeksizin teknik araçlarla hukuka aykırı olarak izleyen kişi, bir yıldan üç yıla kadar hapis cezası ile cezalandırılır.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smtClean="0">
                <a:solidFill>
                  <a:schemeClr val="tx1"/>
                </a:solidFill>
              </a:rPr>
              <a:t>AKSS </a:t>
            </a:r>
            <a:br>
              <a:rPr lang="tr-TR" sz="2800" dirty="0" smtClean="0">
                <a:solidFill>
                  <a:schemeClr val="tx1"/>
                </a:solidFill>
              </a:rPr>
            </a:br>
            <a:r>
              <a:rPr lang="tr-TR" sz="2800" dirty="0" smtClean="0">
                <a:solidFill>
                  <a:schemeClr val="tx1"/>
                </a:solidFill>
              </a:rPr>
              <a:t>m. 3</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smtClean="0"/>
              <a:t>Yasadışı Araya Girme </a:t>
            </a:r>
            <a:endParaRPr lang="tr-TR" sz="2400" dirty="0"/>
          </a:p>
          <a:p>
            <a:pPr algn="just"/>
            <a:endParaRPr lang="tr-TR" sz="2400" dirty="0"/>
          </a:p>
          <a:p>
            <a:pPr algn="just"/>
            <a:r>
              <a:rPr lang="tr-TR" sz="2400" i="1" dirty="0" smtClean="0"/>
              <a:t>Taraflardan her biri bilgisayar verilerinin diğer bir bilgisayar sistemine veya bir bilgisayar sisteminin kendi içinde umuma kapalı olarak iletimi esnasında teknik yöntemler kullanılarak gerçekleştirilen araya girme fiilinin haksız yere ve kasten yapılmasını suç olarak tanımlayacak yasal düzenlemeleri yapmalıdır</a:t>
            </a:r>
            <a:endParaRPr lang="tr-TR" sz="24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smtClean="0">
                <a:solidFill>
                  <a:schemeClr val="tx1"/>
                </a:solidFill>
              </a:rPr>
              <a:t>TCK -243</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smtClean="0"/>
              <a:t>Korunan Hukuki Yarar </a:t>
            </a:r>
            <a:endParaRPr lang="tr-TR" sz="2400" dirty="0"/>
          </a:p>
          <a:p>
            <a:pPr algn="just"/>
            <a:endParaRPr lang="tr-TR" sz="2400" dirty="0"/>
          </a:p>
          <a:p>
            <a:pPr algn="just">
              <a:buFontTx/>
              <a:buChar char="-"/>
            </a:pPr>
            <a:r>
              <a:rPr lang="tr-TR" sz="2400" i="1" dirty="0" smtClean="0"/>
              <a:t> Karma nitelikli</a:t>
            </a:r>
          </a:p>
          <a:p>
            <a:pPr algn="just">
              <a:buFontTx/>
              <a:buChar char="-"/>
            </a:pPr>
            <a:r>
              <a:rPr lang="tr-TR" sz="2400" i="1" dirty="0" smtClean="0"/>
              <a:t> Fail herkes olabilir</a:t>
            </a:r>
          </a:p>
          <a:p>
            <a:pPr algn="just">
              <a:buFontTx/>
              <a:buChar char="-"/>
            </a:pPr>
            <a:r>
              <a:rPr lang="tr-TR" sz="2400" i="1" dirty="0" smtClean="0"/>
              <a:t> Mağdur herkes olabilir </a:t>
            </a:r>
          </a:p>
          <a:p>
            <a:pPr algn="just">
              <a:buFontTx/>
              <a:buChar char="-"/>
            </a:pPr>
            <a:r>
              <a:rPr lang="tr-TR" sz="2400" i="1" dirty="0" smtClean="0"/>
              <a:t> Konusu bilişim sistemi </a:t>
            </a:r>
          </a:p>
          <a:p>
            <a:pPr algn="just">
              <a:buFontTx/>
              <a:buChar char="-"/>
            </a:pPr>
            <a:r>
              <a:rPr lang="tr-TR" sz="2400" i="1" dirty="0" smtClean="0"/>
              <a:t> 1. </a:t>
            </a:r>
            <a:r>
              <a:rPr lang="tr-TR" sz="2400" i="1" dirty="0" smtClean="0"/>
              <a:t>2 </a:t>
            </a:r>
            <a:r>
              <a:rPr lang="tr-TR" sz="2400" i="1" dirty="0" smtClean="0"/>
              <a:t>ve 4. fıkralar bakımından Tehlike suçu</a:t>
            </a:r>
          </a:p>
          <a:p>
            <a:pPr algn="just">
              <a:buFontTx/>
              <a:buChar char="-"/>
            </a:pPr>
            <a:r>
              <a:rPr lang="tr-TR" sz="2400" i="1" dirty="0" smtClean="0"/>
              <a:t> </a:t>
            </a:r>
            <a:r>
              <a:rPr lang="tr-TR" sz="2400" i="1" dirty="0" smtClean="0"/>
              <a:t>3. </a:t>
            </a:r>
            <a:r>
              <a:rPr lang="tr-TR" sz="2400" i="1" dirty="0" smtClean="0"/>
              <a:t>fıkra bakımından zarar suçu  </a:t>
            </a:r>
          </a:p>
          <a:p>
            <a:pPr algn="just"/>
            <a:endParaRPr lang="tr-TR" sz="24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smtClean="0">
                <a:solidFill>
                  <a:schemeClr val="tx1"/>
                </a:solidFill>
              </a:rPr>
              <a:t>TCK -243</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smtClean="0"/>
              <a:t>Suçun maddi unsuru </a:t>
            </a:r>
            <a:endParaRPr lang="tr-TR" sz="2400" dirty="0"/>
          </a:p>
          <a:p>
            <a:pPr algn="just"/>
            <a:endParaRPr lang="tr-TR" sz="2400" dirty="0"/>
          </a:p>
          <a:p>
            <a:pPr algn="just">
              <a:buFontTx/>
              <a:buChar char="-"/>
            </a:pPr>
            <a:r>
              <a:rPr lang="tr-TR" sz="2400" i="1" dirty="0" smtClean="0"/>
              <a:t> 1. fıkra bakımından;  Serbest hareketli – Seçimlik hareketli</a:t>
            </a:r>
          </a:p>
          <a:p>
            <a:pPr algn="just">
              <a:buFontTx/>
              <a:buChar char="-"/>
            </a:pPr>
            <a:r>
              <a:rPr lang="tr-TR" sz="2400" i="1" dirty="0" smtClean="0"/>
              <a:t>2,4. fıkralar bakımından serbest hareketli </a:t>
            </a:r>
          </a:p>
          <a:p>
            <a:pPr algn="just">
              <a:buFontTx/>
              <a:buChar char="-"/>
            </a:pPr>
            <a:r>
              <a:rPr lang="tr-TR" sz="2400" i="1" dirty="0" smtClean="0"/>
              <a:t>3. fıkra bakımından seçimlik hareketli </a:t>
            </a:r>
          </a:p>
          <a:p>
            <a:pPr algn="just">
              <a:buFontTx/>
              <a:buChar char="-"/>
            </a:pPr>
            <a:endParaRPr lang="tr-TR" sz="24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smtClean="0">
                <a:solidFill>
                  <a:schemeClr val="tx1"/>
                </a:solidFill>
              </a:rPr>
              <a:t>TCK -243</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smtClean="0"/>
              <a:t>Suçun manevi unsuru </a:t>
            </a:r>
            <a:endParaRPr lang="tr-TR" sz="2400" dirty="0"/>
          </a:p>
          <a:p>
            <a:pPr algn="just"/>
            <a:endParaRPr lang="tr-TR" sz="2400" dirty="0"/>
          </a:p>
          <a:p>
            <a:pPr algn="just">
              <a:buFontTx/>
              <a:buChar char="-"/>
            </a:pPr>
            <a:r>
              <a:rPr lang="tr-TR" sz="2400" i="1" dirty="0" smtClean="0"/>
              <a:t> 1, 2 ve 4. fıkralar açısından kastla işlenebilirken, </a:t>
            </a:r>
          </a:p>
          <a:p>
            <a:pPr algn="just">
              <a:buFontTx/>
              <a:buChar char="-"/>
            </a:pPr>
            <a:r>
              <a:rPr lang="tr-TR" sz="2400" i="1" dirty="0" smtClean="0"/>
              <a:t>3. fıkra açısından taksirle işlenmesi mümkündür </a:t>
            </a:r>
          </a:p>
          <a:p>
            <a:pPr algn="just">
              <a:buFontTx/>
              <a:buChar char="-"/>
            </a:pPr>
            <a:endParaRPr lang="tr-TR" sz="24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smtClean="0">
                <a:solidFill>
                  <a:schemeClr val="tx1"/>
                </a:solidFill>
              </a:rPr>
              <a:t>TCK -243</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smtClean="0"/>
              <a:t>Hukuka aykırılık unsuru </a:t>
            </a:r>
            <a:endParaRPr lang="tr-TR" sz="2400" dirty="0"/>
          </a:p>
          <a:p>
            <a:pPr algn="just"/>
            <a:endParaRPr lang="tr-TR" sz="2400" dirty="0"/>
          </a:p>
          <a:p>
            <a:pPr algn="just">
              <a:buFontTx/>
              <a:buChar char="-"/>
            </a:pPr>
            <a:r>
              <a:rPr lang="tr-TR" sz="2400" i="1" dirty="0" smtClean="0"/>
              <a:t> Görevin ifası (CMK 134 -</a:t>
            </a:r>
            <a:r>
              <a:rPr lang="tr-TR" sz="2400" dirty="0" smtClean="0"/>
              <a:t> </a:t>
            </a:r>
            <a:r>
              <a:rPr lang="tr-TR" sz="2400" i="1" dirty="0" smtClean="0"/>
              <a:t>Bilgisayarlarda, bilgisayar programlarında ve kütüklerinde arama, kopyalama ve </a:t>
            </a:r>
            <a:r>
              <a:rPr lang="tr-TR" sz="2400" i="1" dirty="0" err="1" smtClean="0"/>
              <a:t>elkoyma</a:t>
            </a:r>
            <a:r>
              <a:rPr lang="tr-TR" sz="2400" i="1" dirty="0" smtClean="0"/>
              <a:t>) </a:t>
            </a:r>
          </a:p>
          <a:p>
            <a:pPr algn="just">
              <a:buFontTx/>
              <a:buChar char="-"/>
            </a:pPr>
            <a:r>
              <a:rPr lang="tr-TR" sz="2400" i="1" dirty="0" smtClean="0"/>
              <a:t> Hakkın kullanılması</a:t>
            </a:r>
          </a:p>
          <a:p>
            <a:pPr algn="just">
              <a:buFontTx/>
              <a:buChar char="-"/>
            </a:pPr>
            <a:r>
              <a:rPr lang="tr-TR" sz="2400" i="1" dirty="0" smtClean="0"/>
              <a:t> İlgilinin rızası </a:t>
            </a:r>
          </a:p>
          <a:p>
            <a:pPr algn="just">
              <a:buFontTx/>
              <a:buChar char="-"/>
            </a:pPr>
            <a:endParaRPr lang="tr-TR" sz="24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smtClean="0">
                <a:solidFill>
                  <a:schemeClr val="tx1"/>
                </a:solidFill>
              </a:rPr>
              <a:t>TCK -243</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smtClean="0"/>
              <a:t>Teşebbüs </a:t>
            </a:r>
            <a:endParaRPr lang="tr-TR" sz="2400" dirty="0"/>
          </a:p>
          <a:p>
            <a:pPr algn="just"/>
            <a:endParaRPr lang="tr-TR" sz="2400" dirty="0"/>
          </a:p>
          <a:p>
            <a:pPr algn="just">
              <a:buFontTx/>
              <a:buChar char="-"/>
            </a:pPr>
            <a:r>
              <a:rPr lang="tr-TR" sz="2200" i="1" dirty="0" smtClean="0"/>
              <a:t> 1. fıkrada belirtilen  “bilişim sistemine girme” eylemi bakımından teşebbüs mümkündür ancak aynı fıkrada “bilişim sisteminde kalmaya devam etme” eylemi bakımından teşebbüs mümkün değildir benzeri durum 2. fıkra içinde geçerlidir</a:t>
            </a:r>
          </a:p>
          <a:p>
            <a:pPr algn="just">
              <a:buFontTx/>
              <a:buChar char="-"/>
            </a:pPr>
            <a:r>
              <a:rPr lang="tr-TR" sz="2200" i="1" dirty="0" smtClean="0"/>
              <a:t> 4. fıkra açısından da suça teşebbüs mümkünken, 3. fıkra bakımından teşebbüs mümkün değildir</a:t>
            </a:r>
          </a:p>
          <a:p>
            <a:pPr algn="just">
              <a:buFontTx/>
              <a:buChar char="-"/>
            </a:pPr>
            <a:endParaRPr lang="tr-TR" sz="24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57158" y="428610"/>
            <a:ext cx="2000264" cy="1783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tr-TR" sz="2400" dirty="0">
                <a:solidFill>
                  <a:schemeClr val="tx1"/>
                </a:solidFill>
              </a:rPr>
              <a:t>TCK’da Doğrudan Bilişim Suçları</a:t>
            </a:r>
            <a:endParaRPr sz="2400" dirty="0">
              <a:solidFill>
                <a:schemeClr val="tx1"/>
              </a:solidFill>
            </a:endParaRPr>
          </a:p>
        </p:txBody>
      </p:sp>
      <p:sp>
        <p:nvSpPr>
          <p:cNvPr id="111" name="Shape 111"/>
          <p:cNvSpPr txBox="1"/>
          <p:nvPr/>
        </p:nvSpPr>
        <p:spPr>
          <a:xfrm>
            <a:off x="2357422" y="642924"/>
            <a:ext cx="6286544" cy="4071966"/>
          </a:xfrm>
          <a:prstGeom prst="rect">
            <a:avLst/>
          </a:prstGeom>
          <a:noFill/>
          <a:ln>
            <a:noFill/>
          </a:ln>
        </p:spPr>
        <p:txBody>
          <a:bodyPr spcFirstLastPara="1" wrap="square" lIns="91425" tIns="91425" rIns="91425" bIns="91425" anchor="t" anchorCtr="0">
            <a:noAutofit/>
          </a:bodyPr>
          <a:lstStyle/>
          <a:p>
            <a:r>
              <a:rPr lang="tr-TR" sz="1800" b="1" dirty="0"/>
              <a:t>BİLİŞİM ALANINDA SUÇLAR BAŞLIĞI ALTINDA </a:t>
            </a:r>
            <a:endParaRPr lang="tr-TR" sz="1800" dirty="0"/>
          </a:p>
          <a:p>
            <a:endParaRPr lang="tr-TR" sz="1800" b="1" dirty="0"/>
          </a:p>
          <a:p>
            <a:r>
              <a:rPr lang="tr-TR" sz="1800" b="1" dirty="0"/>
              <a:t>Bilişim sistemine girme</a:t>
            </a:r>
          </a:p>
          <a:p>
            <a:r>
              <a:rPr lang="tr-TR" sz="1800" dirty="0"/>
              <a:t>TCK- 243 </a:t>
            </a:r>
          </a:p>
          <a:p>
            <a:endParaRPr lang="tr-TR" sz="1800" b="1" dirty="0"/>
          </a:p>
          <a:p>
            <a:r>
              <a:rPr lang="tr-TR" sz="1800" b="1" dirty="0"/>
              <a:t>Sistemi engelleme, bozma, verileri yok etme veya değiştirme</a:t>
            </a:r>
          </a:p>
          <a:p>
            <a:r>
              <a:rPr lang="tr-TR" sz="1800" dirty="0"/>
              <a:t>TCK- 244 </a:t>
            </a:r>
          </a:p>
          <a:p>
            <a:endParaRPr lang="tr-TR" sz="1800" b="1" dirty="0"/>
          </a:p>
          <a:p>
            <a:r>
              <a:rPr lang="tr-TR" sz="1800" b="1" dirty="0"/>
              <a:t>Banka veya kredi kartlarının kötüye kullanılması</a:t>
            </a:r>
          </a:p>
          <a:p>
            <a:r>
              <a:rPr lang="tr-TR" sz="1800" dirty="0"/>
              <a:t>TCK- 245 </a:t>
            </a:r>
          </a:p>
          <a:p>
            <a:endParaRPr lang="tr-TR" sz="1800" b="1" dirty="0"/>
          </a:p>
          <a:p>
            <a:r>
              <a:rPr lang="tr-TR" sz="1800" b="1" dirty="0"/>
              <a:t>Yasak cihaz veya programlar</a:t>
            </a:r>
          </a:p>
          <a:p>
            <a:r>
              <a:rPr lang="tr-TR" sz="1800" dirty="0"/>
              <a:t>TCK-245/A</a:t>
            </a:r>
          </a:p>
        </p:txBody>
      </p:sp>
    </p:spTree>
    <p:extLst>
      <p:ext uri="{BB962C8B-B14F-4D97-AF65-F5344CB8AC3E}">
        <p14:creationId xmlns="" xmlns:p14="http://schemas.microsoft.com/office/powerpoint/2010/main" val="350029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57158" y="428610"/>
            <a:ext cx="2000264" cy="1428759"/>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Dolaylı Bilişim Suçları</a:t>
            </a:r>
            <a:endParaRPr sz="2800">
              <a:solidFill>
                <a:schemeClr val="tx1"/>
              </a:solidFill>
            </a:endParaRPr>
          </a:p>
        </p:txBody>
      </p:sp>
      <p:sp>
        <p:nvSpPr>
          <p:cNvPr id="111" name="Shape 111"/>
          <p:cNvSpPr txBox="1"/>
          <p:nvPr/>
        </p:nvSpPr>
        <p:spPr>
          <a:xfrm>
            <a:off x="2357422" y="642924"/>
            <a:ext cx="6286544" cy="3857652"/>
          </a:xfrm>
          <a:prstGeom prst="rect">
            <a:avLst/>
          </a:prstGeom>
          <a:noFill/>
          <a:ln>
            <a:noFill/>
          </a:ln>
        </p:spPr>
        <p:txBody>
          <a:bodyPr spcFirstLastPara="1" wrap="square" lIns="91425" tIns="91425" rIns="91425" bIns="91425" anchor="t" anchorCtr="0">
            <a:noAutofit/>
          </a:bodyPr>
          <a:lstStyle/>
          <a:p>
            <a:endParaRPr lang="tr-TR" sz="1100" b="1" dirty="0" smtClean="0"/>
          </a:p>
          <a:p>
            <a:endParaRPr lang="tr-TR" sz="1100" b="1" dirty="0" smtClean="0"/>
          </a:p>
          <a:p>
            <a:r>
              <a:rPr lang="tr-TR" sz="1100" b="1" dirty="0" smtClean="0"/>
              <a:t>Hürriyete </a:t>
            </a:r>
            <a:r>
              <a:rPr lang="tr-TR" sz="1100" b="1" dirty="0"/>
              <a:t>Karşı Suçlar</a:t>
            </a:r>
            <a:endParaRPr lang="tr-TR" sz="1100" dirty="0"/>
          </a:p>
          <a:p>
            <a:r>
              <a:rPr lang="tr-TR" sz="1100" dirty="0" smtClean="0"/>
              <a:t>TCK -123-A Israrlı Takip </a:t>
            </a:r>
          </a:p>
          <a:p>
            <a:r>
              <a:rPr lang="tr-TR" sz="1100" dirty="0" smtClean="0"/>
              <a:t>TCK </a:t>
            </a:r>
            <a:r>
              <a:rPr lang="tr-TR" sz="1100" dirty="0"/>
              <a:t>-124 Haberleşmenin Engellenmesi</a:t>
            </a:r>
          </a:p>
          <a:p>
            <a:r>
              <a:rPr lang="tr-TR" sz="1100" b="1" dirty="0"/>
              <a:t>Şerefe Karşı Suçlar</a:t>
            </a:r>
            <a:endParaRPr lang="tr-TR" sz="1100" dirty="0"/>
          </a:p>
          <a:p>
            <a:r>
              <a:rPr lang="tr-TR" sz="1100" dirty="0"/>
              <a:t>TCK- 125 Hakaret</a:t>
            </a:r>
          </a:p>
          <a:p>
            <a:r>
              <a:rPr lang="tr-TR" sz="1100" b="1" dirty="0"/>
              <a:t>Özel hayata ve Hayatın Gizli Alanına Karşı Suçlar</a:t>
            </a:r>
            <a:endParaRPr lang="tr-TR" sz="1100" dirty="0"/>
          </a:p>
          <a:p>
            <a:r>
              <a:rPr lang="tr-TR" sz="1100" dirty="0"/>
              <a:t>TCK- 132 Haberleşmenin Gizliliğini İhlal</a:t>
            </a:r>
          </a:p>
          <a:p>
            <a:r>
              <a:rPr lang="tr-TR" sz="1100" dirty="0"/>
              <a:t>TCK-133 Kişiler Arasındaki Konuşmaların Dinlenmesi ve Kayda Alınması</a:t>
            </a:r>
          </a:p>
          <a:p>
            <a:r>
              <a:rPr lang="tr-TR" sz="1100" dirty="0"/>
              <a:t>TCK-134 Özel Hayatın Gizliliğini İhlal</a:t>
            </a:r>
          </a:p>
          <a:p>
            <a:r>
              <a:rPr lang="tr-TR" sz="1100" dirty="0"/>
              <a:t>TCK-135 Kişisel Verilerin Kaydedilmesi</a:t>
            </a:r>
          </a:p>
          <a:p>
            <a:r>
              <a:rPr lang="tr-TR" sz="1100" dirty="0"/>
              <a:t>TCK-136 Verileri Hukuka Aykırı Olarak Verme veya Ele Geçirme</a:t>
            </a:r>
          </a:p>
          <a:p>
            <a:r>
              <a:rPr lang="tr-TR" sz="1100" dirty="0" smtClean="0"/>
              <a:t>TCK-138 </a:t>
            </a:r>
            <a:r>
              <a:rPr lang="tr-TR" sz="1100" dirty="0"/>
              <a:t>Verileri Yok Etmeme</a:t>
            </a:r>
          </a:p>
          <a:p>
            <a:r>
              <a:rPr lang="tr-TR" sz="1100" b="1" dirty="0" smtClean="0"/>
              <a:t>Malvarlığına </a:t>
            </a:r>
            <a:r>
              <a:rPr lang="tr-TR" sz="1100" b="1" dirty="0"/>
              <a:t>Karşı Suçlar</a:t>
            </a:r>
            <a:endParaRPr lang="tr-TR" sz="1100" dirty="0"/>
          </a:p>
          <a:p>
            <a:r>
              <a:rPr lang="tr-TR" sz="1100" dirty="0"/>
              <a:t>TCK- 142/2-e Nitelikli Hırsızlık</a:t>
            </a:r>
          </a:p>
          <a:p>
            <a:r>
              <a:rPr lang="tr-TR" sz="1100" dirty="0"/>
              <a:t>TCK-158/1-f Nitelikli Dolandırıcılık</a:t>
            </a:r>
          </a:p>
          <a:p>
            <a:r>
              <a:rPr lang="tr-TR" sz="1100" b="1" dirty="0"/>
              <a:t>Genel Ahlaka Karşı Suçlar</a:t>
            </a:r>
            <a:endParaRPr lang="tr-TR" sz="1100" dirty="0"/>
          </a:p>
          <a:p>
            <a:r>
              <a:rPr lang="tr-TR" sz="1100" dirty="0"/>
              <a:t>TCK-226 Müstehcenlik</a:t>
            </a:r>
          </a:p>
          <a:p>
            <a:r>
              <a:rPr lang="tr-TR" sz="1100" b="1" dirty="0"/>
              <a:t>Adliyeye Karşı Suçlar</a:t>
            </a:r>
            <a:endParaRPr lang="tr-TR" sz="1100" dirty="0"/>
          </a:p>
          <a:p>
            <a:r>
              <a:rPr lang="tr-TR" sz="1100" dirty="0"/>
              <a:t>TCK-286 Ses ve Görüntülerin Kayda </a:t>
            </a:r>
            <a:r>
              <a:rPr lang="tr-TR" sz="1100" dirty="0" smtClean="0"/>
              <a:t>Alınması</a:t>
            </a:r>
          </a:p>
          <a:p>
            <a:endParaRPr lang="tr-T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lvl="0" algn="just">
              <a:lnSpc>
                <a:spcPct val="150000"/>
              </a:lnSpc>
            </a:pPr>
            <a:r>
              <a:rPr lang="tr-TR" sz="2400" dirty="0" smtClean="0">
                <a:solidFill>
                  <a:schemeClr val="tx1"/>
                </a:solidFill>
              </a:rPr>
              <a:t>GİRİŞ</a:t>
            </a:r>
            <a:endParaRPr sz="24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endParaRPr lang="tr-TR" sz="2400" dirty="0" smtClean="0"/>
          </a:p>
          <a:p>
            <a:pPr algn="just"/>
            <a:r>
              <a:rPr lang="tr-TR" sz="2400" dirty="0" smtClean="0"/>
              <a:t>En </a:t>
            </a:r>
            <a:r>
              <a:rPr lang="tr-TR" sz="2400" dirty="0"/>
              <a:t>çok bilinen bilişim suçlarının başında “Bilişim Sistemine Girme Suçu” gelmektedir.</a:t>
            </a:r>
          </a:p>
          <a:p>
            <a:pPr algn="just"/>
            <a:endParaRPr lang="tr-TR" sz="2400" dirty="0"/>
          </a:p>
          <a:p>
            <a:pPr algn="just"/>
            <a:r>
              <a:rPr lang="tr-TR" sz="2400" dirty="0"/>
              <a:t> Bilişim sistemi kelimesi ile; “verilerin belirli bir şekilde düzenleyerek bunları otomatik işlemlere tabi tutma olanağı sağlayan manyetik sistemler” kastedilmektedir.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74482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400" dirty="0" smtClean="0">
                <a:solidFill>
                  <a:schemeClr val="tx1"/>
                </a:solidFill>
                <a:latin typeface="Times New Roman" pitchFamily="18" charset="0"/>
                <a:cs typeface="Times New Roman" pitchFamily="18" charset="0"/>
              </a:rPr>
              <a:t>765 Sayılı TCK </a:t>
            </a:r>
            <a:br>
              <a:rPr lang="tr-TR" sz="2400" dirty="0" smtClean="0">
                <a:solidFill>
                  <a:schemeClr val="tx1"/>
                </a:solidFill>
                <a:latin typeface="Times New Roman" pitchFamily="18" charset="0"/>
                <a:cs typeface="Times New Roman" pitchFamily="18" charset="0"/>
              </a:rPr>
            </a:br>
            <a:r>
              <a:rPr lang="tr-TR" sz="2400" dirty="0" smtClean="0">
                <a:solidFill>
                  <a:schemeClr val="tx1"/>
                </a:solidFill>
                <a:latin typeface="Times New Roman" pitchFamily="18" charset="0"/>
                <a:cs typeface="Times New Roman" pitchFamily="18" charset="0"/>
              </a:rPr>
              <a:t>525-a/1</a:t>
            </a:r>
            <a:endParaRPr sz="2400">
              <a:solidFill>
                <a:schemeClr val="tx1"/>
              </a:solidFill>
              <a:latin typeface="Times New Roman" pitchFamily="18" charset="0"/>
              <a:cs typeface="Times New Roman" pitchFamily="18" charset="0"/>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200" dirty="0"/>
              <a:t> </a:t>
            </a:r>
            <a:r>
              <a:rPr lang="tr-TR" sz="2200" dirty="0" smtClean="0"/>
              <a:t>• ON BİRİNCİ BAP – BİLİŞİM ALANINDA SUÇLAR -1991 </a:t>
            </a:r>
          </a:p>
          <a:p>
            <a:pPr algn="just"/>
            <a:endParaRPr lang="tr-TR" sz="2400" dirty="0" smtClean="0"/>
          </a:p>
          <a:p>
            <a:pPr algn="just"/>
            <a:r>
              <a:rPr lang="tr-TR" sz="2000" b="1" i="1" dirty="0" smtClean="0"/>
              <a:t>Hukuka </a:t>
            </a:r>
            <a:r>
              <a:rPr lang="tr-TR" sz="2000" b="1" i="1" dirty="0"/>
              <a:t>Aykırı Olarak Bilişim Sistemine Girme veya Sistemde Kalma Suçu</a:t>
            </a:r>
          </a:p>
          <a:p>
            <a:pPr algn="just"/>
            <a:endParaRPr lang="tr-TR" sz="2000" dirty="0"/>
          </a:p>
          <a:p>
            <a:pPr algn="just"/>
            <a:r>
              <a:rPr lang="tr-TR" sz="2000" i="1" dirty="0" smtClean="0"/>
              <a:t>Bilgileri otomatik olarak işleme tabi tutmuş bir sistemden, programları, verileri veya diğer herhangi bir unsuru hukuka aykırı olarak ele geçiren kimseye bir yıldan üç yıla kadar hapis ve </a:t>
            </a:r>
            <a:r>
              <a:rPr lang="tr-TR" sz="2000" i="1" dirty="0" err="1" smtClean="0"/>
              <a:t>birmilyon</a:t>
            </a:r>
            <a:r>
              <a:rPr lang="tr-TR" sz="2000" i="1" dirty="0" smtClean="0"/>
              <a:t> liradan </a:t>
            </a:r>
            <a:r>
              <a:rPr lang="tr-TR" sz="2000" i="1" dirty="0" err="1" smtClean="0"/>
              <a:t>onbeşmilyon</a:t>
            </a:r>
            <a:r>
              <a:rPr lang="tr-TR" sz="2000" i="1" dirty="0" smtClean="0"/>
              <a:t> liraya kadar ağır para cezası verilir.</a:t>
            </a:r>
            <a:endParaRPr lang="tr-TR" sz="2000" i="1" dirty="0"/>
          </a:p>
          <a:p>
            <a:pPr algn="just"/>
            <a:endParaRPr lang="tr-TR" sz="2200" dirty="0"/>
          </a:p>
        </p:txBody>
      </p:sp>
    </p:spTree>
    <p:extLst>
      <p:ext uri="{BB962C8B-B14F-4D97-AF65-F5344CB8AC3E}">
        <p14:creationId xmlns="" xmlns:p14="http://schemas.microsoft.com/office/powerpoint/2010/main" val="3931042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smtClean="0">
                <a:solidFill>
                  <a:schemeClr val="tx1"/>
                </a:solidFill>
              </a:rPr>
              <a:t>AKSS </a:t>
            </a:r>
            <a:br>
              <a:rPr lang="tr-TR" sz="2800" dirty="0" smtClean="0">
                <a:solidFill>
                  <a:schemeClr val="tx1"/>
                </a:solidFill>
              </a:rPr>
            </a:br>
            <a:r>
              <a:rPr lang="tr-TR" sz="2800" dirty="0" smtClean="0">
                <a:solidFill>
                  <a:schemeClr val="tx1"/>
                </a:solidFill>
              </a:rPr>
              <a:t>m.2 </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dirty="0"/>
              <a:t> </a:t>
            </a:r>
            <a:r>
              <a:rPr lang="tr-TR" sz="2400" dirty="0" smtClean="0"/>
              <a:t>Bilgisayar verilerinin ve sistemlerinin gizliliğine, bütünlüğüne ve erişilebilirliğine yönelik suçlar</a:t>
            </a:r>
          </a:p>
          <a:p>
            <a:pPr algn="just"/>
            <a:endParaRPr lang="tr-TR" sz="2400" dirty="0" smtClean="0"/>
          </a:p>
          <a:p>
            <a:pPr algn="just"/>
            <a:r>
              <a:rPr lang="tr-TR" sz="2400" b="1" i="1" dirty="0" smtClean="0"/>
              <a:t>Yasadışı Erişim</a:t>
            </a:r>
          </a:p>
          <a:p>
            <a:pPr algn="just"/>
            <a:r>
              <a:rPr lang="tr-TR" sz="2400" dirty="0" smtClean="0"/>
              <a:t> </a:t>
            </a:r>
            <a:r>
              <a:rPr lang="tr-TR" sz="2400" i="1" dirty="0" smtClean="0"/>
              <a:t>Taraflardan her biri,bir bilgisayar sisteminin tamamına veya bir kısmına haksız ve kasıtlı olarak erişilmesini suç kapsamına almak için gerekli kanuni düzenlemeyi yapmalı, gerekli önlemleri almalıdır</a:t>
            </a:r>
            <a:endParaRPr lang="tr-TR" sz="2400" i="1" dirty="0"/>
          </a:p>
          <a:p>
            <a:pPr algn="just"/>
            <a:endParaRPr lang="tr-TR" sz="2200" dirty="0"/>
          </a:p>
          <a:p>
            <a:pPr algn="just"/>
            <a:endParaRPr lang="tr-TR" sz="2200" dirty="0"/>
          </a:p>
        </p:txBody>
      </p:sp>
    </p:spTree>
    <p:extLst>
      <p:ext uri="{BB962C8B-B14F-4D97-AF65-F5344CB8AC3E}">
        <p14:creationId xmlns="" xmlns:p14="http://schemas.microsoft.com/office/powerpoint/2010/main" val="393104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243. MADDE</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TCK 243 – Bilişim Sistemine Girme </a:t>
            </a:r>
          </a:p>
          <a:p>
            <a:pPr algn="just"/>
            <a:endParaRPr lang="tr-TR" sz="2400" dirty="0"/>
          </a:p>
          <a:p>
            <a:pPr algn="just"/>
            <a:r>
              <a:rPr lang="tr-TR" sz="2400" dirty="0"/>
              <a:t> </a:t>
            </a:r>
            <a:r>
              <a:rPr lang="tr-TR" sz="2400" i="1" dirty="0"/>
              <a:t>(1) Bir bilişim sisteminin bütününe veya bir kısmına, hukuka aykırı olarak giren veya orada kalmaya devam eden kimseye bir yıla kadar hapis veya adlî para cezası verilir. </a:t>
            </a:r>
            <a:endParaRPr lang="tr-TR" sz="2400" i="1" dirty="0" smtClean="0"/>
          </a:p>
          <a:p>
            <a:pPr algn="just"/>
            <a:r>
              <a:rPr lang="tr-TR" sz="2400" dirty="0" smtClean="0"/>
              <a:t>* (2016 değişikliği)</a:t>
            </a:r>
            <a:endParaRPr lang="tr-T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243. MADDE</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TCK 243 – Bilişim Sistemine Girme </a:t>
            </a:r>
          </a:p>
          <a:p>
            <a:pPr algn="just"/>
            <a:endParaRPr lang="tr-TR" sz="2400" dirty="0"/>
          </a:p>
          <a:p>
            <a:pPr algn="just"/>
            <a:r>
              <a:rPr lang="tr-TR" sz="2400" dirty="0"/>
              <a:t> </a:t>
            </a:r>
            <a:r>
              <a:rPr lang="tr-TR" sz="2400" i="1" dirty="0"/>
              <a:t>(2) Yukarıdaki fıkrada tanımlanan fiillerin bedeli karşılığı yararlanılabilen sistemler hakkında işlenmesi halinde, verilecek ceza yarı oranına kadar indirilir.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10" y="541178"/>
            <a:ext cx="1613400" cy="13161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tr-TR" sz="2800" dirty="0">
                <a:solidFill>
                  <a:schemeClr val="tx1"/>
                </a:solidFill>
              </a:rPr>
              <a:t>243. MADDE</a:t>
            </a:r>
            <a:endParaRPr sz="2800">
              <a:solidFill>
                <a:schemeClr val="tx1"/>
              </a:solidFill>
            </a:endParaRPr>
          </a:p>
        </p:txBody>
      </p:sp>
      <p:sp>
        <p:nvSpPr>
          <p:cNvPr id="111" name="Shape 111"/>
          <p:cNvSpPr txBox="1"/>
          <p:nvPr/>
        </p:nvSpPr>
        <p:spPr>
          <a:xfrm>
            <a:off x="2357422" y="714362"/>
            <a:ext cx="6286544" cy="3857652"/>
          </a:xfrm>
          <a:prstGeom prst="rect">
            <a:avLst/>
          </a:prstGeom>
          <a:noFill/>
          <a:ln>
            <a:noFill/>
          </a:ln>
        </p:spPr>
        <p:txBody>
          <a:bodyPr spcFirstLastPara="1" wrap="square" lIns="91425" tIns="91425" rIns="91425" bIns="91425" anchor="t" anchorCtr="0">
            <a:noAutofit/>
          </a:bodyPr>
          <a:lstStyle/>
          <a:p>
            <a:pPr algn="just"/>
            <a:r>
              <a:rPr lang="tr-TR" sz="2400" b="1" dirty="0"/>
              <a:t>TCK 243 – Bilişim Sistemine Girme</a:t>
            </a:r>
          </a:p>
          <a:p>
            <a:pPr algn="just"/>
            <a:r>
              <a:rPr lang="tr-TR" sz="2400" b="1" dirty="0"/>
              <a:t> </a:t>
            </a:r>
            <a:endParaRPr lang="tr-TR" sz="2400" dirty="0"/>
          </a:p>
          <a:p>
            <a:pPr algn="just"/>
            <a:r>
              <a:rPr lang="tr-TR" sz="2400" dirty="0"/>
              <a:t>(3) </a:t>
            </a:r>
            <a:r>
              <a:rPr lang="tr-TR" sz="2400" i="1" dirty="0"/>
              <a:t>Bu fiil nedeniyle sistemin içerdiği veriler yok olur veya değişirse, altı aydan iki yıla kadar hapis cezasına hükmolunur. </a:t>
            </a:r>
          </a:p>
        </p:txBody>
      </p:sp>
    </p:spTree>
  </p:cSld>
  <p:clrMapOvr>
    <a:masterClrMapping/>
  </p:clrMapOvr>
</p:sld>
</file>

<file path=ppt/theme/theme1.xml><?xml version="1.0" encoding="utf-8"?>
<a:theme xmlns:a="http://schemas.openxmlformats.org/drawingml/2006/main" name="Oph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TotalTime>
  <Words>658</Words>
  <Application>Microsoft Office PowerPoint</Application>
  <PresentationFormat>Ekran Gösterisi (16:9)</PresentationFormat>
  <Paragraphs>105</Paragraphs>
  <Slides>16</Slides>
  <Notes>16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Playfair Display</vt:lpstr>
      <vt:lpstr>Times New Roman</vt:lpstr>
      <vt:lpstr>Tinos</vt:lpstr>
      <vt:lpstr>Ophelia template</vt:lpstr>
      <vt:lpstr>TÜRK CEZA KANUNU’NDA BİLİŞİM SUÇLARI</vt:lpstr>
      <vt:lpstr>TCK’da Doğrudan Bilişim Suçları</vt:lpstr>
      <vt:lpstr>Dolaylı Bilişim Suçları</vt:lpstr>
      <vt:lpstr>GİRİŞ</vt:lpstr>
      <vt:lpstr>765 Sayılı TCK  525-a/1</vt:lpstr>
      <vt:lpstr>AKSS  m.2 </vt:lpstr>
      <vt:lpstr>243. MADDE</vt:lpstr>
      <vt:lpstr>243. MADDE</vt:lpstr>
      <vt:lpstr>243. MADDE</vt:lpstr>
      <vt:lpstr>243. MADDE</vt:lpstr>
      <vt:lpstr>AKSS  m. 3</vt:lpstr>
      <vt:lpstr>TCK -243</vt:lpstr>
      <vt:lpstr>TCK -243</vt:lpstr>
      <vt:lpstr>TCK -243</vt:lpstr>
      <vt:lpstr>TCK -243</vt:lpstr>
      <vt:lpstr>TCK -243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Bilişim Suçlarıyla Mücadeleye Karşılaştırmalı Bir Bakış</dc:title>
  <cp:lastModifiedBy>damla ermeydan</cp:lastModifiedBy>
  <cp:revision>202</cp:revision>
  <dcterms:modified xsi:type="dcterms:W3CDTF">2022-10-02T10:28:45Z</dcterms:modified>
</cp:coreProperties>
</file>