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bookmarkIdSeed="2">
  <p:sldMasterIdLst>
    <p:sldMasterId id="2147483662" r:id="rId1"/>
  </p:sldMasterIdLst>
  <p:notesMasterIdLst>
    <p:notesMasterId r:id="rId30"/>
  </p:notesMasterIdLst>
  <p:sldIdLst>
    <p:sldId id="256" r:id="rId2"/>
    <p:sldId id="258" r:id="rId3"/>
    <p:sldId id="285" r:id="rId4"/>
    <p:sldId id="284" r:id="rId5"/>
    <p:sldId id="305" r:id="rId6"/>
    <p:sldId id="307" r:id="rId7"/>
    <p:sldId id="286" r:id="rId8"/>
    <p:sldId id="287" r:id="rId9"/>
    <p:sldId id="288" r:id="rId10"/>
    <p:sldId id="289" r:id="rId11"/>
    <p:sldId id="290" r:id="rId12"/>
    <p:sldId id="291" r:id="rId13"/>
    <p:sldId id="292" r:id="rId14"/>
    <p:sldId id="266" r:id="rId15"/>
    <p:sldId id="306" r:id="rId16"/>
    <p:sldId id="265" r:id="rId17"/>
    <p:sldId id="264" r:id="rId18"/>
    <p:sldId id="308" r:id="rId19"/>
    <p:sldId id="300" r:id="rId20"/>
    <p:sldId id="309" r:id="rId21"/>
    <p:sldId id="310" r:id="rId22"/>
    <p:sldId id="293" r:id="rId23"/>
    <p:sldId id="295" r:id="rId24"/>
    <p:sldId id="294" r:id="rId25"/>
    <p:sldId id="296" r:id="rId26"/>
    <p:sldId id="298" r:id="rId27"/>
    <p:sldId id="297" r:id="rId28"/>
    <p:sldId id="299" r:id="rId29"/>
  </p:sldIdLst>
  <p:sldSz cx="9144000" cy="5143500" type="screen16x9"/>
  <p:notesSz cx="6858000" cy="9144000"/>
  <p:embeddedFontLst>
    <p:embeddedFont>
      <p:font typeface="Playfair Display" panose="00000500000000000000" pitchFamily="2" charset="0"/>
      <p:regular r:id="rId31"/>
      <p:bold r:id="rId32"/>
      <p:italic r:id="rId33"/>
      <p:boldItalic r:id="rId34"/>
    </p:embeddedFont>
    <p:embeddedFont>
      <p:font typeface="Tinos" panose="020B060402020202020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a:srgbClr val="FFE1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8664F80-76B2-442D-9556-06D1CBB7C335}">
  <a:tblStyle styleId="{B8664F80-76B2-442D-9556-06D1CBB7C33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0" d="100"/>
          <a:sy n="90" d="100"/>
        </p:scale>
        <p:origin x="816" y="7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ECC1C8"/>
        </a:solidFill>
        <a:effectLst/>
      </p:bgPr>
    </p:bg>
    <p:spTree>
      <p:nvGrpSpPr>
        <p:cNvPr id="1" name="Shape 8"/>
        <p:cNvGrpSpPr/>
        <p:nvPr/>
      </p:nvGrpSpPr>
      <p:grpSpPr>
        <a:xfrm>
          <a:off x="0" y="0"/>
          <a:ext cx="0" cy="0"/>
          <a:chOff x="0" y="0"/>
          <a:chExt cx="0" cy="0"/>
        </a:xfrm>
      </p:grpSpPr>
      <p:pic>
        <p:nvPicPr>
          <p:cNvPr id="9" name="Shape 9" descr="organic-01.png"/>
          <p:cNvPicPr preferRelativeResize="0"/>
          <p:nvPr/>
        </p:nvPicPr>
        <p:blipFill>
          <a:blip r:embed="rId2">
            <a:alphaModFix amt="30000"/>
          </a:blip>
          <a:stretch>
            <a:fillRect/>
          </a:stretch>
        </p:blipFill>
        <p:spPr>
          <a:xfrm>
            <a:off x="0" y="0"/>
            <a:ext cx="9144000" cy="5143500"/>
          </a:xfrm>
          <a:prstGeom prst="rect">
            <a:avLst/>
          </a:prstGeom>
          <a:noFill/>
          <a:ln>
            <a:noFill/>
          </a:ln>
        </p:spPr>
      </p:pic>
      <p:sp>
        <p:nvSpPr>
          <p:cNvPr id="10" name="Shape 10"/>
          <p:cNvSpPr/>
          <p:nvPr/>
        </p:nvSpPr>
        <p:spPr>
          <a:xfrm>
            <a:off x="2098575" y="1098375"/>
            <a:ext cx="5099400" cy="3135900"/>
          </a:xfrm>
          <a:prstGeom prst="rect">
            <a:avLst/>
          </a:prstGeom>
          <a:solidFill>
            <a:srgbClr val="1B1B46">
              <a:alpha val="1038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 name="Shape 11"/>
          <p:cNvSpPr/>
          <p:nvPr/>
        </p:nvSpPr>
        <p:spPr>
          <a:xfrm>
            <a:off x="2022375" y="1022175"/>
            <a:ext cx="5099400" cy="31359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FFFFFF"/>
              </a:solidFill>
            </a:endParaRPr>
          </a:p>
        </p:txBody>
      </p:sp>
      <p:sp>
        <p:nvSpPr>
          <p:cNvPr id="12" name="Shape 12"/>
          <p:cNvSpPr/>
          <p:nvPr/>
        </p:nvSpPr>
        <p:spPr>
          <a:xfrm>
            <a:off x="4238250" y="833037"/>
            <a:ext cx="819900" cy="819900"/>
          </a:xfrm>
          <a:prstGeom prst="rect">
            <a:avLst/>
          </a:prstGeom>
          <a:solidFill>
            <a:srgbClr val="1B1B46">
              <a:alpha val="1038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a:off x="4162050" y="756837"/>
            <a:ext cx="819900" cy="819900"/>
          </a:xfrm>
          <a:prstGeom prst="rect">
            <a:avLst/>
          </a:prstGeom>
          <a:solidFill>
            <a:srgbClr val="4D4A5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14"/>
          <p:cNvSpPr txBox="1">
            <a:spLocks noGrp="1"/>
          </p:cNvSpPr>
          <p:nvPr>
            <p:ph type="ctrTitle"/>
          </p:nvPr>
        </p:nvSpPr>
        <p:spPr>
          <a:xfrm>
            <a:off x="2510400" y="2092225"/>
            <a:ext cx="4123200" cy="1159800"/>
          </a:xfrm>
          <a:prstGeom prst="rect">
            <a:avLst/>
          </a:prstGeom>
        </p:spPr>
        <p:txBody>
          <a:bodyPr spcFirstLastPara="1" wrap="square" lIns="91425" tIns="91425" rIns="91425" bIns="91425" anchor="ctr" anchorCtr="0"/>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bg>
      <p:bgPr>
        <a:solidFill>
          <a:srgbClr val="4D4A56"/>
        </a:solidFill>
        <a:effectLst/>
      </p:bgPr>
    </p:bg>
    <p:spTree>
      <p:nvGrpSpPr>
        <p:cNvPr id="1" name="Shape 48"/>
        <p:cNvGrpSpPr/>
        <p:nvPr/>
      </p:nvGrpSpPr>
      <p:grpSpPr>
        <a:xfrm>
          <a:off x="0" y="0"/>
          <a:ext cx="0" cy="0"/>
          <a:chOff x="0" y="0"/>
          <a:chExt cx="0" cy="0"/>
        </a:xfrm>
      </p:grpSpPr>
      <p:pic>
        <p:nvPicPr>
          <p:cNvPr id="49" name="Shape 49" descr="organic-02.png"/>
          <p:cNvPicPr preferRelativeResize="0"/>
          <p:nvPr/>
        </p:nvPicPr>
        <p:blipFill>
          <a:blip r:embed="rId2">
            <a:alphaModFix amt="5000"/>
          </a:blip>
          <a:stretch>
            <a:fillRect/>
          </a:stretch>
        </p:blipFill>
        <p:spPr>
          <a:xfrm>
            <a:off x="0" y="0"/>
            <a:ext cx="9144000" cy="5143500"/>
          </a:xfrm>
          <a:prstGeom prst="rect">
            <a:avLst/>
          </a:prstGeom>
          <a:noFill/>
          <a:ln>
            <a:noFill/>
          </a:ln>
        </p:spPr>
      </p:pic>
      <p:grpSp>
        <p:nvGrpSpPr>
          <p:cNvPr id="50" name="Shape 50"/>
          <p:cNvGrpSpPr/>
          <p:nvPr/>
        </p:nvGrpSpPr>
        <p:grpSpPr>
          <a:xfrm>
            <a:off x="404975" y="441142"/>
            <a:ext cx="8334050" cy="4261216"/>
            <a:chOff x="428900" y="455934"/>
            <a:chExt cx="8334050" cy="4261216"/>
          </a:xfrm>
        </p:grpSpPr>
        <p:sp>
          <p:nvSpPr>
            <p:cNvPr id="51" name="Shape 51"/>
            <p:cNvSpPr/>
            <p:nvPr/>
          </p:nvSpPr>
          <p:spPr>
            <a:xfrm>
              <a:off x="2166250" y="806350"/>
              <a:ext cx="6596700" cy="3910800"/>
            </a:xfrm>
            <a:prstGeom prst="rect">
              <a:avLst/>
            </a:prstGeom>
            <a:solidFill>
              <a:srgbClr val="1B1B46">
                <a:alpha val="1038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 name="Shape 52"/>
            <p:cNvSpPr/>
            <p:nvPr/>
          </p:nvSpPr>
          <p:spPr>
            <a:xfrm>
              <a:off x="2090050" y="730150"/>
              <a:ext cx="6596700" cy="39108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 name="Shape 53"/>
            <p:cNvSpPr/>
            <p:nvPr/>
          </p:nvSpPr>
          <p:spPr>
            <a:xfrm>
              <a:off x="505100" y="532134"/>
              <a:ext cx="1980300" cy="1980300"/>
            </a:xfrm>
            <a:prstGeom prst="rect">
              <a:avLst/>
            </a:prstGeom>
            <a:solidFill>
              <a:srgbClr val="1B1B46">
                <a:alpha val="1038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 name="Shape 54"/>
            <p:cNvSpPr/>
            <p:nvPr/>
          </p:nvSpPr>
          <p:spPr>
            <a:xfrm>
              <a:off x="428900" y="455934"/>
              <a:ext cx="1980300" cy="1980300"/>
            </a:xfrm>
            <a:prstGeom prst="rect">
              <a:avLst/>
            </a:prstGeom>
            <a:solidFill>
              <a:srgbClr val="ECC1C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5" name="Shape 55"/>
          <p:cNvSpPr txBox="1">
            <a:spLocks noGrp="1"/>
          </p:cNvSpPr>
          <p:nvPr>
            <p:ph type="title"/>
          </p:nvPr>
        </p:nvSpPr>
        <p:spPr>
          <a:xfrm>
            <a:off x="534610" y="541179"/>
            <a:ext cx="1613400" cy="857400"/>
          </a:xfrm>
          <a:prstGeom prst="rect">
            <a:avLst/>
          </a:prstGeom>
        </p:spPr>
        <p:txBody>
          <a:bodyPr spcFirstLastPara="1" wrap="square" lIns="91425" tIns="91425" rIns="91425" bIns="91425" anchor="t" anchorCtr="0"/>
          <a:lstStyle>
            <a:lvl1pPr lvl="0" algn="r">
              <a:spcBef>
                <a:spcPts val="0"/>
              </a:spcBef>
              <a:spcAft>
                <a:spcPts val="0"/>
              </a:spcAft>
              <a:buClr>
                <a:srgbClr val="FFFFFF"/>
              </a:buClr>
              <a:buSzPts val="1800"/>
              <a:buNone/>
              <a:defRPr>
                <a:solidFill>
                  <a:srgbClr val="FFFFFF"/>
                </a:solidFill>
              </a:defRPr>
            </a:lvl1pPr>
            <a:lvl2pPr lvl="1" algn="r">
              <a:spcBef>
                <a:spcPts val="0"/>
              </a:spcBef>
              <a:spcAft>
                <a:spcPts val="0"/>
              </a:spcAft>
              <a:buClr>
                <a:srgbClr val="FFFFFF"/>
              </a:buClr>
              <a:buSzPts val="1800"/>
              <a:buNone/>
              <a:defRPr>
                <a:solidFill>
                  <a:srgbClr val="FFFFFF"/>
                </a:solidFill>
              </a:defRPr>
            </a:lvl2pPr>
            <a:lvl3pPr lvl="2" algn="r">
              <a:spcBef>
                <a:spcPts val="0"/>
              </a:spcBef>
              <a:spcAft>
                <a:spcPts val="0"/>
              </a:spcAft>
              <a:buClr>
                <a:srgbClr val="FFFFFF"/>
              </a:buClr>
              <a:buSzPts val="1800"/>
              <a:buNone/>
              <a:defRPr>
                <a:solidFill>
                  <a:srgbClr val="FFFFFF"/>
                </a:solidFill>
              </a:defRPr>
            </a:lvl3pPr>
            <a:lvl4pPr lvl="3" algn="r">
              <a:spcBef>
                <a:spcPts val="0"/>
              </a:spcBef>
              <a:spcAft>
                <a:spcPts val="0"/>
              </a:spcAft>
              <a:buClr>
                <a:srgbClr val="FFFFFF"/>
              </a:buClr>
              <a:buSzPts val="1800"/>
              <a:buNone/>
              <a:defRPr>
                <a:solidFill>
                  <a:srgbClr val="FFFFFF"/>
                </a:solidFill>
              </a:defRPr>
            </a:lvl4pPr>
            <a:lvl5pPr lvl="4" algn="r">
              <a:spcBef>
                <a:spcPts val="0"/>
              </a:spcBef>
              <a:spcAft>
                <a:spcPts val="0"/>
              </a:spcAft>
              <a:buClr>
                <a:srgbClr val="FFFFFF"/>
              </a:buClr>
              <a:buSzPts val="1800"/>
              <a:buNone/>
              <a:defRPr>
                <a:solidFill>
                  <a:srgbClr val="FFFFFF"/>
                </a:solidFill>
              </a:defRPr>
            </a:lvl5pPr>
            <a:lvl6pPr lvl="5" algn="r">
              <a:spcBef>
                <a:spcPts val="0"/>
              </a:spcBef>
              <a:spcAft>
                <a:spcPts val="0"/>
              </a:spcAft>
              <a:buClr>
                <a:srgbClr val="FFFFFF"/>
              </a:buClr>
              <a:buSzPts val="1800"/>
              <a:buNone/>
              <a:defRPr>
                <a:solidFill>
                  <a:srgbClr val="FFFFFF"/>
                </a:solidFill>
              </a:defRPr>
            </a:lvl6pPr>
            <a:lvl7pPr lvl="6" algn="r">
              <a:spcBef>
                <a:spcPts val="0"/>
              </a:spcBef>
              <a:spcAft>
                <a:spcPts val="0"/>
              </a:spcAft>
              <a:buClr>
                <a:srgbClr val="FFFFFF"/>
              </a:buClr>
              <a:buSzPts val="1800"/>
              <a:buNone/>
              <a:defRPr>
                <a:solidFill>
                  <a:srgbClr val="FFFFFF"/>
                </a:solidFill>
              </a:defRPr>
            </a:lvl7pPr>
            <a:lvl8pPr lvl="7" algn="r">
              <a:spcBef>
                <a:spcPts val="0"/>
              </a:spcBef>
              <a:spcAft>
                <a:spcPts val="0"/>
              </a:spcAft>
              <a:buClr>
                <a:srgbClr val="FFFFFF"/>
              </a:buClr>
              <a:buSzPts val="1800"/>
              <a:buNone/>
              <a:defRPr>
                <a:solidFill>
                  <a:srgbClr val="FFFFFF"/>
                </a:solidFill>
              </a:defRPr>
            </a:lvl8pPr>
            <a:lvl9pPr lvl="8" algn="r">
              <a:spcBef>
                <a:spcPts val="0"/>
              </a:spcBef>
              <a:spcAft>
                <a:spcPts val="0"/>
              </a:spcAft>
              <a:buClr>
                <a:srgbClr val="FFFFFF"/>
              </a:buClr>
              <a:buSzPts val="1800"/>
              <a:buNone/>
              <a:defRPr>
                <a:solidFill>
                  <a:srgbClr val="FFFFFF"/>
                </a:solidFill>
              </a:defRPr>
            </a:lvl9pPr>
          </a:lstStyle>
          <a:p>
            <a:endParaRPr/>
          </a:p>
        </p:txBody>
      </p:sp>
      <p:sp>
        <p:nvSpPr>
          <p:cNvPr id="56" name="Shape 56"/>
          <p:cNvSpPr txBox="1">
            <a:spLocks noGrp="1"/>
          </p:cNvSpPr>
          <p:nvPr>
            <p:ph type="body" idx="1"/>
          </p:nvPr>
        </p:nvSpPr>
        <p:spPr>
          <a:xfrm>
            <a:off x="2757725" y="1123950"/>
            <a:ext cx="2700600" cy="30960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57" name="Shape 57"/>
          <p:cNvSpPr txBox="1">
            <a:spLocks noGrp="1"/>
          </p:cNvSpPr>
          <p:nvPr>
            <p:ph type="body" idx="2"/>
          </p:nvPr>
        </p:nvSpPr>
        <p:spPr>
          <a:xfrm>
            <a:off x="5620903" y="1123950"/>
            <a:ext cx="2700600" cy="30960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F3F3F3"/>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4D4A56"/>
              </a:buClr>
              <a:buSzPts val="1800"/>
              <a:buFont typeface="Playfair Display"/>
              <a:buNone/>
              <a:defRPr sz="1800" b="1" i="1">
                <a:solidFill>
                  <a:srgbClr val="4D4A56"/>
                </a:solidFill>
                <a:latin typeface="Playfair Display"/>
                <a:ea typeface="Playfair Display"/>
                <a:cs typeface="Playfair Display"/>
                <a:sym typeface="Playfair Display"/>
              </a:defRPr>
            </a:lvl1pPr>
            <a:lvl2pPr lvl="1">
              <a:spcBef>
                <a:spcPts val="0"/>
              </a:spcBef>
              <a:spcAft>
                <a:spcPts val="0"/>
              </a:spcAft>
              <a:buClr>
                <a:srgbClr val="4D4A56"/>
              </a:buClr>
              <a:buSzPts val="1800"/>
              <a:buFont typeface="Playfair Display"/>
              <a:buNone/>
              <a:defRPr sz="1800" b="1" i="1">
                <a:solidFill>
                  <a:srgbClr val="4D4A56"/>
                </a:solidFill>
                <a:latin typeface="Playfair Display"/>
                <a:ea typeface="Playfair Display"/>
                <a:cs typeface="Playfair Display"/>
                <a:sym typeface="Playfair Display"/>
              </a:defRPr>
            </a:lvl2pPr>
            <a:lvl3pPr lvl="2">
              <a:spcBef>
                <a:spcPts val="0"/>
              </a:spcBef>
              <a:spcAft>
                <a:spcPts val="0"/>
              </a:spcAft>
              <a:buClr>
                <a:srgbClr val="4D4A56"/>
              </a:buClr>
              <a:buSzPts val="1800"/>
              <a:buFont typeface="Playfair Display"/>
              <a:buNone/>
              <a:defRPr sz="1800" b="1" i="1">
                <a:solidFill>
                  <a:srgbClr val="4D4A56"/>
                </a:solidFill>
                <a:latin typeface="Playfair Display"/>
                <a:ea typeface="Playfair Display"/>
                <a:cs typeface="Playfair Display"/>
                <a:sym typeface="Playfair Display"/>
              </a:defRPr>
            </a:lvl3pPr>
            <a:lvl4pPr lvl="3">
              <a:spcBef>
                <a:spcPts val="0"/>
              </a:spcBef>
              <a:spcAft>
                <a:spcPts val="0"/>
              </a:spcAft>
              <a:buClr>
                <a:srgbClr val="4D4A56"/>
              </a:buClr>
              <a:buSzPts val="1800"/>
              <a:buFont typeface="Playfair Display"/>
              <a:buNone/>
              <a:defRPr sz="1800" b="1" i="1">
                <a:solidFill>
                  <a:srgbClr val="4D4A56"/>
                </a:solidFill>
                <a:latin typeface="Playfair Display"/>
                <a:ea typeface="Playfair Display"/>
                <a:cs typeface="Playfair Display"/>
                <a:sym typeface="Playfair Display"/>
              </a:defRPr>
            </a:lvl4pPr>
            <a:lvl5pPr lvl="4">
              <a:spcBef>
                <a:spcPts val="0"/>
              </a:spcBef>
              <a:spcAft>
                <a:spcPts val="0"/>
              </a:spcAft>
              <a:buClr>
                <a:srgbClr val="4D4A56"/>
              </a:buClr>
              <a:buSzPts val="1800"/>
              <a:buFont typeface="Playfair Display"/>
              <a:buNone/>
              <a:defRPr sz="1800" b="1" i="1">
                <a:solidFill>
                  <a:srgbClr val="4D4A56"/>
                </a:solidFill>
                <a:latin typeface="Playfair Display"/>
                <a:ea typeface="Playfair Display"/>
                <a:cs typeface="Playfair Display"/>
                <a:sym typeface="Playfair Display"/>
              </a:defRPr>
            </a:lvl5pPr>
            <a:lvl6pPr lvl="5">
              <a:spcBef>
                <a:spcPts val="0"/>
              </a:spcBef>
              <a:spcAft>
                <a:spcPts val="0"/>
              </a:spcAft>
              <a:buClr>
                <a:srgbClr val="4D4A56"/>
              </a:buClr>
              <a:buSzPts val="1800"/>
              <a:buFont typeface="Playfair Display"/>
              <a:buNone/>
              <a:defRPr sz="1800" b="1" i="1">
                <a:solidFill>
                  <a:srgbClr val="4D4A56"/>
                </a:solidFill>
                <a:latin typeface="Playfair Display"/>
                <a:ea typeface="Playfair Display"/>
                <a:cs typeface="Playfair Display"/>
                <a:sym typeface="Playfair Display"/>
              </a:defRPr>
            </a:lvl6pPr>
            <a:lvl7pPr lvl="6">
              <a:spcBef>
                <a:spcPts val="0"/>
              </a:spcBef>
              <a:spcAft>
                <a:spcPts val="0"/>
              </a:spcAft>
              <a:buClr>
                <a:srgbClr val="4D4A56"/>
              </a:buClr>
              <a:buSzPts val="1800"/>
              <a:buFont typeface="Playfair Display"/>
              <a:buNone/>
              <a:defRPr sz="1800" b="1" i="1">
                <a:solidFill>
                  <a:srgbClr val="4D4A56"/>
                </a:solidFill>
                <a:latin typeface="Playfair Display"/>
                <a:ea typeface="Playfair Display"/>
                <a:cs typeface="Playfair Display"/>
                <a:sym typeface="Playfair Display"/>
              </a:defRPr>
            </a:lvl7pPr>
            <a:lvl8pPr lvl="7">
              <a:spcBef>
                <a:spcPts val="0"/>
              </a:spcBef>
              <a:spcAft>
                <a:spcPts val="0"/>
              </a:spcAft>
              <a:buClr>
                <a:srgbClr val="4D4A56"/>
              </a:buClr>
              <a:buSzPts val="1800"/>
              <a:buFont typeface="Playfair Display"/>
              <a:buNone/>
              <a:defRPr sz="1800" b="1" i="1">
                <a:solidFill>
                  <a:srgbClr val="4D4A56"/>
                </a:solidFill>
                <a:latin typeface="Playfair Display"/>
                <a:ea typeface="Playfair Display"/>
                <a:cs typeface="Playfair Display"/>
                <a:sym typeface="Playfair Display"/>
              </a:defRPr>
            </a:lvl8pPr>
            <a:lvl9pPr lvl="8">
              <a:spcBef>
                <a:spcPts val="0"/>
              </a:spcBef>
              <a:spcAft>
                <a:spcPts val="0"/>
              </a:spcAft>
              <a:buClr>
                <a:srgbClr val="4D4A56"/>
              </a:buClr>
              <a:buSzPts val="1800"/>
              <a:buFont typeface="Playfair Display"/>
              <a:buNone/>
              <a:defRPr sz="1800" b="1" i="1">
                <a:solidFill>
                  <a:srgbClr val="4D4A56"/>
                </a:solidFill>
                <a:latin typeface="Playfair Display"/>
                <a:ea typeface="Playfair Display"/>
                <a:cs typeface="Playfair Display"/>
                <a:sym typeface="Playfair Display"/>
              </a:defRPr>
            </a:lvl9pPr>
          </a:lstStyle>
          <a:p>
            <a:endParaRPr/>
          </a:p>
        </p:txBody>
      </p:sp>
      <p:sp>
        <p:nvSpPr>
          <p:cNvPr id="7" name="Shape 7"/>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lstStyle>
            <a:lvl1pPr marL="457200" lvl="0" indent="-419100">
              <a:spcBef>
                <a:spcPts val="600"/>
              </a:spcBef>
              <a:spcAft>
                <a:spcPts val="0"/>
              </a:spcAft>
              <a:buClr>
                <a:srgbClr val="4D4A56"/>
              </a:buClr>
              <a:buSzPts val="3000"/>
              <a:buFont typeface="Tinos"/>
              <a:buChar char="▹"/>
              <a:defRPr sz="3000">
                <a:solidFill>
                  <a:srgbClr val="4D4A56"/>
                </a:solidFill>
                <a:latin typeface="Tinos"/>
                <a:ea typeface="Tinos"/>
                <a:cs typeface="Tinos"/>
                <a:sym typeface="Tinos"/>
              </a:defRPr>
            </a:lvl1pPr>
            <a:lvl2pPr marL="914400" lvl="1" indent="-381000">
              <a:spcBef>
                <a:spcPts val="0"/>
              </a:spcBef>
              <a:spcAft>
                <a:spcPts val="0"/>
              </a:spcAft>
              <a:buClr>
                <a:srgbClr val="4D4A56"/>
              </a:buClr>
              <a:buSzPts val="2400"/>
              <a:buFont typeface="Tinos"/>
              <a:buChar char="▸"/>
              <a:defRPr sz="2400">
                <a:solidFill>
                  <a:srgbClr val="4D4A56"/>
                </a:solidFill>
                <a:latin typeface="Tinos"/>
                <a:ea typeface="Tinos"/>
                <a:cs typeface="Tinos"/>
                <a:sym typeface="Tinos"/>
              </a:defRPr>
            </a:lvl2pPr>
            <a:lvl3pPr marL="1371600" lvl="2" indent="-381000">
              <a:spcBef>
                <a:spcPts val="0"/>
              </a:spcBef>
              <a:spcAft>
                <a:spcPts val="0"/>
              </a:spcAft>
              <a:buClr>
                <a:srgbClr val="4D4A56"/>
              </a:buClr>
              <a:buSzPts val="2400"/>
              <a:buFont typeface="Tinos"/>
              <a:buChar char="◦"/>
              <a:defRPr sz="2400">
                <a:solidFill>
                  <a:srgbClr val="4D4A56"/>
                </a:solidFill>
                <a:latin typeface="Tinos"/>
                <a:ea typeface="Tinos"/>
                <a:cs typeface="Tinos"/>
                <a:sym typeface="Tinos"/>
              </a:defRPr>
            </a:lvl3pPr>
            <a:lvl4pPr marL="1828800" lvl="3" indent="-342900">
              <a:spcBef>
                <a:spcPts val="0"/>
              </a:spcBef>
              <a:spcAft>
                <a:spcPts val="0"/>
              </a:spcAft>
              <a:buClr>
                <a:srgbClr val="4D4A56"/>
              </a:buClr>
              <a:buSzPts val="1800"/>
              <a:buFont typeface="Tinos"/>
              <a:buChar char="●"/>
              <a:defRPr sz="1800">
                <a:solidFill>
                  <a:srgbClr val="4D4A56"/>
                </a:solidFill>
                <a:latin typeface="Tinos"/>
                <a:ea typeface="Tinos"/>
                <a:cs typeface="Tinos"/>
                <a:sym typeface="Tinos"/>
              </a:defRPr>
            </a:lvl4pPr>
            <a:lvl5pPr marL="2286000" lvl="4" indent="-342900">
              <a:spcBef>
                <a:spcPts val="0"/>
              </a:spcBef>
              <a:spcAft>
                <a:spcPts val="0"/>
              </a:spcAft>
              <a:buClr>
                <a:srgbClr val="4D4A56"/>
              </a:buClr>
              <a:buSzPts val="1800"/>
              <a:buFont typeface="Tinos"/>
              <a:buChar char="○"/>
              <a:defRPr sz="1800">
                <a:solidFill>
                  <a:srgbClr val="4D4A56"/>
                </a:solidFill>
                <a:latin typeface="Tinos"/>
                <a:ea typeface="Tinos"/>
                <a:cs typeface="Tinos"/>
                <a:sym typeface="Tinos"/>
              </a:defRPr>
            </a:lvl5pPr>
            <a:lvl6pPr marL="2743200" lvl="5" indent="-342900">
              <a:spcBef>
                <a:spcPts val="0"/>
              </a:spcBef>
              <a:spcAft>
                <a:spcPts val="0"/>
              </a:spcAft>
              <a:buClr>
                <a:srgbClr val="4D4A56"/>
              </a:buClr>
              <a:buSzPts val="1800"/>
              <a:buFont typeface="Tinos"/>
              <a:buChar char="■"/>
              <a:defRPr sz="1800">
                <a:solidFill>
                  <a:srgbClr val="4D4A56"/>
                </a:solidFill>
                <a:latin typeface="Tinos"/>
                <a:ea typeface="Tinos"/>
                <a:cs typeface="Tinos"/>
                <a:sym typeface="Tinos"/>
              </a:defRPr>
            </a:lvl6pPr>
            <a:lvl7pPr marL="3200400" lvl="6" indent="-342900">
              <a:spcBef>
                <a:spcPts val="0"/>
              </a:spcBef>
              <a:spcAft>
                <a:spcPts val="0"/>
              </a:spcAft>
              <a:buClr>
                <a:srgbClr val="4D4A56"/>
              </a:buClr>
              <a:buSzPts val="1800"/>
              <a:buFont typeface="Tinos"/>
              <a:buChar char="●"/>
              <a:defRPr sz="1800">
                <a:solidFill>
                  <a:srgbClr val="4D4A56"/>
                </a:solidFill>
                <a:latin typeface="Tinos"/>
                <a:ea typeface="Tinos"/>
                <a:cs typeface="Tinos"/>
                <a:sym typeface="Tinos"/>
              </a:defRPr>
            </a:lvl7pPr>
            <a:lvl8pPr marL="3657600" lvl="7" indent="-342900">
              <a:spcBef>
                <a:spcPts val="0"/>
              </a:spcBef>
              <a:spcAft>
                <a:spcPts val="0"/>
              </a:spcAft>
              <a:buClr>
                <a:srgbClr val="4D4A56"/>
              </a:buClr>
              <a:buSzPts val="1800"/>
              <a:buFont typeface="Tinos"/>
              <a:buChar char="○"/>
              <a:defRPr sz="1800">
                <a:solidFill>
                  <a:srgbClr val="4D4A56"/>
                </a:solidFill>
                <a:latin typeface="Tinos"/>
                <a:ea typeface="Tinos"/>
                <a:cs typeface="Tinos"/>
                <a:sym typeface="Tinos"/>
              </a:defRPr>
            </a:lvl8pPr>
            <a:lvl9pPr marL="4114800" lvl="8" indent="-342900">
              <a:spcBef>
                <a:spcPts val="0"/>
              </a:spcBef>
              <a:spcAft>
                <a:spcPts val="0"/>
              </a:spcAft>
              <a:buClr>
                <a:srgbClr val="4D4A56"/>
              </a:buClr>
              <a:buSzPts val="1800"/>
              <a:buFont typeface="Tinos"/>
              <a:buChar char="■"/>
              <a:defRPr sz="1800">
                <a:solidFill>
                  <a:srgbClr val="4D4A56"/>
                </a:solidFill>
                <a:latin typeface="Tinos"/>
                <a:ea typeface="Tinos"/>
                <a:cs typeface="Tinos"/>
                <a:sym typeface="Tino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ctrTitle"/>
          </p:nvPr>
        </p:nvSpPr>
        <p:spPr>
          <a:xfrm>
            <a:off x="2510400" y="2092225"/>
            <a:ext cx="4123200" cy="1159800"/>
          </a:xfrm>
          <a:prstGeom prst="rect">
            <a:avLst/>
          </a:prstGeom>
        </p:spPr>
        <p:txBody>
          <a:bodyPr spcFirstLastPara="1" wrap="square" lIns="91425" tIns="91425" rIns="91425" bIns="91425" anchor="ctr" anchorCtr="0">
            <a:noAutofit/>
          </a:bodyPr>
          <a:lstStyle/>
          <a:p>
            <a:pPr lvl="0"/>
            <a:r>
              <a:rPr lang="tr-TR" sz="3600" i="0" dirty="0">
                <a:latin typeface="Playfair Display" charset="-94"/>
              </a:rPr>
              <a:t>TÜRK CEZA KANUNU’NDA BİLİŞİM SUÇLARI</a:t>
            </a:r>
          </a:p>
        </p:txBody>
      </p:sp>
      <p:grpSp>
        <p:nvGrpSpPr>
          <p:cNvPr id="99" name="Shape 99"/>
          <p:cNvGrpSpPr/>
          <p:nvPr/>
        </p:nvGrpSpPr>
        <p:grpSpPr>
          <a:xfrm>
            <a:off x="4388765" y="980127"/>
            <a:ext cx="366458" cy="366437"/>
            <a:chOff x="1923675" y="1633650"/>
            <a:chExt cx="436000" cy="435975"/>
          </a:xfrm>
        </p:grpSpPr>
        <p:sp>
          <p:nvSpPr>
            <p:cNvPr id="100" name="Shape 100"/>
            <p:cNvSpPr/>
            <p:nvPr/>
          </p:nvSpPr>
          <p:spPr>
            <a:xfrm>
              <a:off x="2209250" y="1633650"/>
              <a:ext cx="150425" cy="150425"/>
            </a:xfrm>
            <a:custGeom>
              <a:avLst/>
              <a:gdLst/>
              <a:ahLst/>
              <a:cxnLst/>
              <a:rect l="0" t="0" r="0" b="0"/>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ECC1C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b="1"/>
            </a:p>
          </p:txBody>
        </p:sp>
        <p:sp>
          <p:nvSpPr>
            <p:cNvPr id="101" name="Shape 101"/>
            <p:cNvSpPr/>
            <p:nvPr/>
          </p:nvSpPr>
          <p:spPr>
            <a:xfrm>
              <a:off x="2019900" y="1757250"/>
              <a:ext cx="261825" cy="261850"/>
            </a:xfrm>
            <a:custGeom>
              <a:avLst/>
              <a:gdLst/>
              <a:ahLst/>
              <a:cxnLst/>
              <a:rect l="0" t="0" r="0" b="0"/>
              <a:pathLst>
                <a:path w="10473" h="10474" fill="none" extrusionOk="0">
                  <a:moveTo>
                    <a:pt x="10473" y="1"/>
                  </a:moveTo>
                  <a:lnTo>
                    <a:pt x="0" y="10473"/>
                  </a:lnTo>
                </a:path>
              </a:pathLst>
            </a:custGeom>
            <a:noFill/>
            <a:ln w="12175" cap="rnd" cmpd="sng">
              <a:solidFill>
                <a:srgbClr val="ECC1C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b="1"/>
            </a:p>
          </p:txBody>
        </p:sp>
        <p:sp>
          <p:nvSpPr>
            <p:cNvPr id="102" name="Shape 102"/>
            <p:cNvSpPr/>
            <p:nvPr/>
          </p:nvSpPr>
          <p:spPr>
            <a:xfrm>
              <a:off x="1923675" y="1681150"/>
              <a:ext cx="388500" cy="388475"/>
            </a:xfrm>
            <a:custGeom>
              <a:avLst/>
              <a:gdLst/>
              <a:ahLst/>
              <a:cxnLst/>
              <a:rect l="0" t="0" r="0" b="0"/>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ECC1C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b="1"/>
            </a:p>
          </p:txBody>
        </p:sp>
        <p:sp>
          <p:nvSpPr>
            <p:cNvPr id="103" name="Shape 103"/>
            <p:cNvSpPr/>
            <p:nvPr/>
          </p:nvSpPr>
          <p:spPr>
            <a:xfrm>
              <a:off x="1974225" y="1711575"/>
              <a:ext cx="261825" cy="261850"/>
            </a:xfrm>
            <a:custGeom>
              <a:avLst/>
              <a:gdLst/>
              <a:ahLst/>
              <a:cxnLst/>
              <a:rect l="0" t="0" r="0" b="0"/>
              <a:pathLst>
                <a:path w="10473" h="10474" fill="none" extrusionOk="0">
                  <a:moveTo>
                    <a:pt x="0" y="10474"/>
                  </a:moveTo>
                  <a:lnTo>
                    <a:pt x="10473" y="1"/>
                  </a:lnTo>
                </a:path>
              </a:pathLst>
            </a:custGeom>
            <a:noFill/>
            <a:ln w="12175" cap="rnd" cmpd="sng">
              <a:solidFill>
                <a:srgbClr val="ECC1C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b="1"/>
            </a:p>
          </p:txBody>
        </p:sp>
        <p:sp>
          <p:nvSpPr>
            <p:cNvPr id="104" name="Shape 104"/>
            <p:cNvSpPr/>
            <p:nvPr/>
          </p:nvSpPr>
          <p:spPr>
            <a:xfrm>
              <a:off x="1934650" y="2014200"/>
              <a:ext cx="44475" cy="44475"/>
            </a:xfrm>
            <a:custGeom>
              <a:avLst/>
              <a:gdLst/>
              <a:ahLst/>
              <a:cxnLst/>
              <a:rect l="0" t="0" r="0" b="0"/>
              <a:pathLst>
                <a:path w="1779" h="1779" fill="none" extrusionOk="0">
                  <a:moveTo>
                    <a:pt x="1778" y="1778"/>
                  </a:moveTo>
                  <a:lnTo>
                    <a:pt x="0" y="0"/>
                  </a:lnTo>
                </a:path>
              </a:pathLst>
            </a:custGeom>
            <a:noFill/>
            <a:ln w="12175" cap="rnd" cmpd="sng">
              <a:solidFill>
                <a:srgbClr val="ECC1C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b="1"/>
            </a:p>
          </p:txBody>
        </p:sp>
        <p:sp>
          <p:nvSpPr>
            <p:cNvPr id="105" name="Shape 105"/>
            <p:cNvSpPr/>
            <p:nvPr/>
          </p:nvSpPr>
          <p:spPr>
            <a:xfrm>
              <a:off x="1944375" y="1947225"/>
              <a:ext cx="101725" cy="101700"/>
            </a:xfrm>
            <a:custGeom>
              <a:avLst/>
              <a:gdLst/>
              <a:ahLst/>
              <a:cxnLst/>
              <a:rect l="0" t="0" r="0" b="0"/>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ECC1C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b="1"/>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428596" y="541179"/>
            <a:ext cx="1928826" cy="816126"/>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tr-TR" sz="2500" dirty="0">
                <a:solidFill>
                  <a:schemeClr val="tx1"/>
                </a:solidFill>
              </a:rPr>
              <a:t>AÇIKLAMA</a:t>
            </a:r>
            <a:endParaRPr sz="2500">
              <a:solidFill>
                <a:schemeClr val="tx1"/>
              </a:solidFill>
            </a:endParaRPr>
          </a:p>
        </p:txBody>
      </p:sp>
      <p:sp>
        <p:nvSpPr>
          <p:cNvPr id="111" name="Shape 111"/>
          <p:cNvSpPr txBox="1"/>
          <p:nvPr/>
        </p:nvSpPr>
        <p:spPr>
          <a:xfrm>
            <a:off x="2357422" y="714362"/>
            <a:ext cx="6286544" cy="3857652"/>
          </a:xfrm>
          <a:prstGeom prst="rect">
            <a:avLst/>
          </a:prstGeom>
          <a:noFill/>
          <a:ln>
            <a:noFill/>
          </a:ln>
        </p:spPr>
        <p:txBody>
          <a:bodyPr spcFirstLastPara="1" wrap="square" lIns="91425" tIns="91425" rIns="91425" bIns="91425" anchor="t" anchorCtr="0">
            <a:noAutofit/>
          </a:bodyPr>
          <a:lstStyle/>
          <a:p>
            <a:pPr algn="just"/>
            <a:endParaRPr lang="tr-TR" sz="2400" dirty="0"/>
          </a:p>
          <a:p>
            <a:pPr algn="just"/>
            <a:endParaRPr lang="tr-TR" sz="2400" b="1" dirty="0"/>
          </a:p>
          <a:p>
            <a:pPr algn="just"/>
            <a:r>
              <a:rPr lang="tr-TR" sz="2400" b="1" dirty="0"/>
              <a:t>Bilişim Sistemini Engelleme veya Erişilmez Kılma:</a:t>
            </a:r>
            <a:r>
              <a:rPr lang="tr-TR" sz="2400" dirty="0"/>
              <a:t> Sistemden yararlanma yetkisi olan hak sahibi kişinin sisteme erişimin engellenmesi suretiyle sistemi engelleme veya erişilmez kılma seçimlik hareketi işlenmiş olur.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428596" y="541179"/>
            <a:ext cx="1928826" cy="816126"/>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tr-TR" sz="2500" dirty="0">
                <a:solidFill>
                  <a:schemeClr val="tx1"/>
                </a:solidFill>
              </a:rPr>
              <a:t>AÇIKLAMA</a:t>
            </a:r>
            <a:endParaRPr sz="2500">
              <a:solidFill>
                <a:schemeClr val="tx1"/>
              </a:solidFill>
            </a:endParaRPr>
          </a:p>
        </p:txBody>
      </p:sp>
      <p:sp>
        <p:nvSpPr>
          <p:cNvPr id="111" name="Shape 111"/>
          <p:cNvSpPr txBox="1"/>
          <p:nvPr/>
        </p:nvSpPr>
        <p:spPr>
          <a:xfrm>
            <a:off x="2357422" y="714362"/>
            <a:ext cx="6286544" cy="3857652"/>
          </a:xfrm>
          <a:prstGeom prst="rect">
            <a:avLst/>
          </a:prstGeom>
          <a:noFill/>
          <a:ln>
            <a:noFill/>
          </a:ln>
        </p:spPr>
        <p:txBody>
          <a:bodyPr spcFirstLastPara="1" wrap="square" lIns="91425" tIns="91425" rIns="91425" bIns="91425" anchor="t" anchorCtr="0">
            <a:noAutofit/>
          </a:bodyPr>
          <a:lstStyle/>
          <a:p>
            <a:pPr algn="just"/>
            <a:endParaRPr lang="tr-TR" sz="2400" dirty="0"/>
          </a:p>
          <a:p>
            <a:pPr algn="just"/>
            <a:endParaRPr lang="tr-TR" sz="2400" dirty="0"/>
          </a:p>
          <a:p>
            <a:pPr algn="just"/>
            <a:endParaRPr lang="tr-TR" sz="2400" dirty="0"/>
          </a:p>
          <a:p>
            <a:pPr algn="just"/>
            <a:r>
              <a:rPr lang="tr-TR" sz="2400" dirty="0"/>
              <a:t>Örneğin, bir kimseye ait </a:t>
            </a:r>
            <a:r>
              <a:rPr lang="tr-TR" sz="2400" dirty="0" err="1"/>
              <a:t>twitter</a:t>
            </a:r>
            <a:r>
              <a:rPr lang="tr-TR" sz="2400" dirty="0"/>
              <a:t> hesabına girdikten sonra, hesap şifresinin değiştirilmesi suretiyle kişinin sisteme erişimin engellenmesi suçu oluşur.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428596" y="541179"/>
            <a:ext cx="1928826" cy="816126"/>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tr-TR" sz="2500" dirty="0">
                <a:solidFill>
                  <a:schemeClr val="tx1"/>
                </a:solidFill>
              </a:rPr>
              <a:t>AÇIKLAMA</a:t>
            </a:r>
            <a:endParaRPr sz="2500">
              <a:solidFill>
                <a:schemeClr val="tx1"/>
              </a:solidFill>
            </a:endParaRPr>
          </a:p>
        </p:txBody>
      </p:sp>
      <p:sp>
        <p:nvSpPr>
          <p:cNvPr id="111" name="Shape 111"/>
          <p:cNvSpPr txBox="1"/>
          <p:nvPr/>
        </p:nvSpPr>
        <p:spPr>
          <a:xfrm>
            <a:off x="2357422" y="714362"/>
            <a:ext cx="6286544" cy="3857652"/>
          </a:xfrm>
          <a:prstGeom prst="rect">
            <a:avLst/>
          </a:prstGeom>
          <a:noFill/>
          <a:ln>
            <a:noFill/>
          </a:ln>
        </p:spPr>
        <p:txBody>
          <a:bodyPr spcFirstLastPara="1" wrap="square" lIns="91425" tIns="91425" rIns="91425" bIns="91425" anchor="t" anchorCtr="0">
            <a:noAutofit/>
          </a:bodyPr>
          <a:lstStyle/>
          <a:p>
            <a:pPr algn="just"/>
            <a:endParaRPr lang="tr-TR" sz="2400" dirty="0"/>
          </a:p>
          <a:p>
            <a:pPr algn="just"/>
            <a:r>
              <a:rPr lang="tr-TR" sz="2400" b="1" dirty="0"/>
              <a:t>Bilişim Sistemini Bozma:</a:t>
            </a:r>
            <a:r>
              <a:rPr lang="tr-TR" sz="2400" dirty="0"/>
              <a:t> Bilişim sisteminin teknik altyapısına uygun bir şekilde çalışmasını veya kullanıcının istediği şekilde çalışmasını bozmak suretiyle işleyişinin bozulmasına neden olmak suretiyle işlenen bir fiildir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428596" y="541179"/>
            <a:ext cx="1928826" cy="816126"/>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tr-TR" sz="2500" dirty="0">
                <a:solidFill>
                  <a:schemeClr val="tx1"/>
                </a:solidFill>
              </a:rPr>
              <a:t>AÇIKLAMA</a:t>
            </a:r>
            <a:endParaRPr sz="2500">
              <a:solidFill>
                <a:schemeClr val="tx1"/>
              </a:solidFill>
            </a:endParaRPr>
          </a:p>
        </p:txBody>
      </p:sp>
      <p:sp>
        <p:nvSpPr>
          <p:cNvPr id="111" name="Shape 111"/>
          <p:cNvSpPr txBox="1"/>
          <p:nvPr/>
        </p:nvSpPr>
        <p:spPr>
          <a:xfrm>
            <a:off x="2357422" y="714362"/>
            <a:ext cx="6286544" cy="3857652"/>
          </a:xfrm>
          <a:prstGeom prst="rect">
            <a:avLst/>
          </a:prstGeom>
          <a:noFill/>
          <a:ln>
            <a:noFill/>
          </a:ln>
        </p:spPr>
        <p:txBody>
          <a:bodyPr spcFirstLastPara="1" wrap="square" lIns="91425" tIns="91425" rIns="91425" bIns="91425" anchor="t" anchorCtr="0">
            <a:noAutofit/>
          </a:bodyPr>
          <a:lstStyle/>
          <a:p>
            <a:pPr algn="just"/>
            <a:endParaRPr lang="tr-TR" sz="2400" dirty="0"/>
          </a:p>
          <a:p>
            <a:pPr algn="just"/>
            <a:endParaRPr lang="tr-TR" sz="2400" dirty="0"/>
          </a:p>
          <a:p>
            <a:pPr algn="just"/>
            <a:endParaRPr lang="tr-TR" sz="2400" dirty="0"/>
          </a:p>
          <a:p>
            <a:pPr algn="just"/>
            <a:r>
              <a:rPr lang="tr-TR" sz="2400" dirty="0"/>
              <a:t>Örneğin, internet üzerinden sipariş verilen bir sitenin sipariş bilgilerini daha geç almasını sağlamak sağlamak için yazılım yoluyla sistemi bozma.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534610" y="541178"/>
            <a:ext cx="1613400" cy="1316191"/>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tr-TR" sz="2800" dirty="0">
                <a:solidFill>
                  <a:schemeClr val="tx1"/>
                </a:solidFill>
              </a:rPr>
              <a:t>244. MADDE</a:t>
            </a:r>
            <a:endParaRPr sz="2800">
              <a:solidFill>
                <a:schemeClr val="tx1"/>
              </a:solidFill>
            </a:endParaRPr>
          </a:p>
        </p:txBody>
      </p:sp>
      <p:sp>
        <p:nvSpPr>
          <p:cNvPr id="111" name="Shape 111"/>
          <p:cNvSpPr txBox="1"/>
          <p:nvPr/>
        </p:nvSpPr>
        <p:spPr>
          <a:xfrm>
            <a:off x="2357422" y="714362"/>
            <a:ext cx="6286544" cy="3857652"/>
          </a:xfrm>
          <a:prstGeom prst="rect">
            <a:avLst/>
          </a:prstGeom>
          <a:noFill/>
          <a:ln>
            <a:noFill/>
          </a:ln>
        </p:spPr>
        <p:txBody>
          <a:bodyPr spcFirstLastPara="1" wrap="square" lIns="91425" tIns="91425" rIns="91425" bIns="91425" anchor="t" anchorCtr="0">
            <a:noAutofit/>
          </a:bodyPr>
          <a:lstStyle/>
          <a:p>
            <a:pPr algn="just"/>
            <a:r>
              <a:rPr lang="tr-TR" sz="2400" b="1" dirty="0"/>
              <a:t>Sistemi Engelleme Bozma, Verileri Yok Etme veya Değiştirme </a:t>
            </a:r>
            <a:endParaRPr lang="tr-TR" sz="2400" dirty="0"/>
          </a:p>
          <a:p>
            <a:pPr algn="just"/>
            <a:endParaRPr lang="tr-TR" sz="2400" dirty="0"/>
          </a:p>
          <a:p>
            <a:pPr algn="just"/>
            <a:r>
              <a:rPr lang="tr-TR" sz="2400" dirty="0"/>
              <a:t>(2) Bir bilişim sistemindeki verileri bozan, yok eden, değiştiren veya erişilmez kılan, sisteme veri yerleştiren, var olan verileri başka bir yere gönderen kişi, altı aydan üç yıla kadar hapis cezası ile cezalandırılır.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534610" y="541178"/>
            <a:ext cx="1613400" cy="1316191"/>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tr-TR" sz="2800" dirty="0">
                <a:solidFill>
                  <a:schemeClr val="tx1"/>
                </a:solidFill>
              </a:rPr>
              <a:t>AKSS M.4</a:t>
            </a:r>
            <a:endParaRPr sz="2800">
              <a:solidFill>
                <a:schemeClr val="tx1"/>
              </a:solidFill>
            </a:endParaRPr>
          </a:p>
        </p:txBody>
      </p:sp>
      <p:sp>
        <p:nvSpPr>
          <p:cNvPr id="111" name="Shape 111"/>
          <p:cNvSpPr txBox="1"/>
          <p:nvPr/>
        </p:nvSpPr>
        <p:spPr>
          <a:xfrm>
            <a:off x="2357422" y="714362"/>
            <a:ext cx="6286544" cy="3857652"/>
          </a:xfrm>
          <a:prstGeom prst="rect">
            <a:avLst/>
          </a:prstGeom>
          <a:noFill/>
          <a:ln>
            <a:noFill/>
          </a:ln>
        </p:spPr>
        <p:txBody>
          <a:bodyPr spcFirstLastPara="1" wrap="square" lIns="91425" tIns="91425" rIns="91425" bIns="91425" anchor="t" anchorCtr="0">
            <a:noAutofit/>
          </a:bodyPr>
          <a:lstStyle/>
          <a:p>
            <a:pPr algn="just"/>
            <a:endParaRPr lang="tr-TR" sz="2400" dirty="0"/>
          </a:p>
          <a:p>
            <a:pPr algn="just"/>
            <a:r>
              <a:rPr lang="tr-TR" sz="2400" dirty="0"/>
              <a:t> Her bir taraf devlet bir kimsenin bilgisayar verisine hakkı olmadığı halde bilerek ve isteyerek zarar verme, silme, bozma, değiştirme ya da ortadan kaldırma fiilleri işlenmesini suç olarak düzenlemek üzere gerekli kanuni düzenlemeyi yapmalıdır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534610" y="541178"/>
            <a:ext cx="1613400" cy="1316191"/>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tr-TR" sz="2800" dirty="0">
                <a:solidFill>
                  <a:schemeClr val="tx1"/>
                </a:solidFill>
              </a:rPr>
              <a:t>244. MADDE</a:t>
            </a:r>
            <a:endParaRPr sz="2800">
              <a:solidFill>
                <a:schemeClr val="tx1"/>
              </a:solidFill>
            </a:endParaRPr>
          </a:p>
        </p:txBody>
      </p:sp>
      <p:sp>
        <p:nvSpPr>
          <p:cNvPr id="111" name="Shape 111"/>
          <p:cNvSpPr txBox="1"/>
          <p:nvPr/>
        </p:nvSpPr>
        <p:spPr>
          <a:xfrm>
            <a:off x="2357422" y="714362"/>
            <a:ext cx="6286544" cy="3857652"/>
          </a:xfrm>
          <a:prstGeom prst="rect">
            <a:avLst/>
          </a:prstGeom>
          <a:noFill/>
          <a:ln>
            <a:noFill/>
          </a:ln>
        </p:spPr>
        <p:txBody>
          <a:bodyPr spcFirstLastPara="1" wrap="square" lIns="91425" tIns="91425" rIns="91425" bIns="91425" anchor="t" anchorCtr="0">
            <a:noAutofit/>
          </a:bodyPr>
          <a:lstStyle/>
          <a:p>
            <a:pPr algn="just"/>
            <a:r>
              <a:rPr lang="tr-TR" sz="2400" b="1" dirty="0"/>
              <a:t>Sistemi Engelleme Bozma, Verileri Yok Etme veya Değiştirme </a:t>
            </a:r>
          </a:p>
          <a:p>
            <a:pPr algn="just"/>
            <a:endParaRPr lang="tr-TR" sz="2400" dirty="0"/>
          </a:p>
          <a:p>
            <a:pPr algn="just"/>
            <a:r>
              <a:rPr lang="tr-TR" sz="2400" dirty="0"/>
              <a:t>(3) Bu fiillerin bir banka veya kredi kurumuna ya da bir kamu kurum veya kuruluşuna ait bilişim sistemi üzerinde işlenmesi halinde, verilecek ceza yarı oranında artırılır.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534610" y="541178"/>
            <a:ext cx="1613400" cy="1316191"/>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tr-TR" sz="2800" dirty="0">
                <a:solidFill>
                  <a:schemeClr val="tx1"/>
                </a:solidFill>
              </a:rPr>
              <a:t>244. MADDE</a:t>
            </a:r>
            <a:endParaRPr sz="2800">
              <a:solidFill>
                <a:schemeClr val="tx1"/>
              </a:solidFill>
            </a:endParaRPr>
          </a:p>
        </p:txBody>
      </p:sp>
      <p:sp>
        <p:nvSpPr>
          <p:cNvPr id="111" name="Shape 111"/>
          <p:cNvSpPr txBox="1"/>
          <p:nvPr/>
        </p:nvSpPr>
        <p:spPr>
          <a:xfrm>
            <a:off x="2357422" y="714362"/>
            <a:ext cx="6286544" cy="3857652"/>
          </a:xfrm>
          <a:prstGeom prst="rect">
            <a:avLst/>
          </a:prstGeom>
          <a:noFill/>
          <a:ln>
            <a:noFill/>
          </a:ln>
        </p:spPr>
        <p:txBody>
          <a:bodyPr spcFirstLastPara="1" wrap="square" lIns="91425" tIns="91425" rIns="91425" bIns="91425" anchor="t" anchorCtr="0">
            <a:noAutofit/>
          </a:bodyPr>
          <a:lstStyle/>
          <a:p>
            <a:pPr algn="just"/>
            <a:r>
              <a:rPr lang="tr-TR" sz="2400" b="1" dirty="0"/>
              <a:t>Sistemi Engelleme Bozma, Verileri Yok Etme veya Değiştirme </a:t>
            </a:r>
          </a:p>
          <a:p>
            <a:pPr algn="just"/>
            <a:endParaRPr lang="tr-TR" sz="2400" dirty="0"/>
          </a:p>
          <a:p>
            <a:pPr algn="just"/>
            <a:r>
              <a:rPr lang="tr-TR" sz="2400" dirty="0"/>
              <a:t>(4) Yukarıdaki fıkralarda tanımlanan fiillerin işlenmesi suretiyle kişinin kendisinin veya başkasının yararına haksız bir çıkar sağlamasının başka bir suç oluşturmaması halinde, iki yıldan altı yıla kadar hapis ve </a:t>
            </a:r>
            <a:r>
              <a:rPr lang="tr-TR" sz="2400" dirty="0" err="1"/>
              <a:t>beşbin</a:t>
            </a:r>
            <a:r>
              <a:rPr lang="tr-TR" sz="2400" dirty="0"/>
              <a:t> güne kadar adlî para cezasına hükmolunur.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500034" y="428610"/>
            <a:ext cx="1613400" cy="1928826"/>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tr-TR" sz="2800" dirty="0">
                <a:solidFill>
                  <a:schemeClr val="tx1"/>
                </a:solidFill>
              </a:rPr>
              <a:t>765</a:t>
            </a:r>
            <a:br>
              <a:rPr lang="tr-TR" sz="2800" dirty="0">
                <a:solidFill>
                  <a:schemeClr val="tx1"/>
                </a:solidFill>
              </a:rPr>
            </a:br>
            <a:r>
              <a:rPr lang="tr-TR" sz="2800" dirty="0">
                <a:solidFill>
                  <a:schemeClr val="tx1"/>
                </a:solidFill>
              </a:rPr>
              <a:t>525/b-1-2. fıkra</a:t>
            </a:r>
            <a:endParaRPr sz="2800">
              <a:solidFill>
                <a:schemeClr val="tx1"/>
              </a:solidFill>
            </a:endParaRPr>
          </a:p>
        </p:txBody>
      </p:sp>
      <p:sp>
        <p:nvSpPr>
          <p:cNvPr id="111" name="Shape 111"/>
          <p:cNvSpPr txBox="1"/>
          <p:nvPr/>
        </p:nvSpPr>
        <p:spPr>
          <a:xfrm>
            <a:off x="2357422" y="714362"/>
            <a:ext cx="6286544" cy="3857652"/>
          </a:xfrm>
          <a:prstGeom prst="rect">
            <a:avLst/>
          </a:prstGeom>
          <a:noFill/>
          <a:ln>
            <a:noFill/>
          </a:ln>
        </p:spPr>
        <p:txBody>
          <a:bodyPr spcFirstLastPara="1" wrap="square" lIns="91425" tIns="91425" rIns="91425" bIns="91425" anchor="t" anchorCtr="0">
            <a:noAutofit/>
          </a:bodyPr>
          <a:lstStyle/>
          <a:p>
            <a:pPr algn="just"/>
            <a:endParaRPr lang="tr-TR" sz="2400" dirty="0"/>
          </a:p>
          <a:p>
            <a:pPr algn="just"/>
            <a:r>
              <a:rPr lang="tr-TR" sz="2400" dirty="0"/>
              <a:t>Bilgileri otomatik işleme tabi tutmuş bir sistemi kullanarak kendisi veya başkası lehine hukuka aykırı yarar sağlayan kimseye bir yıldan beş yıla kadar hapis ve </a:t>
            </a:r>
            <a:r>
              <a:rPr lang="tr-TR" sz="2400" dirty="0" err="1"/>
              <a:t>ikimilyon</a:t>
            </a:r>
            <a:r>
              <a:rPr lang="tr-TR" sz="2400" dirty="0"/>
              <a:t> liradan </a:t>
            </a:r>
            <a:r>
              <a:rPr lang="tr-TR" sz="2400" dirty="0" err="1"/>
              <a:t>yirmimilyon</a:t>
            </a:r>
            <a:r>
              <a:rPr lang="tr-TR" sz="2400" dirty="0"/>
              <a:t> liraya kadar ağır para cezası verilir.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534610" y="541178"/>
            <a:ext cx="1613400" cy="1316191"/>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tr-TR" sz="2800" dirty="0">
                <a:solidFill>
                  <a:schemeClr val="tx1"/>
                </a:solidFill>
              </a:rPr>
              <a:t>TCK -244</a:t>
            </a:r>
            <a:endParaRPr sz="2800">
              <a:solidFill>
                <a:schemeClr val="tx1"/>
              </a:solidFill>
            </a:endParaRPr>
          </a:p>
        </p:txBody>
      </p:sp>
      <p:sp>
        <p:nvSpPr>
          <p:cNvPr id="111" name="Shape 111"/>
          <p:cNvSpPr txBox="1"/>
          <p:nvPr/>
        </p:nvSpPr>
        <p:spPr>
          <a:xfrm>
            <a:off x="2357422" y="714362"/>
            <a:ext cx="6286544" cy="3857652"/>
          </a:xfrm>
          <a:prstGeom prst="rect">
            <a:avLst/>
          </a:prstGeom>
          <a:noFill/>
          <a:ln>
            <a:noFill/>
          </a:ln>
        </p:spPr>
        <p:txBody>
          <a:bodyPr spcFirstLastPara="1" wrap="square" lIns="91425" tIns="91425" rIns="91425" bIns="91425" anchor="t" anchorCtr="0">
            <a:noAutofit/>
          </a:bodyPr>
          <a:lstStyle/>
          <a:p>
            <a:pPr algn="just"/>
            <a:r>
              <a:rPr lang="tr-TR" sz="2400" b="1" dirty="0"/>
              <a:t>Korunan Hukuki Değer</a:t>
            </a:r>
            <a:endParaRPr lang="tr-TR" sz="2400" dirty="0"/>
          </a:p>
          <a:p>
            <a:pPr algn="just"/>
            <a:endParaRPr lang="tr-TR" sz="2400" dirty="0"/>
          </a:p>
          <a:p>
            <a:pPr algn="just">
              <a:buFontTx/>
              <a:buChar char="-"/>
            </a:pPr>
            <a:r>
              <a:rPr lang="tr-TR" sz="2400" i="1" dirty="0"/>
              <a:t> Karma nitelikli </a:t>
            </a:r>
          </a:p>
          <a:p>
            <a:pPr algn="just">
              <a:buFont typeface="Wingdings" pitchFamily="2" charset="2"/>
              <a:buChar char="Ø"/>
            </a:pPr>
            <a:r>
              <a:rPr lang="tr-TR" sz="2400" i="1" dirty="0"/>
              <a:t>  verilerin ve bilgisayar sisteminin güvenliği</a:t>
            </a:r>
          </a:p>
          <a:p>
            <a:pPr algn="just">
              <a:buFont typeface="Wingdings" pitchFamily="2" charset="2"/>
              <a:buChar char="Ø"/>
            </a:pPr>
            <a:r>
              <a:rPr lang="tr-TR" sz="2400" i="1" dirty="0"/>
              <a:t> mülkiyet hakkı </a:t>
            </a:r>
          </a:p>
          <a:p>
            <a:pPr algn="just">
              <a:buFontTx/>
              <a:buChar char="-"/>
            </a:pPr>
            <a:endParaRPr lang="tr-TR" sz="2400" i="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534610" y="541178"/>
            <a:ext cx="1613400" cy="1316191"/>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tr-TR" sz="2800" dirty="0">
                <a:solidFill>
                  <a:schemeClr val="tx1"/>
                </a:solidFill>
              </a:rPr>
              <a:t>GİRİŞ</a:t>
            </a:r>
            <a:endParaRPr sz="2800">
              <a:solidFill>
                <a:schemeClr val="tx1"/>
              </a:solidFill>
            </a:endParaRPr>
          </a:p>
        </p:txBody>
      </p:sp>
      <p:sp>
        <p:nvSpPr>
          <p:cNvPr id="111" name="Shape 111"/>
          <p:cNvSpPr txBox="1"/>
          <p:nvPr/>
        </p:nvSpPr>
        <p:spPr>
          <a:xfrm>
            <a:off x="2357422" y="714362"/>
            <a:ext cx="6286544" cy="3857652"/>
          </a:xfrm>
          <a:prstGeom prst="rect">
            <a:avLst/>
          </a:prstGeom>
          <a:noFill/>
          <a:ln>
            <a:noFill/>
          </a:ln>
        </p:spPr>
        <p:txBody>
          <a:bodyPr spcFirstLastPara="1" wrap="square" lIns="91425" tIns="91425" rIns="91425" bIns="91425" anchor="t" anchorCtr="0">
            <a:noAutofit/>
          </a:bodyPr>
          <a:lstStyle/>
          <a:p>
            <a:pPr algn="just"/>
            <a:endParaRPr lang="tr-TR" sz="2400" i="1" dirty="0"/>
          </a:p>
          <a:p>
            <a:pPr algn="just"/>
            <a:endParaRPr lang="tr-TR" sz="2400" i="1" dirty="0"/>
          </a:p>
          <a:p>
            <a:pPr algn="just"/>
            <a:endParaRPr lang="tr-TR" sz="2400" i="1" dirty="0"/>
          </a:p>
          <a:p>
            <a:pPr algn="just"/>
            <a:r>
              <a:rPr lang="tr-TR" sz="2400" dirty="0" err="1"/>
              <a:t>TCK’nın</a:t>
            </a:r>
            <a:r>
              <a:rPr lang="tr-TR" sz="2400" dirty="0"/>
              <a:t> 244. maddesinde düzenlenen </a:t>
            </a:r>
            <a:r>
              <a:rPr lang="tr-TR" sz="2400" i="1" dirty="0"/>
              <a:t>Bilişim sistemini engelleme, bozma, erişilmez kılma, verileri yok etme veya değiştirme suçu</a:t>
            </a:r>
            <a:r>
              <a:rPr lang="tr-TR" sz="2400" dirty="0"/>
              <a:t>; hukuka aykırı çeşitli fiillerle bilişim sistemine zarar verilmesi ile oluşur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534610" y="541178"/>
            <a:ext cx="1613400" cy="1316191"/>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tr-TR" sz="2800" dirty="0">
                <a:solidFill>
                  <a:schemeClr val="tx1"/>
                </a:solidFill>
              </a:rPr>
              <a:t>TCK -244</a:t>
            </a:r>
            <a:endParaRPr sz="2800">
              <a:solidFill>
                <a:schemeClr val="tx1"/>
              </a:solidFill>
            </a:endParaRPr>
          </a:p>
        </p:txBody>
      </p:sp>
      <p:sp>
        <p:nvSpPr>
          <p:cNvPr id="111" name="Shape 111"/>
          <p:cNvSpPr txBox="1"/>
          <p:nvPr/>
        </p:nvSpPr>
        <p:spPr>
          <a:xfrm>
            <a:off x="2357422" y="714362"/>
            <a:ext cx="6286544" cy="3857652"/>
          </a:xfrm>
          <a:prstGeom prst="rect">
            <a:avLst/>
          </a:prstGeom>
          <a:noFill/>
          <a:ln>
            <a:noFill/>
          </a:ln>
        </p:spPr>
        <p:txBody>
          <a:bodyPr spcFirstLastPara="1" wrap="square" lIns="91425" tIns="91425" rIns="91425" bIns="91425" anchor="t" anchorCtr="0">
            <a:noAutofit/>
          </a:bodyPr>
          <a:lstStyle/>
          <a:p>
            <a:pPr algn="just"/>
            <a:r>
              <a:rPr lang="tr-TR" sz="2400" b="1" dirty="0"/>
              <a:t>Suçun maddi unsurları </a:t>
            </a:r>
            <a:endParaRPr lang="tr-TR" sz="2400" dirty="0"/>
          </a:p>
          <a:p>
            <a:pPr algn="just"/>
            <a:endParaRPr lang="tr-TR" sz="2400" i="1" dirty="0"/>
          </a:p>
          <a:p>
            <a:pPr algn="just">
              <a:buFontTx/>
              <a:buChar char="-"/>
            </a:pPr>
            <a:r>
              <a:rPr lang="tr-TR" sz="2400" i="1" dirty="0"/>
              <a:t> Fail herkes olabilir</a:t>
            </a:r>
          </a:p>
          <a:p>
            <a:pPr algn="just">
              <a:buFontTx/>
              <a:buChar char="-"/>
            </a:pPr>
            <a:r>
              <a:rPr lang="tr-TR" sz="2400" i="1" dirty="0"/>
              <a:t> Mağdur herkes olabilir </a:t>
            </a:r>
          </a:p>
          <a:p>
            <a:pPr algn="just"/>
            <a:r>
              <a:rPr lang="tr-TR" sz="2400" i="1" dirty="0"/>
              <a:t> Ancak 3. fıkra bakımından banka, kredi ya da kamu kurumu suçtan zarar görendir </a:t>
            </a:r>
          </a:p>
          <a:p>
            <a:pPr algn="just">
              <a:buFontTx/>
              <a:buChar char="-"/>
            </a:pPr>
            <a:r>
              <a:rPr lang="tr-TR" sz="2400" i="1" dirty="0"/>
              <a:t> Konusu bilişim sistemi ve içindeki veriler</a:t>
            </a:r>
          </a:p>
          <a:p>
            <a:pPr algn="just"/>
            <a:endParaRPr lang="tr-TR" sz="2400" i="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534610" y="541178"/>
            <a:ext cx="1613400" cy="1316191"/>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tr-TR" sz="2800" dirty="0">
                <a:solidFill>
                  <a:schemeClr val="tx1"/>
                </a:solidFill>
              </a:rPr>
              <a:t>TCK -244</a:t>
            </a:r>
            <a:endParaRPr sz="2800">
              <a:solidFill>
                <a:schemeClr val="tx1"/>
              </a:solidFill>
            </a:endParaRPr>
          </a:p>
        </p:txBody>
      </p:sp>
      <p:sp>
        <p:nvSpPr>
          <p:cNvPr id="111" name="Shape 111"/>
          <p:cNvSpPr txBox="1"/>
          <p:nvPr/>
        </p:nvSpPr>
        <p:spPr>
          <a:xfrm>
            <a:off x="2357422" y="714362"/>
            <a:ext cx="6286544" cy="3857652"/>
          </a:xfrm>
          <a:prstGeom prst="rect">
            <a:avLst/>
          </a:prstGeom>
          <a:noFill/>
          <a:ln>
            <a:noFill/>
          </a:ln>
        </p:spPr>
        <p:txBody>
          <a:bodyPr spcFirstLastPara="1" wrap="square" lIns="91425" tIns="91425" rIns="91425" bIns="91425" anchor="t" anchorCtr="0">
            <a:noAutofit/>
          </a:bodyPr>
          <a:lstStyle/>
          <a:p>
            <a:pPr algn="just"/>
            <a:r>
              <a:rPr lang="tr-TR" sz="2200" b="1" dirty="0"/>
              <a:t>Suçun maddi unsurları </a:t>
            </a:r>
            <a:endParaRPr lang="tr-TR" sz="2200" dirty="0"/>
          </a:p>
          <a:p>
            <a:pPr algn="just">
              <a:buFontTx/>
              <a:buChar char="-"/>
            </a:pPr>
            <a:r>
              <a:rPr lang="tr-TR" sz="2200" i="1" dirty="0"/>
              <a:t>Fiil  </a:t>
            </a:r>
          </a:p>
          <a:p>
            <a:pPr algn="just">
              <a:buFont typeface="Wingdings" pitchFamily="2" charset="2"/>
              <a:buChar char="Ø"/>
            </a:pPr>
            <a:r>
              <a:rPr lang="tr-TR" sz="2200" i="1" dirty="0"/>
              <a:t> 1. fıkra seçimlik hareketli </a:t>
            </a:r>
          </a:p>
          <a:p>
            <a:pPr algn="just">
              <a:buFont typeface="Wingdings" pitchFamily="2" charset="2"/>
              <a:buChar char="Ø"/>
            </a:pPr>
            <a:r>
              <a:rPr lang="tr-TR" sz="2200" i="1" dirty="0"/>
              <a:t>2. fıkra seçimlik hareketli </a:t>
            </a:r>
          </a:p>
          <a:p>
            <a:pPr algn="just"/>
            <a:r>
              <a:rPr lang="tr-TR" sz="2200" b="1" dirty="0"/>
              <a:t>Suçun manevi unsurları </a:t>
            </a:r>
            <a:endParaRPr lang="tr-TR" sz="2200" dirty="0"/>
          </a:p>
          <a:p>
            <a:pPr algn="just">
              <a:buFontTx/>
              <a:buChar char="-"/>
            </a:pPr>
            <a:r>
              <a:rPr lang="tr-TR" sz="2200" i="1" dirty="0"/>
              <a:t> Tüm fıkralar bakımından kasten işlenebilir</a:t>
            </a:r>
          </a:p>
          <a:p>
            <a:pPr algn="just"/>
            <a:r>
              <a:rPr lang="tr-TR" sz="2200" b="1" dirty="0"/>
              <a:t>Hukuka aykırılık</a:t>
            </a:r>
            <a:endParaRPr lang="tr-TR" sz="2200" dirty="0"/>
          </a:p>
          <a:p>
            <a:pPr algn="just">
              <a:buFontTx/>
              <a:buChar char="-"/>
            </a:pPr>
            <a:r>
              <a:rPr lang="tr-TR" sz="2200" i="1" dirty="0"/>
              <a:t> Kanunun hükmünü yerine getirme</a:t>
            </a:r>
          </a:p>
          <a:p>
            <a:pPr algn="just">
              <a:buFontTx/>
              <a:buChar char="-"/>
            </a:pPr>
            <a:r>
              <a:rPr lang="tr-TR" sz="2200" i="1" dirty="0"/>
              <a:t> İlgilinin rızası </a:t>
            </a:r>
          </a:p>
          <a:p>
            <a:pPr algn="just"/>
            <a:r>
              <a:rPr lang="tr-TR" sz="2200" b="1" dirty="0"/>
              <a:t>Teşebbüs</a:t>
            </a:r>
            <a:endParaRPr lang="tr-TR" sz="2200" dirty="0"/>
          </a:p>
          <a:p>
            <a:pPr algn="just">
              <a:buFontTx/>
              <a:buChar char="-"/>
            </a:pPr>
            <a:r>
              <a:rPr lang="tr-TR" sz="2200" i="1" dirty="0"/>
              <a:t> Tüm fıkralar bakımından teşebbüs mümkündür</a:t>
            </a:r>
          </a:p>
          <a:p>
            <a:pPr algn="just">
              <a:buFontTx/>
              <a:buChar char="-"/>
            </a:pPr>
            <a:endParaRPr lang="tr-TR" sz="2400" i="1" dirty="0"/>
          </a:p>
          <a:p>
            <a:pPr algn="just"/>
            <a:endParaRPr lang="tr-TR" sz="2400" i="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534610" y="541178"/>
            <a:ext cx="1613400" cy="1316191"/>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tr-TR" sz="2800" dirty="0">
                <a:solidFill>
                  <a:schemeClr val="tx1"/>
                </a:solidFill>
              </a:rPr>
              <a:t>Örnek Olay-1</a:t>
            </a:r>
            <a:endParaRPr sz="2800">
              <a:solidFill>
                <a:schemeClr val="tx1"/>
              </a:solidFill>
            </a:endParaRPr>
          </a:p>
        </p:txBody>
      </p:sp>
      <p:sp>
        <p:nvSpPr>
          <p:cNvPr id="111" name="Shape 111"/>
          <p:cNvSpPr txBox="1"/>
          <p:nvPr/>
        </p:nvSpPr>
        <p:spPr>
          <a:xfrm>
            <a:off x="2357422" y="714362"/>
            <a:ext cx="6286544" cy="3857652"/>
          </a:xfrm>
          <a:prstGeom prst="rect">
            <a:avLst/>
          </a:prstGeom>
          <a:noFill/>
          <a:ln>
            <a:noFill/>
          </a:ln>
        </p:spPr>
        <p:txBody>
          <a:bodyPr spcFirstLastPara="1" wrap="square" lIns="91425" tIns="91425" rIns="91425" bIns="91425" anchor="t" anchorCtr="0">
            <a:noAutofit/>
          </a:bodyPr>
          <a:lstStyle/>
          <a:p>
            <a:pPr algn="just"/>
            <a:endParaRPr lang="tr-TR" sz="2400" dirty="0"/>
          </a:p>
          <a:p>
            <a:pPr algn="just"/>
            <a:r>
              <a:rPr lang="tr-TR" sz="2400" dirty="0"/>
              <a:t>Sanığın da çalıştığı aile şirketine ait telefona bağlı internet hesabından şikayetçiye ait elektronik posta hesabına girildiğine ilişkin Microsoft şirketinden gelen yazı yanıtları ve kolluk araştırması sonuçlarına, şikayetçinin 22.12.2010 tarihli dilekçesi ekinde ibraz ettiği fotoğraflara ve tüm dosya kapsamına göre;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534610" y="541178"/>
            <a:ext cx="1613400" cy="1316191"/>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tr-TR" sz="2800" dirty="0">
                <a:solidFill>
                  <a:schemeClr val="tx1"/>
                </a:solidFill>
              </a:rPr>
              <a:t>Örnek Olay-1</a:t>
            </a:r>
            <a:endParaRPr sz="2800">
              <a:solidFill>
                <a:schemeClr val="tx1"/>
              </a:solidFill>
            </a:endParaRPr>
          </a:p>
        </p:txBody>
      </p:sp>
      <p:sp>
        <p:nvSpPr>
          <p:cNvPr id="111" name="Shape 111"/>
          <p:cNvSpPr txBox="1"/>
          <p:nvPr/>
        </p:nvSpPr>
        <p:spPr>
          <a:xfrm>
            <a:off x="2357422" y="714362"/>
            <a:ext cx="6286544" cy="3857652"/>
          </a:xfrm>
          <a:prstGeom prst="rect">
            <a:avLst/>
          </a:prstGeom>
          <a:noFill/>
          <a:ln>
            <a:noFill/>
          </a:ln>
        </p:spPr>
        <p:txBody>
          <a:bodyPr spcFirstLastPara="1" wrap="square" lIns="91425" tIns="91425" rIns="91425" bIns="91425" anchor="t" anchorCtr="0">
            <a:noAutofit/>
          </a:bodyPr>
          <a:lstStyle/>
          <a:p>
            <a:pPr algn="just"/>
            <a:endParaRPr lang="tr-TR" sz="2400" dirty="0"/>
          </a:p>
          <a:p>
            <a:pPr algn="just"/>
            <a:endParaRPr lang="tr-TR" sz="2400" dirty="0"/>
          </a:p>
          <a:p>
            <a:pPr algn="just"/>
            <a:r>
              <a:rPr lang="tr-TR" sz="2400" dirty="0"/>
              <a:t>şikayetçiye ait elektronik posta ve </a:t>
            </a:r>
            <a:r>
              <a:rPr lang="tr-TR" sz="2400" dirty="0" err="1"/>
              <a:t>facebook</a:t>
            </a:r>
            <a:r>
              <a:rPr lang="tr-TR" sz="2400" dirty="0"/>
              <a:t> hesaplarının şifresini ele geçirerek bu adreslere giren, </a:t>
            </a:r>
            <a:r>
              <a:rPr lang="tr-TR" sz="2400" dirty="0" err="1"/>
              <a:t>facebook</a:t>
            </a:r>
            <a:r>
              <a:rPr lang="tr-TR" sz="2400" dirty="0"/>
              <a:t> hesabında yazışmalar yapan ve şifreyi değiştirmek suretiyle katılanın anılan hesaplara erişimini engelleyen sanığın,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534610" y="541178"/>
            <a:ext cx="1613400" cy="1316191"/>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tr-TR" sz="2800" dirty="0">
                <a:solidFill>
                  <a:schemeClr val="tx1"/>
                </a:solidFill>
              </a:rPr>
              <a:t>Örnek Olay-1</a:t>
            </a:r>
            <a:endParaRPr sz="2800">
              <a:solidFill>
                <a:schemeClr val="tx1"/>
              </a:solidFill>
            </a:endParaRPr>
          </a:p>
        </p:txBody>
      </p:sp>
      <p:sp>
        <p:nvSpPr>
          <p:cNvPr id="111" name="Shape 111"/>
          <p:cNvSpPr txBox="1"/>
          <p:nvPr/>
        </p:nvSpPr>
        <p:spPr>
          <a:xfrm>
            <a:off x="2357422" y="714362"/>
            <a:ext cx="6286544" cy="3857652"/>
          </a:xfrm>
          <a:prstGeom prst="rect">
            <a:avLst/>
          </a:prstGeom>
          <a:noFill/>
          <a:ln>
            <a:noFill/>
          </a:ln>
        </p:spPr>
        <p:txBody>
          <a:bodyPr spcFirstLastPara="1" wrap="square" lIns="91425" tIns="91425" rIns="91425" bIns="91425" anchor="t" anchorCtr="0">
            <a:noAutofit/>
          </a:bodyPr>
          <a:lstStyle/>
          <a:p>
            <a:pPr algn="just"/>
            <a:endParaRPr lang="tr-TR" sz="2400" dirty="0"/>
          </a:p>
          <a:p>
            <a:pPr algn="just"/>
            <a:r>
              <a:rPr lang="tr-TR" sz="2400" dirty="0"/>
              <a:t>eylemine uyan 244/2. maddesi uyarınca “</a:t>
            </a:r>
            <a:r>
              <a:rPr lang="tr-TR" sz="2400" i="1" dirty="0"/>
              <a:t>Bilişim Sistemini Engelleme, Bozma, Erişilmez Kılma, Verileri Yok Etme veya Değiştirme</a:t>
            </a:r>
            <a:r>
              <a:rPr lang="tr-TR" sz="2400" dirty="0"/>
              <a:t>” suçundan cezalandırılmasına karar verilmesi gerekirken yazılı gerekçeyle beraat hükmü kurulması hukuka aykırıdır (Yargıtay 8.CD - K: 013/25987).</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534610" y="541178"/>
            <a:ext cx="1613400" cy="1316191"/>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tr-TR" sz="2800" dirty="0">
                <a:solidFill>
                  <a:schemeClr val="tx1"/>
                </a:solidFill>
              </a:rPr>
              <a:t>Örnek Olay-2</a:t>
            </a:r>
            <a:endParaRPr sz="2800">
              <a:solidFill>
                <a:schemeClr val="tx1"/>
              </a:solidFill>
            </a:endParaRPr>
          </a:p>
        </p:txBody>
      </p:sp>
      <p:sp>
        <p:nvSpPr>
          <p:cNvPr id="111" name="Shape 111"/>
          <p:cNvSpPr txBox="1"/>
          <p:nvPr/>
        </p:nvSpPr>
        <p:spPr>
          <a:xfrm>
            <a:off x="2357422" y="714362"/>
            <a:ext cx="6286544" cy="3857652"/>
          </a:xfrm>
          <a:prstGeom prst="rect">
            <a:avLst/>
          </a:prstGeom>
          <a:noFill/>
          <a:ln>
            <a:noFill/>
          </a:ln>
        </p:spPr>
        <p:txBody>
          <a:bodyPr spcFirstLastPara="1" wrap="square" lIns="91425" tIns="91425" rIns="91425" bIns="91425" anchor="t" anchorCtr="0">
            <a:noAutofit/>
          </a:bodyPr>
          <a:lstStyle/>
          <a:p>
            <a:pPr algn="just"/>
            <a:endParaRPr lang="tr-TR" sz="2400" dirty="0"/>
          </a:p>
          <a:p>
            <a:pPr algn="just"/>
            <a:endParaRPr lang="tr-TR" sz="2400" dirty="0"/>
          </a:p>
          <a:p>
            <a:pPr algn="just"/>
            <a:r>
              <a:rPr lang="tr-TR" sz="2400" dirty="0"/>
              <a:t>Sanığın babasına ait internet hesabından katılana ait elektronik posta hesabına bir çok kez girildiğine ilişkin Microsoft ve </a:t>
            </a:r>
            <a:r>
              <a:rPr lang="tr-TR" sz="2400" dirty="0" err="1"/>
              <a:t>TİB’den</a:t>
            </a:r>
            <a:r>
              <a:rPr lang="tr-TR" sz="2400" dirty="0"/>
              <a:t> gelen yazı yanıtlarına ve tüm dosya kapsamına göre;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534610" y="541178"/>
            <a:ext cx="1613400" cy="1316191"/>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tr-TR" sz="2800" dirty="0">
                <a:solidFill>
                  <a:schemeClr val="tx1"/>
                </a:solidFill>
              </a:rPr>
              <a:t>Örnek Olay-2</a:t>
            </a:r>
            <a:endParaRPr sz="2800">
              <a:solidFill>
                <a:schemeClr val="tx1"/>
              </a:solidFill>
            </a:endParaRPr>
          </a:p>
        </p:txBody>
      </p:sp>
      <p:sp>
        <p:nvSpPr>
          <p:cNvPr id="111" name="Shape 111"/>
          <p:cNvSpPr txBox="1"/>
          <p:nvPr/>
        </p:nvSpPr>
        <p:spPr>
          <a:xfrm>
            <a:off x="2357422" y="714362"/>
            <a:ext cx="6286544" cy="3857652"/>
          </a:xfrm>
          <a:prstGeom prst="rect">
            <a:avLst/>
          </a:prstGeom>
          <a:noFill/>
          <a:ln>
            <a:noFill/>
          </a:ln>
        </p:spPr>
        <p:txBody>
          <a:bodyPr spcFirstLastPara="1" wrap="square" lIns="91425" tIns="91425" rIns="91425" bIns="91425" anchor="t" anchorCtr="0">
            <a:noAutofit/>
          </a:bodyPr>
          <a:lstStyle/>
          <a:p>
            <a:pPr algn="just"/>
            <a:endParaRPr lang="tr-TR" sz="2400" dirty="0"/>
          </a:p>
          <a:p>
            <a:pPr algn="just"/>
            <a:endParaRPr lang="tr-TR" sz="2400" dirty="0"/>
          </a:p>
          <a:p>
            <a:pPr algn="just"/>
            <a:endParaRPr lang="tr-TR" sz="2400" dirty="0"/>
          </a:p>
          <a:p>
            <a:pPr algn="just"/>
            <a:r>
              <a:rPr lang="tr-TR" sz="2400" dirty="0"/>
              <a:t>katılana ait elektronik posta hesabının şifresini ele geçirerek bu adrese giren ve şifreyi değiştirmek suretiyle katılanın elektronik postalarına erişimini engelleyen sanığın,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534610" y="541178"/>
            <a:ext cx="1613400" cy="1316191"/>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tr-TR" sz="2800" dirty="0">
                <a:solidFill>
                  <a:schemeClr val="tx1"/>
                </a:solidFill>
              </a:rPr>
              <a:t>Örnek Olay-2</a:t>
            </a:r>
            <a:endParaRPr sz="2800">
              <a:solidFill>
                <a:schemeClr val="tx1"/>
              </a:solidFill>
            </a:endParaRPr>
          </a:p>
        </p:txBody>
      </p:sp>
      <p:sp>
        <p:nvSpPr>
          <p:cNvPr id="111" name="Shape 111"/>
          <p:cNvSpPr txBox="1"/>
          <p:nvPr/>
        </p:nvSpPr>
        <p:spPr>
          <a:xfrm>
            <a:off x="2357422" y="714362"/>
            <a:ext cx="6286544" cy="3857652"/>
          </a:xfrm>
          <a:prstGeom prst="rect">
            <a:avLst/>
          </a:prstGeom>
          <a:noFill/>
          <a:ln>
            <a:noFill/>
          </a:ln>
        </p:spPr>
        <p:txBody>
          <a:bodyPr spcFirstLastPara="1" wrap="square" lIns="91425" tIns="91425" rIns="91425" bIns="91425" anchor="t" anchorCtr="0">
            <a:noAutofit/>
          </a:bodyPr>
          <a:lstStyle/>
          <a:p>
            <a:pPr algn="just"/>
            <a:endParaRPr lang="tr-TR" sz="2400" dirty="0"/>
          </a:p>
          <a:p>
            <a:pPr algn="just"/>
            <a:r>
              <a:rPr lang="tr-TR" sz="2400" dirty="0"/>
              <a:t>eylemine uyan 244/2. maddesi uyarınca “</a:t>
            </a:r>
            <a:r>
              <a:rPr lang="tr-TR" sz="2400" b="1" dirty="0"/>
              <a:t>Bilişim Sistemini Engelleme, Bozma, Erişilmez Kılma, Verileri Yok Etme veya Değiştirme Suçu</a:t>
            </a:r>
            <a:r>
              <a:rPr lang="tr-TR" sz="2400" dirty="0"/>
              <a:t>” nedeniyle cezalandırılmasına karar verilmesi gerekirken yazılı gerekçeyle beraat hükmü kurulması kanuna aykırıdır (Yargıtay 8.CD-K:2013/25978).</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534610" y="541178"/>
            <a:ext cx="1613400" cy="1316191"/>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tr-TR" sz="2800" dirty="0">
                <a:solidFill>
                  <a:schemeClr val="tx1"/>
                </a:solidFill>
              </a:rPr>
              <a:t>Örnek Olay-3</a:t>
            </a:r>
            <a:endParaRPr sz="2800">
              <a:solidFill>
                <a:schemeClr val="tx1"/>
              </a:solidFill>
            </a:endParaRPr>
          </a:p>
        </p:txBody>
      </p:sp>
      <p:sp>
        <p:nvSpPr>
          <p:cNvPr id="111" name="Shape 111"/>
          <p:cNvSpPr txBox="1"/>
          <p:nvPr/>
        </p:nvSpPr>
        <p:spPr>
          <a:xfrm>
            <a:off x="2357422" y="714362"/>
            <a:ext cx="6286544" cy="3857652"/>
          </a:xfrm>
          <a:prstGeom prst="rect">
            <a:avLst/>
          </a:prstGeom>
          <a:noFill/>
          <a:ln>
            <a:noFill/>
          </a:ln>
        </p:spPr>
        <p:txBody>
          <a:bodyPr spcFirstLastPara="1" wrap="square" lIns="91425" tIns="91425" rIns="91425" bIns="91425" anchor="t" anchorCtr="0">
            <a:noAutofit/>
          </a:bodyPr>
          <a:lstStyle/>
          <a:p>
            <a:pPr algn="just"/>
            <a:endParaRPr lang="tr-TR" sz="2400" dirty="0"/>
          </a:p>
          <a:p>
            <a:pPr algn="just"/>
            <a:endParaRPr lang="tr-TR" sz="2400" dirty="0"/>
          </a:p>
          <a:p>
            <a:pPr algn="just"/>
            <a:r>
              <a:rPr lang="tr-TR" sz="2400" dirty="0"/>
              <a:t>Yargıtay, eşlerden birinin diğerine ait </a:t>
            </a:r>
            <a:r>
              <a:rPr lang="tr-TR" sz="2400" dirty="0" err="1"/>
              <a:t>facebook</a:t>
            </a:r>
            <a:r>
              <a:rPr lang="tr-TR" sz="2400" dirty="0"/>
              <a:t> adresinin şifresini değiştirerek erişimi engellemesi ve uygunsuz resim paylaşmasını da TCK md. 244/2 kapsamında sisteme girişi engelleme ve verileri değiştirme bilişim suçu olarak kabul etmiştir.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534610" y="541178"/>
            <a:ext cx="1613400" cy="1316191"/>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tr-TR" sz="2800" dirty="0">
                <a:solidFill>
                  <a:schemeClr val="tx1"/>
                </a:solidFill>
              </a:rPr>
              <a:t>GİRİŞ</a:t>
            </a:r>
            <a:endParaRPr sz="2800">
              <a:solidFill>
                <a:schemeClr val="tx1"/>
              </a:solidFill>
            </a:endParaRPr>
          </a:p>
        </p:txBody>
      </p:sp>
      <p:sp>
        <p:nvSpPr>
          <p:cNvPr id="111" name="Shape 111"/>
          <p:cNvSpPr txBox="1"/>
          <p:nvPr/>
        </p:nvSpPr>
        <p:spPr>
          <a:xfrm>
            <a:off x="2357422" y="714362"/>
            <a:ext cx="6286544" cy="3857652"/>
          </a:xfrm>
          <a:prstGeom prst="rect">
            <a:avLst/>
          </a:prstGeom>
          <a:noFill/>
          <a:ln>
            <a:noFill/>
          </a:ln>
        </p:spPr>
        <p:txBody>
          <a:bodyPr spcFirstLastPara="1" wrap="square" lIns="91425" tIns="91425" rIns="91425" bIns="91425" anchor="t" anchorCtr="0">
            <a:noAutofit/>
          </a:bodyPr>
          <a:lstStyle/>
          <a:p>
            <a:pPr algn="just"/>
            <a:endParaRPr lang="tr-TR" sz="2400" dirty="0"/>
          </a:p>
          <a:p>
            <a:pPr algn="just"/>
            <a:r>
              <a:rPr lang="tr-TR" sz="2400" dirty="0"/>
              <a:t>Bilişim sistemi; </a:t>
            </a:r>
            <a:r>
              <a:rPr lang="tr-TR" sz="2400" dirty="0" err="1"/>
              <a:t>windows</a:t>
            </a:r>
            <a:r>
              <a:rPr lang="tr-TR" sz="2400" dirty="0"/>
              <a:t>, </a:t>
            </a:r>
            <a:r>
              <a:rPr lang="tr-TR" sz="2400" dirty="0" err="1"/>
              <a:t>linux</a:t>
            </a:r>
            <a:r>
              <a:rPr lang="tr-TR" sz="2400" dirty="0"/>
              <a:t> gibi işletim programları, e-mailler, </a:t>
            </a:r>
            <a:r>
              <a:rPr lang="tr-TR" sz="2400" dirty="0" err="1"/>
              <a:t>facebook</a:t>
            </a:r>
            <a:r>
              <a:rPr lang="tr-TR" sz="2400" dirty="0"/>
              <a:t>, </a:t>
            </a:r>
            <a:r>
              <a:rPr lang="tr-TR" sz="2400" dirty="0" err="1"/>
              <a:t>instagram</a:t>
            </a:r>
            <a:r>
              <a:rPr lang="tr-TR" sz="2400" dirty="0"/>
              <a:t>, </a:t>
            </a:r>
            <a:r>
              <a:rPr lang="tr-TR" sz="2400" dirty="0" err="1"/>
              <a:t>whatsapp</a:t>
            </a:r>
            <a:r>
              <a:rPr lang="tr-TR" sz="2400" dirty="0"/>
              <a:t>, </a:t>
            </a:r>
            <a:r>
              <a:rPr lang="tr-TR" sz="2400" dirty="0" err="1"/>
              <a:t>twitter</a:t>
            </a:r>
            <a:r>
              <a:rPr lang="tr-TR" sz="2400" dirty="0"/>
              <a:t> gibi sosyal medya uygulamalarını da kapsayan her türlü bilgisayar ve veri sistemlerini ifade etmektedir. Uygulamada bu bilişim suçu “bilişim sistemine zarar verme suçu” olarak da adlandırılmaktadır.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534610" y="541178"/>
            <a:ext cx="1613400" cy="1316191"/>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tr-TR" sz="2800" dirty="0">
                <a:solidFill>
                  <a:schemeClr val="tx1"/>
                </a:solidFill>
              </a:rPr>
              <a:t>244. MADDE</a:t>
            </a:r>
            <a:endParaRPr sz="2800">
              <a:solidFill>
                <a:schemeClr val="tx1"/>
              </a:solidFill>
            </a:endParaRPr>
          </a:p>
        </p:txBody>
      </p:sp>
      <p:sp>
        <p:nvSpPr>
          <p:cNvPr id="111" name="Shape 111"/>
          <p:cNvSpPr txBox="1"/>
          <p:nvPr/>
        </p:nvSpPr>
        <p:spPr>
          <a:xfrm>
            <a:off x="2357422" y="714362"/>
            <a:ext cx="6286544" cy="3857652"/>
          </a:xfrm>
          <a:prstGeom prst="rect">
            <a:avLst/>
          </a:prstGeom>
          <a:noFill/>
          <a:ln>
            <a:noFill/>
          </a:ln>
        </p:spPr>
        <p:txBody>
          <a:bodyPr spcFirstLastPara="1" wrap="square" lIns="91425" tIns="91425" rIns="91425" bIns="91425" anchor="t" anchorCtr="0">
            <a:noAutofit/>
          </a:bodyPr>
          <a:lstStyle/>
          <a:p>
            <a:pPr algn="just"/>
            <a:r>
              <a:rPr lang="tr-TR" sz="2400" b="1" dirty="0"/>
              <a:t>Sistemi Engelleme Bozma, Verileri Yok Etme veya Değiştirme </a:t>
            </a:r>
          </a:p>
          <a:p>
            <a:pPr algn="just"/>
            <a:endParaRPr lang="tr-TR" sz="2400" dirty="0"/>
          </a:p>
          <a:p>
            <a:pPr algn="just"/>
            <a:r>
              <a:rPr lang="tr-TR" sz="2400" dirty="0"/>
              <a:t> (1) Bir bilişim sisteminin işleyişini engelleyen veya bozan kişi, bir yıldan beş yıla kadar hapis cezası ile cezalandırılır.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534610" y="541178"/>
            <a:ext cx="1613400" cy="1316191"/>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tr-TR" sz="2800" dirty="0">
                <a:solidFill>
                  <a:schemeClr val="tx1"/>
                </a:solidFill>
              </a:rPr>
              <a:t>AKSS M.5</a:t>
            </a:r>
            <a:endParaRPr sz="2800">
              <a:solidFill>
                <a:schemeClr val="tx1"/>
              </a:solidFill>
            </a:endParaRPr>
          </a:p>
        </p:txBody>
      </p:sp>
      <p:sp>
        <p:nvSpPr>
          <p:cNvPr id="111" name="Shape 111"/>
          <p:cNvSpPr txBox="1"/>
          <p:nvPr/>
        </p:nvSpPr>
        <p:spPr>
          <a:xfrm>
            <a:off x="2357422" y="714362"/>
            <a:ext cx="6286544" cy="3857652"/>
          </a:xfrm>
          <a:prstGeom prst="rect">
            <a:avLst/>
          </a:prstGeom>
          <a:noFill/>
          <a:ln>
            <a:noFill/>
          </a:ln>
        </p:spPr>
        <p:txBody>
          <a:bodyPr spcFirstLastPara="1" wrap="square" lIns="91425" tIns="91425" rIns="91425" bIns="91425" anchor="t" anchorCtr="0">
            <a:noAutofit/>
          </a:bodyPr>
          <a:lstStyle/>
          <a:p>
            <a:pPr algn="just"/>
            <a:endParaRPr lang="tr-TR" sz="2400" dirty="0"/>
          </a:p>
          <a:p>
            <a:pPr algn="just"/>
            <a:r>
              <a:rPr lang="tr-TR" sz="2400" dirty="0"/>
              <a:t> Her bir taraf devlet veri yükleyerek, aktararak, zarar vererek, silerek, bozarak, değiştirerek veya müdahale ederek bilgisayar sisteminin kullanımında hakkı olmadığı halde bilerek ve isteyerek bilgisayar sisteminin çalışmasını sekteye uğratma fiilini ulusal hukukunda suç olarak düzenlemelidir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534610" y="541178"/>
            <a:ext cx="1613400" cy="1887696"/>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tr-TR" sz="2800" dirty="0">
                <a:solidFill>
                  <a:schemeClr val="tx1"/>
                </a:solidFill>
              </a:rPr>
              <a:t>765</a:t>
            </a:r>
            <a:br>
              <a:rPr lang="tr-TR" sz="2800" dirty="0">
                <a:solidFill>
                  <a:schemeClr val="tx1"/>
                </a:solidFill>
              </a:rPr>
            </a:br>
            <a:r>
              <a:rPr lang="tr-TR" sz="2800" dirty="0">
                <a:solidFill>
                  <a:schemeClr val="tx1"/>
                </a:solidFill>
              </a:rPr>
              <a:t>525/b-1-1. fıkra</a:t>
            </a:r>
            <a:endParaRPr sz="2800">
              <a:solidFill>
                <a:schemeClr val="tx1"/>
              </a:solidFill>
            </a:endParaRPr>
          </a:p>
        </p:txBody>
      </p:sp>
      <p:sp>
        <p:nvSpPr>
          <p:cNvPr id="111" name="Shape 111"/>
          <p:cNvSpPr txBox="1"/>
          <p:nvPr/>
        </p:nvSpPr>
        <p:spPr>
          <a:xfrm>
            <a:off x="2357422" y="714362"/>
            <a:ext cx="6286544" cy="3857652"/>
          </a:xfrm>
          <a:prstGeom prst="rect">
            <a:avLst/>
          </a:prstGeom>
          <a:noFill/>
          <a:ln>
            <a:noFill/>
          </a:ln>
        </p:spPr>
        <p:txBody>
          <a:bodyPr spcFirstLastPara="1" wrap="square" lIns="91425" tIns="91425" rIns="91425" bIns="91425" anchor="t" anchorCtr="0">
            <a:noAutofit/>
          </a:bodyPr>
          <a:lstStyle/>
          <a:p>
            <a:pPr algn="just"/>
            <a:endParaRPr lang="tr-TR" sz="2000" dirty="0"/>
          </a:p>
          <a:p>
            <a:pPr algn="just"/>
            <a:r>
              <a:rPr lang="tr-TR" sz="2000" dirty="0"/>
              <a:t> Başkasına zarar vermek veya kendisine veya başkasına yarar sağlamak maksadıyla,bilgileri otomatik işleme tabi tutmuş bir sistemi veya verileri veya diğer herhangi bir unsuru kısmen veya tamamen tahrip eden veya değiştiren veya silen veya sistemin işlemesine engel olan veya yanlış biçimde işlemesini sağlayan kimseye iki yıldan altı yıla kadar hapis ve </a:t>
            </a:r>
            <a:r>
              <a:rPr lang="tr-TR" sz="2000" dirty="0" err="1"/>
              <a:t>beşmilyon</a:t>
            </a:r>
            <a:r>
              <a:rPr lang="tr-TR" sz="2000" dirty="0"/>
              <a:t> liradan </a:t>
            </a:r>
            <a:r>
              <a:rPr lang="tr-TR" sz="2000" dirty="0" err="1"/>
              <a:t>ellimilyon</a:t>
            </a:r>
            <a:r>
              <a:rPr lang="tr-TR" sz="2000" dirty="0"/>
              <a:t> liraya kadar ağır para cezası verilir.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428596" y="541179"/>
            <a:ext cx="1928826" cy="816126"/>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tr-TR" sz="2500" dirty="0">
                <a:solidFill>
                  <a:schemeClr val="tx1"/>
                </a:solidFill>
              </a:rPr>
              <a:t>AÇIKLAMA</a:t>
            </a:r>
            <a:endParaRPr sz="2500">
              <a:solidFill>
                <a:schemeClr val="tx1"/>
              </a:solidFill>
            </a:endParaRPr>
          </a:p>
        </p:txBody>
      </p:sp>
      <p:sp>
        <p:nvSpPr>
          <p:cNvPr id="111" name="Shape 111"/>
          <p:cNvSpPr txBox="1"/>
          <p:nvPr/>
        </p:nvSpPr>
        <p:spPr>
          <a:xfrm>
            <a:off x="2357422" y="714362"/>
            <a:ext cx="6286544" cy="3857652"/>
          </a:xfrm>
          <a:prstGeom prst="rect">
            <a:avLst/>
          </a:prstGeom>
          <a:noFill/>
          <a:ln>
            <a:noFill/>
          </a:ln>
        </p:spPr>
        <p:txBody>
          <a:bodyPr spcFirstLastPara="1" wrap="square" lIns="91425" tIns="91425" rIns="91425" bIns="91425" anchor="t" anchorCtr="0">
            <a:noAutofit/>
          </a:bodyPr>
          <a:lstStyle/>
          <a:p>
            <a:pPr algn="just"/>
            <a:endParaRPr lang="tr-TR" sz="2400" dirty="0"/>
          </a:p>
          <a:p>
            <a:pPr algn="just"/>
            <a:endParaRPr lang="tr-TR" sz="2400" dirty="0"/>
          </a:p>
          <a:p>
            <a:pPr algn="just"/>
            <a:r>
              <a:rPr lang="tr-TR" sz="2400" dirty="0"/>
              <a:t>Sistemi engelleme, bozma, erişilmez kılma, verileri yok etme veya değiştirme suçu; </a:t>
            </a:r>
            <a:r>
              <a:rPr lang="tr-TR" sz="2400" dirty="0">
                <a:highlight>
                  <a:srgbClr val="FFFF00"/>
                </a:highlight>
              </a:rPr>
              <a:t>seçimlik hareketli </a:t>
            </a:r>
            <a:r>
              <a:rPr lang="tr-TR" sz="2400" dirty="0"/>
              <a:t>bir suç olarak düzenlenmiştir. Maddede yer alan herhangi bir seçimlik hareketin işlenmesiyle suç vücut bulur. Seçimlik hareketler şu şekildedir: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428596" y="541179"/>
            <a:ext cx="1928826" cy="816126"/>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tr-TR" sz="2500" dirty="0">
                <a:solidFill>
                  <a:schemeClr val="tx1"/>
                </a:solidFill>
              </a:rPr>
              <a:t>AÇIKLAMA</a:t>
            </a:r>
            <a:endParaRPr sz="2500">
              <a:solidFill>
                <a:schemeClr val="tx1"/>
              </a:solidFill>
            </a:endParaRPr>
          </a:p>
        </p:txBody>
      </p:sp>
      <p:sp>
        <p:nvSpPr>
          <p:cNvPr id="111" name="Shape 111"/>
          <p:cNvSpPr txBox="1"/>
          <p:nvPr/>
        </p:nvSpPr>
        <p:spPr>
          <a:xfrm>
            <a:off x="2357422" y="714362"/>
            <a:ext cx="6286544" cy="3857652"/>
          </a:xfrm>
          <a:prstGeom prst="rect">
            <a:avLst/>
          </a:prstGeom>
          <a:noFill/>
          <a:ln>
            <a:noFill/>
          </a:ln>
        </p:spPr>
        <p:txBody>
          <a:bodyPr spcFirstLastPara="1" wrap="square" lIns="91425" tIns="91425" rIns="91425" bIns="91425" anchor="t" anchorCtr="0">
            <a:noAutofit/>
          </a:bodyPr>
          <a:lstStyle/>
          <a:p>
            <a:pPr algn="just"/>
            <a:endParaRPr lang="tr-TR" sz="2400" dirty="0"/>
          </a:p>
          <a:p>
            <a:pPr algn="just"/>
            <a:r>
              <a:rPr lang="tr-TR" sz="2400" b="1" dirty="0"/>
              <a:t>Bilişim Sistemindeki Verileri Yok Etme veya Değiştirme:</a:t>
            </a:r>
            <a:r>
              <a:rPr lang="tr-TR" sz="2400" dirty="0"/>
              <a:t> Bilişim sisteminden yararlanma yetkisi olan hak sahibinin sisteme kaydettiği kişisel verilerinin yok edilmesi veya değiştirilmesidir. Örneğin, bir kimsenin </a:t>
            </a:r>
            <a:r>
              <a:rPr lang="tr-TR" sz="2400" dirty="0" err="1"/>
              <a:t>instagram</a:t>
            </a:r>
            <a:r>
              <a:rPr lang="tr-TR" sz="2400" dirty="0"/>
              <a:t> hesabına girerek tüm bilgileri sildikten sonra çıkmak bilişim sistemindeki verileri yok etme suçu oluşur.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428596" y="541179"/>
            <a:ext cx="1928826" cy="816126"/>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tr-TR" sz="2500" dirty="0">
                <a:solidFill>
                  <a:schemeClr val="tx1"/>
                </a:solidFill>
              </a:rPr>
              <a:t>AÇIKLAMA</a:t>
            </a:r>
            <a:endParaRPr sz="2500">
              <a:solidFill>
                <a:schemeClr val="tx1"/>
              </a:solidFill>
            </a:endParaRPr>
          </a:p>
        </p:txBody>
      </p:sp>
      <p:sp>
        <p:nvSpPr>
          <p:cNvPr id="111" name="Shape 111"/>
          <p:cNvSpPr txBox="1"/>
          <p:nvPr/>
        </p:nvSpPr>
        <p:spPr>
          <a:xfrm>
            <a:off x="2357422" y="714362"/>
            <a:ext cx="6286544" cy="3857652"/>
          </a:xfrm>
          <a:prstGeom prst="rect">
            <a:avLst/>
          </a:prstGeom>
          <a:noFill/>
          <a:ln>
            <a:noFill/>
          </a:ln>
        </p:spPr>
        <p:txBody>
          <a:bodyPr spcFirstLastPara="1" wrap="square" lIns="91425" tIns="91425" rIns="91425" bIns="91425" anchor="t" anchorCtr="0">
            <a:noAutofit/>
          </a:bodyPr>
          <a:lstStyle/>
          <a:p>
            <a:pPr algn="just"/>
            <a:endParaRPr lang="tr-TR" sz="2400" dirty="0"/>
          </a:p>
          <a:p>
            <a:pPr algn="just"/>
            <a:endParaRPr lang="tr-TR" sz="2400" dirty="0"/>
          </a:p>
          <a:p>
            <a:pPr algn="just"/>
            <a:r>
              <a:rPr lang="tr-TR" sz="2400" dirty="0"/>
              <a:t>Aynı hesapta bulunan bilgilerin değiştirilmesi, örneğin kişinin profilinde kendisini tanıttığı yazı içeriğinin değiştirilmesi de verileri değiştirme suçu olarak kabul edilir.</a:t>
            </a:r>
          </a:p>
        </p:txBody>
      </p:sp>
    </p:spTree>
  </p:cSld>
  <p:clrMapOvr>
    <a:masterClrMapping/>
  </p:clrMapOvr>
</p:sld>
</file>

<file path=ppt/theme/theme1.xml><?xml version="1.0" encoding="utf-8"?>
<a:theme xmlns:a="http://schemas.openxmlformats.org/drawingml/2006/main" name="Ophe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877</TotalTime>
  <Words>1026</Words>
  <Application>Microsoft Office PowerPoint</Application>
  <PresentationFormat>On-screen Show (16:9)</PresentationFormat>
  <Paragraphs>116</Paragraphs>
  <Slides>28</Slides>
  <Notes>28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Playfair Display</vt:lpstr>
      <vt:lpstr>Arial</vt:lpstr>
      <vt:lpstr>Wingdings</vt:lpstr>
      <vt:lpstr>Tinos</vt:lpstr>
      <vt:lpstr>Ophelia template</vt:lpstr>
      <vt:lpstr>TÜRK CEZA KANUNU’NDA BİLİŞİM SUÇLARI</vt:lpstr>
      <vt:lpstr>GİRİŞ</vt:lpstr>
      <vt:lpstr>GİRİŞ</vt:lpstr>
      <vt:lpstr>244. MADDE</vt:lpstr>
      <vt:lpstr>AKSS M.5</vt:lpstr>
      <vt:lpstr>765 525/b-1-1. fıkra</vt:lpstr>
      <vt:lpstr>AÇIKLAMA</vt:lpstr>
      <vt:lpstr>AÇIKLAMA</vt:lpstr>
      <vt:lpstr>AÇIKLAMA</vt:lpstr>
      <vt:lpstr>AÇIKLAMA</vt:lpstr>
      <vt:lpstr>AÇIKLAMA</vt:lpstr>
      <vt:lpstr>AÇIKLAMA</vt:lpstr>
      <vt:lpstr>AÇIKLAMA</vt:lpstr>
      <vt:lpstr>244. MADDE</vt:lpstr>
      <vt:lpstr>AKSS M.4</vt:lpstr>
      <vt:lpstr>244. MADDE</vt:lpstr>
      <vt:lpstr>244. MADDE</vt:lpstr>
      <vt:lpstr>765 525/b-1-2. fıkra</vt:lpstr>
      <vt:lpstr>TCK -244</vt:lpstr>
      <vt:lpstr>TCK -244</vt:lpstr>
      <vt:lpstr>TCK -244</vt:lpstr>
      <vt:lpstr>Örnek Olay-1</vt:lpstr>
      <vt:lpstr>Örnek Olay-1</vt:lpstr>
      <vt:lpstr>Örnek Olay-1</vt:lpstr>
      <vt:lpstr>Örnek Olay-2</vt:lpstr>
      <vt:lpstr>Örnek Olay-2</vt:lpstr>
      <vt:lpstr>Örnek Olay-2</vt:lpstr>
      <vt:lpstr>Örnek Olay-3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Bilişim Suçlarıyla Mücadeleye Karşılaştırmalı Bir Bakış</dc:title>
  <cp:lastModifiedBy>MALEK ALISMAIL</cp:lastModifiedBy>
  <cp:revision>187</cp:revision>
  <dcterms:modified xsi:type="dcterms:W3CDTF">2022-11-06T12:12:59Z</dcterms:modified>
</cp:coreProperties>
</file>