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7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6 İkizkenar Üçgen"/>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1371600" y="6012656"/>
            <a:ext cx="5791200" cy="365125"/>
          </a:xfrm>
        </p:spPr>
        <p:txBody>
          <a:bodyPr tIns="0" bIns="0" anchor="t"/>
          <a:lstStyle>
            <a:lvl1pPr algn="r">
              <a:defRPr sz="1000"/>
            </a:lvl1pPr>
          </a:lstStyle>
          <a:p>
            <a:fld id="{D9F75050-0E15-4C5B-92B0-66D068882F1F}" type="datetimeFigureOut">
              <a:rPr lang="tr-TR" smtClean="0"/>
              <a:pPr/>
              <a:t>13.10.2022</a:t>
            </a:fld>
            <a:endParaRPr lang="tr-TR"/>
          </a:p>
        </p:txBody>
      </p:sp>
      <p:sp>
        <p:nvSpPr>
          <p:cNvPr id="17" name="16 Altbilgi Yer Tutucusu"/>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28 Slayt Numarası Yer Tutucusu"/>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13.10.2022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13.10.2022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791456" y="6480048"/>
            <a:ext cx="2133600" cy="301752"/>
          </a:xfrm>
        </p:spPr>
        <p:txBody>
          <a:bodyPr/>
          <a:lstStyle/>
          <a:p>
            <a:fld id="{D9F75050-0E15-4C5B-92B0-66D068882F1F}" type="datetimeFigureOut">
              <a:rPr lang="tr-TR" smtClean="0"/>
              <a:pPr/>
              <a:t>13.10.2022</a:t>
            </a:fld>
            <a:endParaRPr lang="tr-TR"/>
          </a:p>
        </p:txBody>
      </p:sp>
      <p:sp>
        <p:nvSpPr>
          <p:cNvPr id="5" name="4 Altbilgi Yer Tutucusu"/>
          <p:cNvSpPr>
            <a:spLocks noGrp="1"/>
          </p:cNvSpPr>
          <p:nvPr>
            <p:ph type="ftr" sz="quarter" idx="11"/>
          </p:nvPr>
        </p:nvSpPr>
        <p:spPr>
          <a:xfrm>
            <a:off x="457200" y="6480969"/>
            <a:ext cx="4260056" cy="300831"/>
          </a:xfrm>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8 Dik Üçgen"/>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İkizkenar Üçgen"/>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Veri Yer Tutucusu"/>
          <p:cNvSpPr>
            <a:spLocks noGrp="1"/>
          </p:cNvSpPr>
          <p:nvPr>
            <p:ph type="dt" sz="half" idx="10"/>
          </p:nvPr>
        </p:nvSpPr>
        <p:spPr>
          <a:xfrm>
            <a:off x="6955632" y="6477000"/>
            <a:ext cx="2133600" cy="304800"/>
          </a:xfrm>
        </p:spPr>
        <p:txBody>
          <a:bodyPr/>
          <a:lstStyle/>
          <a:p>
            <a:fld id="{D9F75050-0E15-4C5B-92B0-66D068882F1F}" type="datetimeFigureOut">
              <a:rPr lang="tr-TR" smtClean="0"/>
              <a:pPr/>
              <a:t>13.10.2022</a:t>
            </a:fld>
            <a:endParaRPr lang="tr-TR"/>
          </a:p>
        </p:txBody>
      </p:sp>
      <p:sp>
        <p:nvSpPr>
          <p:cNvPr id="5" name="4 Altbilgi Yer Tutucusu"/>
          <p:cNvSpPr>
            <a:spLocks noGrp="1"/>
          </p:cNvSpPr>
          <p:nvPr>
            <p:ph type="ftr" sz="quarter" idx="11"/>
          </p:nvPr>
        </p:nvSpPr>
        <p:spPr>
          <a:xfrm>
            <a:off x="2619376" y="6480969"/>
            <a:ext cx="4260056" cy="300831"/>
          </a:xfrm>
        </p:spPr>
        <p:txBody>
          <a:bodyPr/>
          <a:lstStyle/>
          <a:p>
            <a:endParaRPr lang="tr-TR"/>
          </a:p>
        </p:txBody>
      </p:sp>
      <p:sp>
        <p:nvSpPr>
          <p:cNvPr id="6" name="5 Slayt Numarası Yer Tutucusu"/>
          <p:cNvSpPr>
            <a:spLocks noGrp="1"/>
          </p:cNvSpPr>
          <p:nvPr>
            <p:ph type="sldNum" sz="quarter" idx="12"/>
          </p:nvPr>
        </p:nvSpPr>
        <p:spPr>
          <a:xfrm>
            <a:off x="8451056" y="809624"/>
            <a:ext cx="502920" cy="300831"/>
          </a:xfrm>
        </p:spPr>
        <p:txBody>
          <a:bodyPr/>
          <a:lstStyle/>
          <a:p>
            <a:fld id="{B1DEFA8C-F947-479F-BE07-76B6B3F80BF1}" type="slidenum">
              <a:rPr lang="tr-TR" smtClean="0"/>
              <a:pPr/>
              <a:t>‹#›</a:t>
            </a:fld>
            <a:endParaRPr lang="tr-TR"/>
          </a:p>
        </p:txBody>
      </p:sp>
      <p:cxnSp>
        <p:nvCxnSpPr>
          <p:cNvPr id="11" name="10 Düz Bağlayıcı"/>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Düz Bağlayıcı"/>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Başlık"/>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4791456" y="6480969"/>
            <a:ext cx="2133600" cy="301752"/>
          </a:xfrm>
        </p:spPr>
        <p:txBody>
          <a:bodyPr/>
          <a:lstStyle/>
          <a:p>
            <a:fld id="{D9F75050-0E15-4C5B-92B0-66D068882F1F}" type="datetimeFigureOut">
              <a:rPr lang="tr-TR" smtClean="0"/>
              <a:pPr/>
              <a:t>13.10.2022</a:t>
            </a:fld>
            <a:endParaRPr lang="tr-TR"/>
          </a:p>
        </p:txBody>
      </p:sp>
      <p:sp>
        <p:nvSpPr>
          <p:cNvPr id="6" name="5 Altbilgi Yer Tutucusu"/>
          <p:cNvSpPr>
            <a:spLocks noGrp="1"/>
          </p:cNvSpPr>
          <p:nvPr>
            <p:ph type="ftr" sz="quarter" idx="11"/>
          </p:nvPr>
        </p:nvSpPr>
        <p:spPr>
          <a:xfrm>
            <a:off x="457200" y="6480969"/>
            <a:ext cx="4260056" cy="301752"/>
          </a:xfrm>
        </p:spPr>
        <p:txBody>
          <a:bodyPr/>
          <a:lstStyle/>
          <a:p>
            <a:endParaRPr lang="tr-TR"/>
          </a:p>
        </p:txBody>
      </p:sp>
      <p:sp>
        <p:nvSpPr>
          <p:cNvPr id="7" name="6 Slayt Numarası Yer Tutucusu"/>
          <p:cNvSpPr>
            <a:spLocks noGrp="1"/>
          </p:cNvSpPr>
          <p:nvPr>
            <p:ph type="sldNum" sz="quarter" idx="12"/>
          </p:nvPr>
        </p:nvSpPr>
        <p:spPr>
          <a:xfrm>
            <a:off x="7589520" y="6480969"/>
            <a:ext cx="502920" cy="301752"/>
          </a:xfrm>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a:xfrm>
            <a:off x="4791456" y="6480969"/>
            <a:ext cx="2130552" cy="301752"/>
          </a:xfrm>
        </p:spPr>
        <p:txBody>
          <a:bodyPr/>
          <a:lstStyle/>
          <a:p>
            <a:fld id="{D9F75050-0E15-4C5B-92B0-66D068882F1F}" type="datetimeFigureOut">
              <a:rPr lang="tr-TR" smtClean="0"/>
              <a:pPr/>
              <a:t>13.10.2022</a:t>
            </a:fld>
            <a:endParaRPr lang="tr-TR"/>
          </a:p>
        </p:txBody>
      </p:sp>
      <p:sp>
        <p:nvSpPr>
          <p:cNvPr id="8" name="7 Altbilgi Yer Tutucusu"/>
          <p:cNvSpPr>
            <a:spLocks noGrp="1"/>
          </p:cNvSpPr>
          <p:nvPr>
            <p:ph type="ftr" sz="quarter" idx="11"/>
          </p:nvPr>
        </p:nvSpPr>
        <p:spPr>
          <a:xfrm>
            <a:off x="457200" y="6480969"/>
            <a:ext cx="4261104" cy="301752"/>
          </a:xfrm>
        </p:spPr>
        <p:txBody>
          <a:bodyPr/>
          <a:lstStyle/>
          <a:p>
            <a:endParaRPr lang="tr-TR"/>
          </a:p>
        </p:txBody>
      </p:sp>
      <p:sp>
        <p:nvSpPr>
          <p:cNvPr id="9" name="8 Slayt Numarası Yer Tutucusu"/>
          <p:cNvSpPr>
            <a:spLocks noGrp="1"/>
          </p:cNvSpPr>
          <p:nvPr>
            <p:ph type="sldNum" sz="quarter" idx="12"/>
          </p:nvPr>
        </p:nvSpPr>
        <p:spPr>
          <a:xfrm>
            <a:off x="7589520" y="6483096"/>
            <a:ext cx="502920" cy="301752"/>
          </a:xfrm>
        </p:spPr>
        <p:txBody>
          <a:bodyPr/>
          <a:lstStyle>
            <a:lvl1pPr algn="ctr">
              <a:defRPr/>
            </a:lvl1p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13.10.2022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a:xfrm>
            <a:off x="4791456" y="6480969"/>
            <a:ext cx="2133600" cy="301752"/>
          </a:xfrm>
        </p:spPr>
        <p:txBody>
          <a:bodyPr/>
          <a:lstStyle/>
          <a:p>
            <a:fld id="{D9F75050-0E15-4C5B-92B0-66D068882F1F}" type="datetimeFigureOut">
              <a:rPr lang="tr-TR" smtClean="0"/>
              <a:pPr/>
              <a:t>13.10.2022</a:t>
            </a:fld>
            <a:endParaRPr lang="tr-TR"/>
          </a:p>
        </p:txBody>
      </p:sp>
      <p:sp>
        <p:nvSpPr>
          <p:cNvPr id="3" name="2 Altbilgi Yer Tutucusu"/>
          <p:cNvSpPr>
            <a:spLocks noGrp="1"/>
          </p:cNvSpPr>
          <p:nvPr>
            <p:ph type="ftr" sz="quarter" idx="11"/>
          </p:nvPr>
        </p:nvSpPr>
        <p:spPr>
          <a:xfrm>
            <a:off x="457200" y="6481890"/>
            <a:ext cx="4260056" cy="300831"/>
          </a:xfrm>
        </p:spPr>
        <p:txBody>
          <a:bodyPr/>
          <a:lstStyle/>
          <a:p>
            <a:endParaRPr lang="tr-TR"/>
          </a:p>
        </p:txBody>
      </p:sp>
      <p:sp>
        <p:nvSpPr>
          <p:cNvPr id="4" name="3 Slayt Numarası Yer Tutucusu"/>
          <p:cNvSpPr>
            <a:spLocks noGrp="1"/>
          </p:cNvSpPr>
          <p:nvPr>
            <p:ph type="sldNum" sz="quarter" idx="12"/>
          </p:nvPr>
        </p:nvSpPr>
        <p:spPr>
          <a:xfrm>
            <a:off x="7589520" y="6480969"/>
            <a:ext cx="502920" cy="301752"/>
          </a:xfrm>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6278976" y="6556248"/>
            <a:ext cx="2133600" cy="301752"/>
          </a:xfrm>
        </p:spPr>
        <p:txBody>
          <a:bodyPr/>
          <a:lstStyle>
            <a:lvl1pPr>
              <a:defRPr sz="900"/>
            </a:lvl1pPr>
          </a:lstStyle>
          <a:p>
            <a:fld id="{D9F75050-0E15-4C5B-92B0-66D068882F1F}" type="datetimeFigureOut">
              <a:rPr lang="tr-TR" smtClean="0"/>
              <a:pPr/>
              <a:t>13.10.2022</a:t>
            </a:fld>
            <a:endParaRPr lang="tr-TR"/>
          </a:p>
        </p:txBody>
      </p:sp>
      <p:sp>
        <p:nvSpPr>
          <p:cNvPr id="6" name="5 Altbilgi Yer Tutucusu"/>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410576" y="6556248"/>
            <a:ext cx="502920" cy="301752"/>
          </a:xfrm>
        </p:spPr>
        <p:txBody>
          <a:bodyPr/>
          <a:lstStyle>
            <a:lvl1pPr>
              <a:defRPr sz="900"/>
            </a:lvl1p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6108192" y="6556248"/>
            <a:ext cx="2103120" cy="301752"/>
          </a:xfrm>
        </p:spPr>
        <p:txBody>
          <a:bodyPr/>
          <a:lstStyle>
            <a:lvl1pPr>
              <a:defRPr sz="900"/>
            </a:lvl1pPr>
          </a:lstStyle>
          <a:p>
            <a:fld id="{D9F75050-0E15-4C5B-92B0-66D068882F1F}" type="datetimeFigureOut">
              <a:rPr lang="tr-TR" smtClean="0"/>
              <a:pPr/>
              <a:t>13.10.2022</a:t>
            </a:fld>
            <a:endParaRPr lang="tr-TR"/>
          </a:p>
        </p:txBody>
      </p:sp>
      <p:sp>
        <p:nvSpPr>
          <p:cNvPr id="6" name="5 Altbilgi Yer Tutucusu"/>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217192" y="6556248"/>
            <a:ext cx="365760" cy="301752"/>
          </a:xfrm>
        </p:spPr>
        <p:txBody>
          <a:bodyPr/>
          <a:lstStyle>
            <a:lvl1pPr algn="ctr">
              <a:defRPr sz="900"/>
            </a:lvl1p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Dik Üçgen"/>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Düz Bağlayıcı"/>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Düz Bağlayıcı"/>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Başlık Yer Tutucusu"/>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9F75050-0E15-4C5B-92B0-66D068882F1F}" type="datetimeFigureOut">
              <a:rPr lang="tr-TR" smtClean="0"/>
              <a:pPr/>
              <a:t>13.10.2022</a:t>
            </a:fld>
            <a:endParaRPr lang="tr-TR"/>
          </a:p>
        </p:txBody>
      </p:sp>
      <p:sp>
        <p:nvSpPr>
          <p:cNvPr id="3" name="2 Altbilgi Yer Tutucusu"/>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22 Slayt Numarası Yer Tutucusu"/>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1DEFA8C-F947-479F-BE07-76B6B3F80BF1}"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42910" y="1214422"/>
            <a:ext cx="8062912" cy="1960585"/>
          </a:xfrm>
        </p:spPr>
        <p:txBody>
          <a:bodyPr>
            <a:normAutofit fontScale="90000"/>
          </a:bodyPr>
          <a:lstStyle/>
          <a:p>
            <a:pPr algn="ctr"/>
            <a:r>
              <a:rPr lang="tr-TR" b="1" dirty="0" smtClean="0">
                <a:solidFill>
                  <a:schemeClr val="accent2">
                    <a:lumMod val="60000"/>
                    <a:lumOff val="40000"/>
                  </a:schemeClr>
                </a:solidFill>
              </a:rPr>
              <a:t>BANKA VEYA KREDİ KARTLARININ KÖTÜYE KULLANILMASI SUÇU </a:t>
            </a:r>
            <a:endParaRPr lang="tr-TR" b="1" dirty="0">
              <a:solidFill>
                <a:schemeClr val="accent2">
                  <a:lumMod val="60000"/>
                  <a:lumOff val="40000"/>
                </a:schemeClr>
              </a:solidFill>
            </a:endParaRPr>
          </a:p>
        </p:txBody>
      </p:sp>
      <p:sp>
        <p:nvSpPr>
          <p:cNvPr id="3" name="2 Alt Başlık"/>
          <p:cNvSpPr>
            <a:spLocks noGrp="1"/>
          </p:cNvSpPr>
          <p:nvPr>
            <p:ph type="subTitle" idx="1"/>
          </p:nvPr>
        </p:nvSpPr>
        <p:spPr>
          <a:xfrm>
            <a:off x="571472" y="3643314"/>
            <a:ext cx="8062912" cy="1073946"/>
          </a:xfrm>
        </p:spPr>
        <p:txBody>
          <a:bodyPr/>
          <a:lstStyle/>
          <a:p>
            <a:pPr algn="ctr"/>
            <a:r>
              <a:rPr lang="tr-TR" b="1" dirty="0" smtClean="0"/>
              <a:t>TCK M.245</a:t>
            </a:r>
            <a:endParaRPr lang="tr-T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fontScale="90000"/>
          </a:bodyPr>
          <a:lstStyle/>
          <a:p>
            <a:pPr algn="just"/>
            <a:r>
              <a:rPr lang="tr-TR" sz="3000" b="1" dirty="0" smtClean="0"/>
              <a:t>2. Fıkra – Suçun hukuki konusu / Fail / Mağdur / Fiil / Manevi unsur / Hukuka Aykırılık  </a:t>
            </a:r>
            <a:endParaRPr lang="tr-TR" sz="3000" b="1" dirty="0"/>
          </a:p>
        </p:txBody>
      </p:sp>
      <p:sp>
        <p:nvSpPr>
          <p:cNvPr id="3" name="2 İçerik Yer Tutucusu"/>
          <p:cNvSpPr>
            <a:spLocks noGrp="1"/>
          </p:cNvSpPr>
          <p:nvPr>
            <p:ph idx="1"/>
          </p:nvPr>
        </p:nvSpPr>
        <p:spPr>
          <a:xfrm>
            <a:off x="500034" y="1546176"/>
            <a:ext cx="8229600" cy="4597468"/>
          </a:xfrm>
        </p:spPr>
        <p:txBody>
          <a:bodyPr>
            <a:normAutofit fontScale="92500"/>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Suçun hukuki konusu 1. fıkra ile aynıdır </a:t>
            </a:r>
          </a:p>
          <a:p>
            <a:pPr algn="just"/>
            <a:r>
              <a:rPr lang="tr-TR" dirty="0" smtClean="0">
                <a:latin typeface="Times New Roman" pitchFamily="18" charset="0"/>
                <a:cs typeface="Times New Roman" pitchFamily="18" charset="0"/>
              </a:rPr>
              <a:t>Fail herkes olabilir </a:t>
            </a:r>
          </a:p>
          <a:p>
            <a:pPr algn="just"/>
            <a:r>
              <a:rPr lang="tr-TR" dirty="0" smtClean="0">
                <a:latin typeface="Times New Roman" pitchFamily="18" charset="0"/>
                <a:cs typeface="Times New Roman" pitchFamily="18" charset="0"/>
              </a:rPr>
              <a:t>Mağdur / suçtan zarar gören; kart henüz kullanılmadığından banka veya finans kuruluşudur</a:t>
            </a:r>
          </a:p>
          <a:p>
            <a:pPr algn="just"/>
            <a:r>
              <a:rPr lang="tr-TR" dirty="0" smtClean="0">
                <a:latin typeface="Times New Roman" pitchFamily="18" charset="0"/>
                <a:cs typeface="Times New Roman" pitchFamily="18" charset="0"/>
              </a:rPr>
              <a:t>Seçimlik hareketlidir </a:t>
            </a:r>
          </a:p>
          <a:p>
            <a:pPr algn="just"/>
            <a:r>
              <a:rPr lang="tr-TR" dirty="0" smtClean="0">
                <a:latin typeface="Times New Roman" pitchFamily="18" charset="0"/>
                <a:cs typeface="Times New Roman" pitchFamily="18" charset="0"/>
              </a:rPr>
              <a:t>Kasten işlenebilir</a:t>
            </a:r>
          </a:p>
          <a:p>
            <a:pPr algn="just"/>
            <a:r>
              <a:rPr lang="tr-TR" dirty="0" smtClean="0">
                <a:latin typeface="Times New Roman" pitchFamily="18" charset="0"/>
                <a:cs typeface="Times New Roman" pitchFamily="18" charset="0"/>
              </a:rPr>
              <a:t>Herhangi bir hukuka uygunluk sebebi yoktur</a:t>
            </a:r>
          </a:p>
          <a:p>
            <a:pPr algn="just"/>
            <a:r>
              <a:rPr lang="tr-TR" dirty="0" smtClean="0">
                <a:latin typeface="Times New Roman" pitchFamily="18" charset="0"/>
                <a:cs typeface="Times New Roman" pitchFamily="18" charset="0"/>
              </a:rPr>
              <a:t>Teşebbüs mümkündür</a:t>
            </a:r>
          </a:p>
          <a:p>
            <a:pPr algn="just"/>
            <a:endParaRPr lang="tr-TR" dirty="0" smtClean="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14290"/>
            <a:ext cx="8229600" cy="1357298"/>
          </a:xfrm>
        </p:spPr>
        <p:txBody>
          <a:bodyPr>
            <a:normAutofit fontScale="90000"/>
          </a:bodyPr>
          <a:lstStyle/>
          <a:p>
            <a:r>
              <a:rPr lang="tr-TR" sz="3000" b="1" dirty="0" smtClean="0"/>
              <a:t>3. Fıkra </a:t>
            </a:r>
            <a:r>
              <a:rPr lang="tr-TR" sz="3100" b="1" dirty="0" smtClean="0">
                <a:effectLst/>
              </a:rPr>
              <a:t>“</a:t>
            </a:r>
            <a:r>
              <a:rPr lang="tr-TR" sz="3100" dirty="0" smtClean="0">
                <a:cs typeface="Times New Roman" pitchFamily="18" charset="0"/>
              </a:rPr>
              <a:t>Sahte bir banka veya kredi kartını kullanmak suretiyle kendisine veya başkasına yarar sağlamak</a:t>
            </a:r>
            <a:r>
              <a:rPr lang="tr-TR" sz="3100" b="1" dirty="0" smtClean="0">
                <a:effectLst/>
              </a:rPr>
              <a:t>”</a:t>
            </a:r>
            <a:endParaRPr lang="tr-TR" sz="3100" b="1" dirty="0">
              <a:effectLst/>
            </a:endParaRPr>
          </a:p>
        </p:txBody>
      </p:sp>
      <p:sp>
        <p:nvSpPr>
          <p:cNvPr id="3" name="2 İçerik Yer Tutucusu"/>
          <p:cNvSpPr>
            <a:spLocks noGrp="1"/>
          </p:cNvSpPr>
          <p:nvPr>
            <p:ph idx="1"/>
          </p:nvPr>
        </p:nvSpPr>
        <p:spPr>
          <a:xfrm>
            <a:off x="457200" y="1714488"/>
            <a:ext cx="8229600" cy="4740320"/>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Sahte oluşturulan veya üzerinde sahtecilik yapılan bir banka veya kredi kartını kullanmak suretiyle kendisine veya başkasına yarar sağlayan kişi, fiil daha ağır cezayı gerektiren başka bir suç oluşturmadığı takdirde, dört yıldan sekiz yıla kadar hapis ve </a:t>
            </a:r>
            <a:r>
              <a:rPr lang="tr-TR" dirty="0" err="1" smtClean="0">
                <a:latin typeface="Times New Roman" pitchFamily="18" charset="0"/>
                <a:cs typeface="Times New Roman" pitchFamily="18" charset="0"/>
              </a:rPr>
              <a:t>beşbin</a:t>
            </a:r>
            <a:r>
              <a:rPr lang="tr-TR" dirty="0" smtClean="0">
                <a:latin typeface="Times New Roman" pitchFamily="18" charset="0"/>
                <a:cs typeface="Times New Roman" pitchFamily="18" charset="0"/>
              </a:rPr>
              <a:t> güne kadar adlî para cezası ile cezalandırılır.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fontScale="90000"/>
          </a:bodyPr>
          <a:lstStyle/>
          <a:p>
            <a:pPr algn="just"/>
            <a:r>
              <a:rPr lang="tr-TR" sz="3000" b="1" dirty="0" smtClean="0"/>
              <a:t>3. Fıkra – Suçun hukuki konusu / Fail / Mağdur / Fiil / Manevi unsur / Hukuka Aykırılık  </a:t>
            </a:r>
            <a:endParaRPr lang="tr-TR" sz="3000" b="1" dirty="0"/>
          </a:p>
        </p:txBody>
      </p:sp>
      <p:sp>
        <p:nvSpPr>
          <p:cNvPr id="3" name="2 İçerik Yer Tutucusu"/>
          <p:cNvSpPr>
            <a:spLocks noGrp="1"/>
          </p:cNvSpPr>
          <p:nvPr>
            <p:ph idx="1"/>
          </p:nvPr>
        </p:nvSpPr>
        <p:spPr>
          <a:xfrm>
            <a:off x="500034" y="1546176"/>
            <a:ext cx="8229600" cy="4597468"/>
          </a:xfrm>
        </p:spPr>
        <p:txBody>
          <a:bodyPr>
            <a:normAutofit fontScale="92500" lnSpcReduction="10000"/>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Suçun hukuki konusu sahte banka veya kredi kartıdır. </a:t>
            </a:r>
          </a:p>
          <a:p>
            <a:pPr algn="just"/>
            <a:r>
              <a:rPr lang="tr-TR" dirty="0" smtClean="0">
                <a:latin typeface="Times New Roman" pitchFamily="18" charset="0"/>
                <a:cs typeface="Times New Roman" pitchFamily="18" charset="0"/>
              </a:rPr>
              <a:t>Fail herkes olabilir </a:t>
            </a:r>
          </a:p>
          <a:p>
            <a:pPr algn="just"/>
            <a:r>
              <a:rPr lang="tr-TR" dirty="0" smtClean="0">
                <a:latin typeface="Times New Roman" pitchFamily="18" charset="0"/>
                <a:cs typeface="Times New Roman" pitchFamily="18" charset="0"/>
              </a:rPr>
              <a:t>Mağdur / suçtan zarar gören; hesap hamili, banka / finans kuruluşu </a:t>
            </a:r>
          </a:p>
          <a:p>
            <a:pPr algn="just"/>
            <a:r>
              <a:rPr lang="tr-TR" dirty="0" smtClean="0">
                <a:latin typeface="Times New Roman" pitchFamily="18" charset="0"/>
                <a:cs typeface="Times New Roman" pitchFamily="18" charset="0"/>
              </a:rPr>
              <a:t>Seçimlik hareketlidir </a:t>
            </a:r>
          </a:p>
          <a:p>
            <a:pPr algn="just"/>
            <a:r>
              <a:rPr lang="tr-TR" dirty="0" smtClean="0">
                <a:latin typeface="Times New Roman" pitchFamily="18" charset="0"/>
                <a:cs typeface="Times New Roman" pitchFamily="18" charset="0"/>
              </a:rPr>
              <a:t>Kasten işlenebilir</a:t>
            </a:r>
          </a:p>
          <a:p>
            <a:pPr algn="just"/>
            <a:r>
              <a:rPr lang="tr-TR" dirty="0" smtClean="0">
                <a:latin typeface="Times New Roman" pitchFamily="18" charset="0"/>
                <a:cs typeface="Times New Roman" pitchFamily="18" charset="0"/>
              </a:rPr>
              <a:t>Herhangi bir hukuka uygunluk sebebi yoktur</a:t>
            </a:r>
          </a:p>
          <a:p>
            <a:pPr algn="just"/>
            <a:r>
              <a:rPr lang="tr-TR" dirty="0" smtClean="0">
                <a:latin typeface="Times New Roman" pitchFamily="18" charset="0"/>
                <a:cs typeface="Times New Roman" pitchFamily="18" charset="0"/>
              </a:rPr>
              <a:t> Teşebbüs mümkündür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lstStyle/>
          <a:p>
            <a:r>
              <a:rPr lang="tr-TR" b="1" dirty="0" smtClean="0"/>
              <a:t>GENEL BAKIŞ</a:t>
            </a:r>
            <a:endParaRPr lang="tr-TR" b="1" dirty="0"/>
          </a:p>
        </p:txBody>
      </p:sp>
      <p:sp>
        <p:nvSpPr>
          <p:cNvPr id="3" name="2 İçerik Yer Tutucusu"/>
          <p:cNvSpPr>
            <a:spLocks noGrp="1"/>
          </p:cNvSpPr>
          <p:nvPr>
            <p:ph idx="1"/>
          </p:nvPr>
        </p:nvSpPr>
        <p:spPr>
          <a:xfrm>
            <a:off x="457200" y="1142984"/>
            <a:ext cx="8229600" cy="5311824"/>
          </a:xfrm>
        </p:spPr>
        <p:txBody>
          <a:bodyPr>
            <a:normAutofit fontScale="62500" lnSpcReduction="20000"/>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(1) Başkasına ait bir banka veya kredi kartını, her ne suretle olursa olsun ele geçiren veya elinde bulunduran kimse, kart sahibinin veya kartın kendisine verilmesi gereken kişinin rızası olmaksızın bunu kullanarak veya kullandırtarak kendisine veya başkasına yarar sağlarsa, üç yıldan altı yıla kadar hapis ve </a:t>
            </a:r>
            <a:r>
              <a:rPr lang="tr-TR" dirty="0" err="1" smtClean="0">
                <a:latin typeface="Times New Roman" pitchFamily="18" charset="0"/>
                <a:cs typeface="Times New Roman" pitchFamily="18" charset="0"/>
              </a:rPr>
              <a:t>beşbin</a:t>
            </a:r>
            <a:r>
              <a:rPr lang="tr-TR" dirty="0" smtClean="0">
                <a:latin typeface="Times New Roman" pitchFamily="18" charset="0"/>
                <a:cs typeface="Times New Roman" pitchFamily="18" charset="0"/>
              </a:rPr>
              <a:t> güne kadar adlî para cezası ile cezalandırılır. </a:t>
            </a:r>
          </a:p>
          <a:p>
            <a:pPr algn="just"/>
            <a:r>
              <a:rPr lang="tr-TR" dirty="0" smtClean="0">
                <a:latin typeface="Times New Roman" pitchFamily="18" charset="0"/>
                <a:cs typeface="Times New Roman" pitchFamily="18" charset="0"/>
              </a:rPr>
              <a:t>(2) Başkalarına ait banka hesaplarıyla ilişkilendirilerek sahte banka veya kredi kartı üreten, satan, devreden, satın alan veya kabul eden kişi üç yıldan yedi yıla kadar hapis ve </a:t>
            </a:r>
            <a:r>
              <a:rPr lang="tr-TR" dirty="0" err="1" smtClean="0">
                <a:latin typeface="Times New Roman" pitchFamily="18" charset="0"/>
                <a:cs typeface="Times New Roman" pitchFamily="18" charset="0"/>
              </a:rPr>
              <a:t>onbin</a:t>
            </a:r>
            <a:r>
              <a:rPr lang="tr-TR" dirty="0" smtClean="0">
                <a:latin typeface="Times New Roman" pitchFamily="18" charset="0"/>
                <a:cs typeface="Times New Roman" pitchFamily="18" charset="0"/>
              </a:rPr>
              <a:t> güne kadar adlî para cezası ile cezalandırılır. </a:t>
            </a:r>
          </a:p>
          <a:p>
            <a:pPr algn="just"/>
            <a:r>
              <a:rPr lang="tr-TR" dirty="0" smtClean="0">
                <a:latin typeface="Times New Roman" pitchFamily="18" charset="0"/>
                <a:cs typeface="Times New Roman" pitchFamily="18" charset="0"/>
              </a:rPr>
              <a:t>(3) Sahte oluşturulan veya üzerinde sahtecilik yapılan bir banka veya kredi kartını kullanmak suretiyle kendisine veya başkasına yarar sağlayan kişi, fiil daha ağır cezayı gerektiren başka bir suç oluşturmadığı takdirde, dört yıldan sekiz yıla kadar hapis ve </a:t>
            </a:r>
            <a:r>
              <a:rPr lang="tr-TR" dirty="0" err="1" smtClean="0">
                <a:latin typeface="Times New Roman" pitchFamily="18" charset="0"/>
                <a:cs typeface="Times New Roman" pitchFamily="18" charset="0"/>
              </a:rPr>
              <a:t>beşbin</a:t>
            </a:r>
            <a:r>
              <a:rPr lang="tr-TR" dirty="0" smtClean="0">
                <a:latin typeface="Times New Roman" pitchFamily="18" charset="0"/>
                <a:cs typeface="Times New Roman" pitchFamily="18" charset="0"/>
              </a:rPr>
              <a:t> güne kadar adlî para cezası ile cezalandırılır. </a:t>
            </a:r>
          </a:p>
          <a:p>
            <a:pPr algn="just"/>
            <a:r>
              <a:rPr lang="tr-TR" dirty="0" smtClean="0">
                <a:latin typeface="Times New Roman" pitchFamily="18" charset="0"/>
                <a:cs typeface="Times New Roman" pitchFamily="18" charset="0"/>
              </a:rPr>
              <a:t>(4) Birinci fıkrada yer alan suçun; a) Haklarında ayrılık kararı verilmemiş eşlerden birinin, b) Üstsoy veya altsoyunun veya bu derecede kayın hısımlarından birinin veya evlat edinen veya evlâtlığın, c) Aynı konutta beraber yaşayan kardeşlerden birinin, zararına olarak işlenmesi hâlinde, ilgili akraba hakkında cezaya hükmolunmaz.(2005) </a:t>
            </a:r>
          </a:p>
          <a:p>
            <a:pPr algn="just"/>
            <a:r>
              <a:rPr lang="tr-TR" dirty="0" smtClean="0">
                <a:latin typeface="Times New Roman" pitchFamily="18" charset="0"/>
                <a:cs typeface="Times New Roman" pitchFamily="18" charset="0"/>
              </a:rPr>
              <a:t>(5) Birinci fıkra kapsamına giren fiillerle ilgili olarak bu Kanunun malvarlığına karşı suçlara ilişkin etkin pişmanlık hükümleri uygulanır. .(2006) </a:t>
            </a:r>
            <a:endParaRPr lang="tr-TR"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a:bodyPr>
          <a:lstStyle/>
          <a:p>
            <a:r>
              <a:rPr lang="tr-TR" sz="3000" b="1" dirty="0" smtClean="0"/>
              <a:t>MADDEDE ÜÇ AYRI SUÇ DÜZENLENMEKTEDİR</a:t>
            </a:r>
            <a:endParaRPr lang="tr-TR" sz="3000" b="1" dirty="0"/>
          </a:p>
        </p:txBody>
      </p:sp>
      <p:sp>
        <p:nvSpPr>
          <p:cNvPr id="3" name="2 İçerik Yer Tutucusu"/>
          <p:cNvSpPr>
            <a:spLocks noGrp="1"/>
          </p:cNvSpPr>
          <p:nvPr>
            <p:ph idx="1"/>
          </p:nvPr>
        </p:nvSpPr>
        <p:spPr>
          <a:xfrm>
            <a:off x="457200" y="1142984"/>
            <a:ext cx="8229600" cy="5311824"/>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Gerçek bir banka veya kredi kartını kötüye kullanmak </a:t>
            </a:r>
          </a:p>
          <a:p>
            <a:pPr algn="just"/>
            <a:r>
              <a:rPr lang="tr-TR" dirty="0" smtClean="0">
                <a:latin typeface="Times New Roman" pitchFamily="18" charset="0"/>
                <a:cs typeface="Times New Roman" pitchFamily="18" charset="0"/>
              </a:rPr>
              <a:t>Sahte banka veya kredi kartı üretmek, satmak, devretmek, satın almak veya kabul etmek </a:t>
            </a:r>
          </a:p>
          <a:p>
            <a:pPr algn="just"/>
            <a:r>
              <a:rPr lang="tr-TR" dirty="0" smtClean="0">
                <a:latin typeface="Times New Roman" pitchFamily="18" charset="0"/>
                <a:cs typeface="Times New Roman" pitchFamily="18" charset="0"/>
              </a:rPr>
              <a:t>Sahte bir banka veya kredi kartını kullanmak suretiyle kendisine veya başkasına yarar sağlamak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a:bodyPr>
          <a:lstStyle/>
          <a:p>
            <a:r>
              <a:rPr lang="tr-TR" sz="3000" b="1" dirty="0" smtClean="0"/>
              <a:t>1. Fıkra “Gerçek bir banka veya kredi kartını kötüye kullanmak”</a:t>
            </a:r>
            <a:endParaRPr lang="tr-TR" sz="3000" b="1" dirty="0"/>
          </a:p>
        </p:txBody>
      </p:sp>
      <p:sp>
        <p:nvSpPr>
          <p:cNvPr id="3" name="2 İçerik Yer Tutucusu"/>
          <p:cNvSpPr>
            <a:spLocks noGrp="1"/>
          </p:cNvSpPr>
          <p:nvPr>
            <p:ph idx="1"/>
          </p:nvPr>
        </p:nvSpPr>
        <p:spPr>
          <a:xfrm>
            <a:off x="457200" y="1142984"/>
            <a:ext cx="8229600" cy="5311824"/>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Başkasına ait bir banka veya kredi kartını, her ne suretle olursa olsun ele geçiren veya elinde bulunduran kimse, kart sahibinin veya kartın kendisine verilmesi gereken kişinin rızası olmaksızın bunu kullanarak veya kullandırtarak kendisine veya başkasına yarar sağlarsa, üç yıldan altı yıla kadar hapis ve </a:t>
            </a:r>
            <a:r>
              <a:rPr lang="tr-TR" dirty="0" err="1" smtClean="0">
                <a:latin typeface="Times New Roman" pitchFamily="18" charset="0"/>
                <a:cs typeface="Times New Roman" pitchFamily="18" charset="0"/>
              </a:rPr>
              <a:t>beşbin</a:t>
            </a:r>
            <a:r>
              <a:rPr lang="tr-TR" dirty="0" smtClean="0">
                <a:latin typeface="Times New Roman" pitchFamily="18" charset="0"/>
                <a:cs typeface="Times New Roman" pitchFamily="18" charset="0"/>
              </a:rPr>
              <a:t> güne kadar adlî para cezası ile cezalandırılır.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a:bodyPr>
          <a:lstStyle/>
          <a:p>
            <a:r>
              <a:rPr lang="tr-TR" sz="3000" b="1" dirty="0" smtClean="0"/>
              <a:t>1. Fıkra - Korunan hukuki yarar </a:t>
            </a:r>
            <a:endParaRPr lang="tr-TR" sz="3000" b="1" dirty="0"/>
          </a:p>
        </p:txBody>
      </p:sp>
      <p:sp>
        <p:nvSpPr>
          <p:cNvPr id="3" name="2 İçerik Yer Tutucusu"/>
          <p:cNvSpPr>
            <a:spLocks noGrp="1"/>
          </p:cNvSpPr>
          <p:nvPr>
            <p:ph idx="1"/>
          </p:nvPr>
        </p:nvSpPr>
        <p:spPr>
          <a:xfrm>
            <a:off x="457200" y="1142984"/>
            <a:ext cx="8229600" cy="5311824"/>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Karma niteliktedir; </a:t>
            </a:r>
          </a:p>
          <a:p>
            <a:pPr algn="just"/>
            <a:r>
              <a:rPr lang="tr-TR" dirty="0" smtClean="0">
                <a:latin typeface="Times New Roman" pitchFamily="18" charset="0"/>
                <a:cs typeface="Times New Roman" pitchFamily="18" charset="0"/>
              </a:rPr>
              <a:t>kart sahibinin kart üzerindeki hak ve menfaatleri</a:t>
            </a:r>
          </a:p>
          <a:p>
            <a:pPr algn="just"/>
            <a:r>
              <a:rPr lang="tr-TR" dirty="0" smtClean="0">
                <a:latin typeface="Times New Roman" pitchFamily="18" charset="0"/>
                <a:cs typeface="Times New Roman" pitchFamily="18" charset="0"/>
              </a:rPr>
              <a:t>ticari yaşamın ve bankacılık sistemlerinin güvenilirliği</a:t>
            </a:r>
          </a:p>
          <a:p>
            <a:pPr algn="just"/>
            <a:r>
              <a:rPr lang="tr-TR" dirty="0" smtClean="0">
                <a:latin typeface="Times New Roman" pitchFamily="18" charset="0"/>
                <a:cs typeface="Times New Roman" pitchFamily="18" charset="0"/>
              </a:rPr>
              <a:t>Bilişim alanının güvenliği bu kapsamda sayılabilir.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a:bodyPr>
          <a:lstStyle/>
          <a:p>
            <a:r>
              <a:rPr lang="tr-TR" sz="3000" b="1" dirty="0" smtClean="0"/>
              <a:t>1. Fıkra – Fail / Mağdur / Fiil / Manevi unsur / Hukuka Aykırılık  </a:t>
            </a:r>
            <a:endParaRPr lang="tr-TR" sz="3000" b="1" dirty="0"/>
          </a:p>
        </p:txBody>
      </p:sp>
      <p:sp>
        <p:nvSpPr>
          <p:cNvPr id="3" name="2 İçerik Yer Tutucusu"/>
          <p:cNvSpPr>
            <a:spLocks noGrp="1"/>
          </p:cNvSpPr>
          <p:nvPr>
            <p:ph idx="1"/>
          </p:nvPr>
        </p:nvSpPr>
        <p:spPr>
          <a:xfrm>
            <a:off x="500034" y="1546176"/>
            <a:ext cx="8229600" cy="4597468"/>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Fail herkes olabilir </a:t>
            </a:r>
          </a:p>
          <a:p>
            <a:pPr algn="just"/>
            <a:r>
              <a:rPr lang="tr-TR" dirty="0" smtClean="0">
                <a:latin typeface="Times New Roman" pitchFamily="18" charset="0"/>
                <a:cs typeface="Times New Roman" pitchFamily="18" charset="0"/>
              </a:rPr>
              <a:t>Mağdur / suçtan zarar gören; banka ve kart sahibi </a:t>
            </a:r>
          </a:p>
          <a:p>
            <a:pPr algn="just"/>
            <a:r>
              <a:rPr lang="tr-TR" dirty="0" smtClean="0">
                <a:latin typeface="Times New Roman" pitchFamily="18" charset="0"/>
                <a:cs typeface="Times New Roman" pitchFamily="18" charset="0"/>
              </a:rPr>
              <a:t>Serbest hareketli bir suç </a:t>
            </a:r>
          </a:p>
          <a:p>
            <a:pPr algn="just"/>
            <a:r>
              <a:rPr lang="tr-TR" dirty="0" smtClean="0">
                <a:latin typeface="Times New Roman" pitchFamily="18" charset="0"/>
                <a:cs typeface="Times New Roman" pitchFamily="18" charset="0"/>
              </a:rPr>
              <a:t>Kasten işlenebilir</a:t>
            </a:r>
          </a:p>
          <a:p>
            <a:pPr algn="just"/>
            <a:r>
              <a:rPr lang="tr-TR" dirty="0" smtClean="0">
                <a:latin typeface="Times New Roman" pitchFamily="18" charset="0"/>
                <a:cs typeface="Times New Roman" pitchFamily="18" charset="0"/>
              </a:rPr>
              <a:t>İlgilinin rızası hukuka uygun hale getirir </a:t>
            </a:r>
          </a:p>
          <a:p>
            <a:pPr algn="just"/>
            <a:r>
              <a:rPr lang="tr-TR" dirty="0" smtClean="0">
                <a:latin typeface="Times New Roman" pitchFamily="18" charset="0"/>
                <a:cs typeface="Times New Roman" pitchFamily="18" charset="0"/>
              </a:rPr>
              <a:t>Teşebbüs mümkündür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a:bodyPr>
          <a:lstStyle/>
          <a:p>
            <a:pPr algn="just"/>
            <a:r>
              <a:rPr lang="tr-TR" sz="3000" b="1" dirty="0" smtClean="0"/>
              <a:t>ŞAHSİ CEZASIZLIK SEBEPLERİ</a:t>
            </a:r>
            <a:endParaRPr lang="tr-TR" sz="3000" b="1" dirty="0"/>
          </a:p>
        </p:txBody>
      </p:sp>
      <p:sp>
        <p:nvSpPr>
          <p:cNvPr id="3" name="2 İçerik Yer Tutucusu"/>
          <p:cNvSpPr>
            <a:spLocks noGrp="1"/>
          </p:cNvSpPr>
          <p:nvPr>
            <p:ph idx="1"/>
          </p:nvPr>
        </p:nvSpPr>
        <p:spPr>
          <a:xfrm>
            <a:off x="500034" y="1428736"/>
            <a:ext cx="8229600" cy="4597468"/>
          </a:xfrm>
        </p:spPr>
        <p:txBody>
          <a:bodyPr>
            <a:normAutofit lnSpcReduction="10000"/>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Birinci fıkrada yer alan suçun; </a:t>
            </a:r>
          </a:p>
          <a:p>
            <a:pPr marL="578358" indent="-514350" algn="just">
              <a:buAutoNum type="alphaLcParenR"/>
            </a:pPr>
            <a:r>
              <a:rPr lang="tr-TR" dirty="0" smtClean="0">
                <a:latin typeface="Times New Roman" pitchFamily="18" charset="0"/>
                <a:cs typeface="Times New Roman" pitchFamily="18" charset="0"/>
              </a:rPr>
              <a:t>Haklarında ayrılık kararı verilmemiş eşlerden birinin, </a:t>
            </a:r>
          </a:p>
          <a:p>
            <a:pPr marL="578358" indent="-514350" algn="just">
              <a:buAutoNum type="alphaLcParenR"/>
            </a:pPr>
            <a:r>
              <a:rPr lang="tr-TR" dirty="0" smtClean="0">
                <a:latin typeface="Times New Roman" pitchFamily="18" charset="0"/>
                <a:cs typeface="Times New Roman" pitchFamily="18" charset="0"/>
              </a:rPr>
              <a:t>Üstsoy veya altsoyunun veya bu derecede kayın hısımlarından birinin veya evlat edinen veya evlâtlığın, </a:t>
            </a:r>
          </a:p>
          <a:p>
            <a:pPr marL="578358" indent="-514350" algn="just">
              <a:buAutoNum type="alphaLcParenR"/>
            </a:pPr>
            <a:r>
              <a:rPr lang="tr-TR" dirty="0" smtClean="0">
                <a:latin typeface="Times New Roman" pitchFamily="18" charset="0"/>
                <a:cs typeface="Times New Roman" pitchFamily="18" charset="0"/>
              </a:rPr>
              <a:t>Aynı konutta beraber yaşayan kardeşlerden birinin, zararına olarak işlenmesi hâlinde, ilgili akraba hakkında cezaya hükmolunmaz.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089804"/>
          </a:xfrm>
        </p:spPr>
        <p:txBody>
          <a:bodyPr>
            <a:normAutofit/>
          </a:bodyPr>
          <a:lstStyle/>
          <a:p>
            <a:pPr algn="just"/>
            <a:r>
              <a:rPr lang="tr-TR" sz="3000" b="1" dirty="0" smtClean="0"/>
              <a:t>ETKİN PİŞMANLIK m.168 </a:t>
            </a:r>
            <a:r>
              <a:rPr lang="tr-TR" sz="3000" b="1" i="1" dirty="0" smtClean="0"/>
              <a:t>(indirim sebebi) </a:t>
            </a:r>
            <a:r>
              <a:rPr lang="tr-TR" sz="3000" b="1" dirty="0" smtClean="0"/>
              <a:t>  </a:t>
            </a:r>
            <a:endParaRPr lang="tr-TR" sz="3000" b="1" dirty="0"/>
          </a:p>
        </p:txBody>
      </p:sp>
      <p:sp>
        <p:nvSpPr>
          <p:cNvPr id="3" name="2 İçerik Yer Tutucusu"/>
          <p:cNvSpPr>
            <a:spLocks noGrp="1"/>
          </p:cNvSpPr>
          <p:nvPr>
            <p:ph idx="1"/>
          </p:nvPr>
        </p:nvSpPr>
        <p:spPr>
          <a:xfrm>
            <a:off x="500034" y="1428736"/>
            <a:ext cx="8229600" cy="4597468"/>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Birinci fıkra kapsamına giren fiillerle ilgili olarak bu Kanunun malvarlığına karşı suçlara ilişkin etkin pişmanlık hükümleri uygulanır.(2006) </a:t>
            </a:r>
            <a:endParaRPr lang="tr-TR"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214290"/>
            <a:ext cx="8229600" cy="1357298"/>
          </a:xfrm>
        </p:spPr>
        <p:txBody>
          <a:bodyPr>
            <a:normAutofit fontScale="90000"/>
          </a:bodyPr>
          <a:lstStyle/>
          <a:p>
            <a:r>
              <a:rPr lang="tr-TR" sz="3000" b="1" dirty="0" smtClean="0"/>
              <a:t>2. Fıkra </a:t>
            </a:r>
            <a:r>
              <a:rPr lang="tr-TR" sz="3000" b="1" dirty="0" smtClean="0">
                <a:effectLst/>
              </a:rPr>
              <a:t>“</a:t>
            </a:r>
            <a:r>
              <a:rPr lang="tr-TR" sz="3200" b="1" dirty="0" smtClean="0">
                <a:effectLst/>
                <a:latin typeface="Times New Roman" pitchFamily="18" charset="0"/>
                <a:cs typeface="Times New Roman" pitchFamily="18" charset="0"/>
              </a:rPr>
              <a:t>Sahte banka veya kredi kartı üretmek, satmak, devretmek, satın almak veya kabul etmek</a:t>
            </a:r>
            <a:r>
              <a:rPr lang="tr-TR" sz="3000" b="1" dirty="0" smtClean="0">
                <a:effectLst/>
              </a:rPr>
              <a:t>”</a:t>
            </a:r>
            <a:endParaRPr lang="tr-TR" sz="3000" b="1" dirty="0">
              <a:effectLst/>
            </a:endParaRPr>
          </a:p>
        </p:txBody>
      </p:sp>
      <p:sp>
        <p:nvSpPr>
          <p:cNvPr id="3" name="2 İçerik Yer Tutucusu"/>
          <p:cNvSpPr>
            <a:spLocks noGrp="1"/>
          </p:cNvSpPr>
          <p:nvPr>
            <p:ph idx="1"/>
          </p:nvPr>
        </p:nvSpPr>
        <p:spPr>
          <a:xfrm>
            <a:off x="457200" y="1714488"/>
            <a:ext cx="8229600" cy="4740320"/>
          </a:xfrm>
        </p:spPr>
        <p:txBody>
          <a:bodyPr>
            <a:normAutofit/>
          </a:bodyPr>
          <a:lstStyle/>
          <a:p>
            <a:pPr algn="just"/>
            <a:endParaRPr lang="tr-TR" dirty="0" smtClean="0">
              <a:latin typeface="Times New Roman" pitchFamily="18" charset="0"/>
              <a:cs typeface="Times New Roman" pitchFamily="18" charset="0"/>
            </a:endParaRPr>
          </a:p>
          <a:p>
            <a:pPr algn="just"/>
            <a:r>
              <a:rPr lang="tr-TR" dirty="0" smtClean="0">
                <a:latin typeface="Times New Roman" pitchFamily="18" charset="0"/>
                <a:cs typeface="Times New Roman" pitchFamily="18" charset="0"/>
              </a:rPr>
              <a:t>Başkalarına ait banka hesaplarıyla ilişkilendirilerek sahte banka veya kredi kartı üreten, satan, devreden, satın alan veya kabul eden kişi üç yıldan yedi yıla kadar hapis ve </a:t>
            </a:r>
            <a:r>
              <a:rPr lang="tr-TR" dirty="0" err="1" smtClean="0">
                <a:latin typeface="Times New Roman" pitchFamily="18" charset="0"/>
                <a:cs typeface="Times New Roman" pitchFamily="18" charset="0"/>
              </a:rPr>
              <a:t>onbin</a:t>
            </a:r>
            <a:r>
              <a:rPr lang="tr-TR" dirty="0" smtClean="0">
                <a:latin typeface="Times New Roman" pitchFamily="18" charset="0"/>
                <a:cs typeface="Times New Roman" pitchFamily="18" charset="0"/>
              </a:rPr>
              <a:t> güne kadar adlî para cezası ile cezalandırılır.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1437</TotalTime>
  <Words>738</Words>
  <PresentationFormat>Ekran Gösterisi (4:3)</PresentationFormat>
  <Paragraphs>64</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Canlı</vt:lpstr>
      <vt:lpstr>BANKA VEYA KREDİ KARTLARININ KÖTÜYE KULLANILMASI SUÇU </vt:lpstr>
      <vt:lpstr>GENEL BAKIŞ</vt:lpstr>
      <vt:lpstr>MADDEDE ÜÇ AYRI SUÇ DÜZENLENMEKTEDİR</vt:lpstr>
      <vt:lpstr>1. Fıkra “Gerçek bir banka veya kredi kartını kötüye kullanmak”</vt:lpstr>
      <vt:lpstr>1. Fıkra - Korunan hukuki yarar </vt:lpstr>
      <vt:lpstr>1. Fıkra – Fail / Mağdur / Fiil / Manevi unsur / Hukuka Aykırılık  </vt:lpstr>
      <vt:lpstr>ŞAHSİ CEZASIZLIK SEBEPLERİ</vt:lpstr>
      <vt:lpstr>ETKİN PİŞMANLIK m.168 (indirim sebebi)   </vt:lpstr>
      <vt:lpstr>2. Fıkra “Sahte banka veya kredi kartı üretmek, satmak, devretmek, satın almak veya kabul etmek”</vt:lpstr>
      <vt:lpstr>2. Fıkra – Suçun hukuki konusu / Fail / Mağdur / Fiil / Manevi unsur / Hukuka Aykırılık  </vt:lpstr>
      <vt:lpstr>3. Fıkra “Sahte bir banka veya kredi kartını kullanmak suretiyle kendisine veya başkasına yarar sağlamak”</vt:lpstr>
      <vt:lpstr>3. Fıkra – Suçun hukuki konusu / Fail / Mağdur / Fiil / Manevi unsur / Hukuka Aykırılık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BANKA VEYA KREDİ KARTLARININ KÖTÜYE KULLANILMASI SUÇU </dc:title>
  <dc:creator>damla ermeydan</dc:creator>
  <cp:lastModifiedBy>damla ermeydan</cp:lastModifiedBy>
  <cp:revision>19</cp:revision>
  <dcterms:created xsi:type="dcterms:W3CDTF">2022-10-08T12:08:49Z</dcterms:created>
  <dcterms:modified xsi:type="dcterms:W3CDTF">2022-10-13T16:19:08Z</dcterms:modified>
</cp:coreProperties>
</file>