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57" r:id="rId4"/>
    <p:sldId id="258" r:id="rId5"/>
    <p:sldId id="259" r:id="rId6"/>
    <p:sldId id="260" r:id="rId7"/>
    <p:sldId id="261" r:id="rId8"/>
    <p:sldId id="264" r:id="rId9"/>
    <p:sldId id="266" r:id="rId10"/>
    <p:sldId id="263" r:id="rId11"/>
    <p:sldId id="268" r:id="rId12"/>
    <p:sldId id="269" r:id="rId13"/>
    <p:sldId id="270" r:id="rId14"/>
    <p:sldId id="272" r:id="rId15"/>
    <p:sldId id="273"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0DA9"/>
    <a:srgbClr val="A12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6 Yuvarlatılmış Çapraz Köşeli Dikdörtgen"/>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tr-TR"/>
              <a:t>Asıl başlık stili için tıklatın</a:t>
            </a:r>
            <a:endParaRPr kumimoji="0" lang="en-US"/>
          </a:p>
        </p:txBody>
      </p:sp>
      <p:sp>
        <p:nvSpPr>
          <p:cNvPr id="9" name="8 Alt Başlık"/>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sp>
        <p:nvSpPr>
          <p:cNvPr id="10" name="9 Veri Yer Tutucusu"/>
          <p:cNvSpPr>
            <a:spLocks noGrp="1"/>
          </p:cNvSpPr>
          <p:nvPr>
            <p:ph type="dt" sz="half" idx="10"/>
          </p:nvPr>
        </p:nvSpPr>
        <p:spPr>
          <a:xfrm>
            <a:off x="5562600" y="6509004"/>
            <a:ext cx="3002280" cy="274320"/>
          </a:xfrm>
        </p:spPr>
        <p:txBody>
          <a:bodyPr vert="horz" rtlCol="0"/>
          <a:lstStyle/>
          <a:p>
            <a:fld id="{D9F75050-0E15-4C5B-92B0-66D068882F1F}" type="datetimeFigureOut">
              <a:rPr lang="tr-TR" smtClean="0"/>
              <a:pPr/>
              <a:t>7.11.2022</a:t>
            </a:fld>
            <a:endParaRPr lang="tr-TR"/>
          </a:p>
        </p:txBody>
      </p:sp>
      <p:sp>
        <p:nvSpPr>
          <p:cNvPr id="11" name="10 Slayt Numarası Yer Tutucusu"/>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1DEFA8C-F947-479F-BE07-76B6B3F80BF1}" type="slidenum">
              <a:rPr lang="tr-TR" smtClean="0"/>
              <a:pPr/>
              <a:t>‹#›</a:t>
            </a:fld>
            <a:endParaRPr lang="tr-TR"/>
          </a:p>
        </p:txBody>
      </p:sp>
      <p:sp>
        <p:nvSpPr>
          <p:cNvPr id="12" name="11 Altbilgi Yer Tutucusu"/>
          <p:cNvSpPr>
            <a:spLocks noGrp="1"/>
          </p:cNvSpPr>
          <p:nvPr>
            <p:ph type="ftr" sz="quarter" idx="12"/>
          </p:nvPr>
        </p:nvSpPr>
        <p:spPr>
          <a:xfrm>
            <a:off x="1600200" y="6509004"/>
            <a:ext cx="3907464" cy="274320"/>
          </a:xfrm>
        </p:spPr>
        <p:txBody>
          <a:bodyPr vert="horz" rtlCol="0"/>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lvl1pPr algn="l">
              <a:defRPr/>
            </a:lvl1pPr>
            <a:extLs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6 Dikdörtgen"/>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7" name="6 Dikdörtgen"/>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tr-TR"/>
              <a:t>Asıl başlık stili için tıklatın</a:t>
            </a:r>
            <a:endParaRPr kumimoji="0" lang="en-US"/>
          </a:p>
        </p:txBody>
      </p:sp>
      <p:sp>
        <p:nvSpPr>
          <p:cNvPr id="3" name="2 Metin Yer Tutucusu"/>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8" name="7 Veri Yer Tutucusu"/>
          <p:cNvSpPr>
            <a:spLocks noGrp="1"/>
          </p:cNvSpPr>
          <p:nvPr>
            <p:ph type="dt" sz="half" idx="10"/>
          </p:nvPr>
        </p:nvSpPr>
        <p:spPr>
          <a:xfrm>
            <a:off x="5562600" y="6513670"/>
            <a:ext cx="3002280" cy="274320"/>
          </a:xfrm>
        </p:spPr>
        <p:txBody>
          <a:bodyPr vert="horz" rtlCol="0"/>
          <a:lstStyle/>
          <a:p>
            <a:fld id="{D9F75050-0E15-4C5B-92B0-66D068882F1F}" type="datetimeFigureOut">
              <a:rPr lang="tr-TR" smtClean="0"/>
              <a:pPr/>
              <a:t>7.11.2022</a:t>
            </a:fld>
            <a:endParaRPr lang="tr-TR"/>
          </a:p>
        </p:txBody>
      </p:sp>
      <p:sp>
        <p:nvSpPr>
          <p:cNvPr id="9" name="8 Slayt Numarası Yer Tutucusu"/>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1DEFA8C-F947-479F-BE07-76B6B3F80BF1}" type="slidenum">
              <a:rPr lang="tr-TR" smtClean="0"/>
              <a:pPr/>
              <a:t>‹#›</a:t>
            </a:fld>
            <a:endParaRPr lang="tr-TR"/>
          </a:p>
        </p:txBody>
      </p:sp>
      <p:sp>
        <p:nvSpPr>
          <p:cNvPr id="10" name="9 Altbilgi Yer Tutucusu"/>
          <p:cNvSpPr>
            <a:spLocks noGrp="1"/>
          </p:cNvSpPr>
          <p:nvPr>
            <p:ph type="ftr" sz="quarter" idx="12"/>
          </p:nvPr>
        </p:nvSpPr>
        <p:spPr>
          <a:xfrm>
            <a:off x="1600200" y="6513670"/>
            <a:ext cx="3907464" cy="274320"/>
          </a:xfrm>
        </p:spPr>
        <p:txBody>
          <a:bodyPr vert="horz" rtlCol="0"/>
          <a:lstStyle/>
          <a:p>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641080" y="6514568"/>
            <a:ext cx="464288" cy="274320"/>
          </a:xfrm>
        </p:spPr>
        <p:txBody>
          <a:bodyPr/>
          <a:lstStyle/>
          <a:p>
            <a:fld id="{B1DEFA8C-F947-479F-BE07-76B6B3F80BF1}" type="slidenum">
              <a:rPr lang="tr-TR" smtClean="0"/>
              <a:pPr/>
              <a:t>‹#›</a:t>
            </a:fld>
            <a:endParaRPr lang="tr-TR"/>
          </a:p>
        </p:txBody>
      </p:sp>
      <p:sp>
        <p:nvSpPr>
          <p:cNvPr id="10" name="9 Dikdörtgen"/>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9 Dikdörtgen"/>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10 Dikdörtgen"/>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1 Başlık"/>
          <p:cNvSpPr>
            <a:spLocks noGrp="1"/>
          </p:cNvSpPr>
          <p:nvPr>
            <p:ph type="title"/>
          </p:nvPr>
        </p:nvSpPr>
        <p:spPr>
          <a:xfrm>
            <a:off x="457200" y="251948"/>
            <a:ext cx="8229600" cy="1143000"/>
          </a:xfrm>
        </p:spPr>
        <p:txBody>
          <a:bodyPr anchor="b"/>
          <a:lstStyle>
            <a:lvl1pPr>
              <a:defRPr/>
            </a:lvl1pPr>
            <a:extLst/>
          </a:lstStyle>
          <a:p>
            <a:r>
              <a:rPr kumimoji="0" lang="tr-TR"/>
              <a:t>Asıl başlık stili için tıklatın</a:t>
            </a:r>
            <a:endParaRPr kumimoji="0" lang="en-US"/>
          </a:p>
        </p:txBody>
      </p:sp>
      <p:sp>
        <p:nvSpPr>
          <p:cNvPr id="3" name="2 Metin Yer Tutucusu"/>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a:xfrm>
            <a:off x="8641080" y="6514568"/>
            <a:ext cx="464288" cy="274320"/>
          </a:xfrm>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53218"/>
            <a:ext cx="8229600" cy="1143000"/>
          </a:xfrm>
        </p:spPr>
        <p:txBody>
          <a:bodyP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7" name="6 Dikdörtgen"/>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7.11.2022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2"/>
      </p:bgRef>
    </p:bg>
    <p:spTree>
      <p:nvGrpSpPr>
        <p:cNvPr id="1" name=""/>
        <p:cNvGrpSpPr/>
        <p:nvPr/>
      </p:nvGrpSpPr>
      <p:grpSpPr>
        <a:xfrm>
          <a:off x="0" y="0"/>
          <a:ext cx="0" cy="0"/>
          <a:chOff x="0" y="0"/>
          <a:chExt cx="0" cy="0"/>
        </a:xfrm>
      </p:grpSpPr>
      <p:sp>
        <p:nvSpPr>
          <p:cNvPr id="8" name="7 Dikdörtgen"/>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4963136" y="304800"/>
            <a:ext cx="3931920" cy="762000"/>
          </a:xfrm>
        </p:spPr>
        <p:txBody>
          <a:bodyPr anchor="b"/>
          <a:lstStyle>
            <a:lvl1pPr marL="0" algn="r">
              <a:buNone/>
              <a:defRPr sz="2000" b="1"/>
            </a:lvl1pPr>
            <a:extLst/>
          </a:lstStyle>
          <a:p>
            <a:r>
              <a:rPr kumimoji="0" lang="tr-TR"/>
              <a:t>Asıl başlık stili için tıklatın</a:t>
            </a:r>
            <a:endParaRPr kumimoji="0" lang="en-US"/>
          </a:p>
        </p:txBody>
      </p:sp>
      <p:sp>
        <p:nvSpPr>
          <p:cNvPr id="3" name="2 Metin Yer Tutucusu"/>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9" name="8 Veri Yer Tutucusu"/>
          <p:cNvSpPr>
            <a:spLocks noGrp="1"/>
          </p:cNvSpPr>
          <p:nvPr>
            <p:ph type="dt" sz="half" idx="10"/>
          </p:nvPr>
        </p:nvSpPr>
        <p:spPr>
          <a:xfrm>
            <a:off x="5562600" y="6513670"/>
            <a:ext cx="3002280" cy="274320"/>
          </a:xfrm>
        </p:spPr>
        <p:txBody>
          <a:bodyPr vert="horz" rtlCol="0"/>
          <a:lstStyle/>
          <a:p>
            <a:fld id="{D9F75050-0E15-4C5B-92B0-66D068882F1F}" type="datetimeFigureOut">
              <a:rPr lang="tr-TR" smtClean="0"/>
              <a:pPr/>
              <a:t>7.11.2022</a:t>
            </a:fld>
            <a:endParaRPr lang="tr-TR"/>
          </a:p>
        </p:txBody>
      </p:sp>
      <p:sp>
        <p:nvSpPr>
          <p:cNvPr id="10" name="9 Slayt Numarası Yer Tutucusu"/>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1DEFA8C-F947-479F-BE07-76B6B3F80BF1}" type="slidenum">
              <a:rPr lang="tr-TR" smtClean="0"/>
              <a:pPr/>
              <a:t>‹#›</a:t>
            </a:fld>
            <a:endParaRPr lang="tr-TR"/>
          </a:p>
        </p:txBody>
      </p:sp>
      <p:sp>
        <p:nvSpPr>
          <p:cNvPr id="11" name="10 Altbilgi Yer Tutucusu"/>
          <p:cNvSpPr>
            <a:spLocks noGrp="1"/>
          </p:cNvSpPr>
          <p:nvPr>
            <p:ph type="ftr" sz="quarter" idx="12"/>
          </p:nvPr>
        </p:nvSpPr>
        <p:spPr>
          <a:xfrm>
            <a:off x="1600200" y="6513670"/>
            <a:ext cx="3907464" cy="274320"/>
          </a:xfrm>
        </p:spPr>
        <p:txBody>
          <a:bodyPr vert="horz" rtlCol="0"/>
          <a:lstStyle/>
          <a:p>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3040443" y="4724400"/>
            <a:ext cx="5486400" cy="664536"/>
          </a:xfrm>
        </p:spPr>
        <p:txBody>
          <a:bodyPr anchor="b"/>
          <a:lstStyle>
            <a:lvl1pPr marL="0" algn="r">
              <a:buNone/>
              <a:defRPr sz="2000" b="1"/>
            </a:lvl1pPr>
            <a:extLst/>
          </a:lstStyle>
          <a:p>
            <a:r>
              <a:rPr kumimoji="0" lang="tr-TR"/>
              <a:t>Asıl başlık stili için tıklatın</a:t>
            </a:r>
            <a:endParaRPr kumimoji="0" lang="en-US"/>
          </a:p>
        </p:txBody>
      </p:sp>
      <p:sp>
        <p:nvSpPr>
          <p:cNvPr id="4" name="3 Metin Yer Tutucusu"/>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tr-TR"/>
              <a:t>Asıl metin stillerini düzenlemek için tıklatın</a:t>
            </a:r>
          </a:p>
        </p:txBody>
      </p:sp>
      <p:sp>
        <p:nvSpPr>
          <p:cNvPr id="13" name="12 Resim Yer Tutucusu"/>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tr-TR">
                <a:solidFill>
                  <a:schemeClr val="lt1"/>
                </a:solidFill>
                <a:latin typeface="+mn-lt"/>
                <a:ea typeface="+mn-ea"/>
                <a:cs typeface="+mn-cs"/>
              </a:rPr>
              <a:t>Resim eklemek için simgeyi tıklatın</a:t>
            </a:r>
            <a:endParaRPr kumimoji="0" lang="en-US" dirty="0">
              <a:solidFill>
                <a:schemeClr val="lt1"/>
              </a:solidFill>
              <a:latin typeface="+mn-lt"/>
              <a:ea typeface="+mn-ea"/>
              <a:cs typeface="+mn-cs"/>
            </a:endParaRPr>
          </a:p>
        </p:txBody>
      </p:sp>
      <p:sp>
        <p:nvSpPr>
          <p:cNvPr id="8" name="7 Veri Yer Tutucusu"/>
          <p:cNvSpPr>
            <a:spLocks noGrp="1"/>
          </p:cNvSpPr>
          <p:nvPr>
            <p:ph type="dt" sz="half" idx="10"/>
          </p:nvPr>
        </p:nvSpPr>
        <p:spPr>
          <a:xfrm>
            <a:off x="5562600" y="6509004"/>
            <a:ext cx="3002280" cy="274320"/>
          </a:xfrm>
        </p:spPr>
        <p:txBody>
          <a:bodyPr vert="horz" rtlCol="0"/>
          <a:lstStyle/>
          <a:p>
            <a:fld id="{D9F75050-0E15-4C5B-92B0-66D068882F1F}" type="datetimeFigureOut">
              <a:rPr lang="tr-TR" smtClean="0"/>
              <a:pPr/>
              <a:t>7.11.2022</a:t>
            </a:fld>
            <a:endParaRPr lang="tr-TR"/>
          </a:p>
        </p:txBody>
      </p:sp>
      <p:sp>
        <p:nvSpPr>
          <p:cNvPr id="9" name="8 Slayt Numarası Yer Tutucusu"/>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1DEFA8C-F947-479F-BE07-76B6B3F80BF1}" type="slidenum">
              <a:rPr lang="tr-TR" smtClean="0"/>
              <a:pPr/>
              <a:t>‹#›</a:t>
            </a:fld>
            <a:endParaRPr lang="tr-TR"/>
          </a:p>
        </p:txBody>
      </p:sp>
      <p:sp>
        <p:nvSpPr>
          <p:cNvPr id="10" name="9 Altbilgi Yer Tutucusu"/>
          <p:cNvSpPr>
            <a:spLocks noGrp="1"/>
          </p:cNvSpPr>
          <p:nvPr>
            <p:ph type="ftr" sz="quarter" idx="12"/>
          </p:nvPr>
        </p:nvSpPr>
        <p:spPr>
          <a:xfrm>
            <a:off x="1600200" y="6509004"/>
            <a:ext cx="3907464" cy="274320"/>
          </a:xfrm>
        </p:spPr>
        <p:txBody>
          <a:bodyPr vert="horz"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Yuvarlatılmış Çapraz Köşeli Dikdörtgen"/>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Altbilgi Yer Tutucusu"/>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tr-TR"/>
          </a:p>
        </p:txBody>
      </p:sp>
      <p:sp>
        <p:nvSpPr>
          <p:cNvPr id="14" name="13 Veri Yer Tutucusu"/>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9F75050-0E15-4C5B-92B0-66D068882F1F}" type="datetimeFigureOut">
              <a:rPr lang="tr-TR" smtClean="0"/>
              <a:pPr/>
              <a:t>7.11.2022</a:t>
            </a:fld>
            <a:endParaRPr lang="tr-TR"/>
          </a:p>
        </p:txBody>
      </p:sp>
      <p:sp>
        <p:nvSpPr>
          <p:cNvPr id="23" name="22 Slayt Numarası Yer Tutucusu"/>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1DEFA8C-F947-479F-BE07-76B6B3F80BF1}" type="slidenum">
              <a:rPr lang="tr-TR" smtClean="0"/>
              <a:pPr/>
              <a:t>‹#›</a:t>
            </a:fld>
            <a:endParaRPr lang="tr-TR"/>
          </a:p>
        </p:txBody>
      </p:sp>
      <p:sp>
        <p:nvSpPr>
          <p:cNvPr id="22" name="21 Başlık Yer Tutucusu"/>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tr-TR"/>
              <a:t>Asıl başlık stili için tıklatın</a:t>
            </a:r>
            <a:endParaRPr kumimoji="0" lang="en-US"/>
          </a:p>
        </p:txBody>
      </p:sp>
      <p:sp>
        <p:nvSpPr>
          <p:cNvPr id="13" name="12 Metin Yer Tutucusu"/>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dirty="0">
                <a:solidFill>
                  <a:srgbClr val="C30DA9"/>
                </a:solidFill>
              </a:rPr>
              <a:t>Türk Ceza Kanununda DOLAYLI BİLİŞİM SUÇLARI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3500" dirty="0">
                <a:solidFill>
                  <a:srgbClr val="C30DA9"/>
                </a:solidFill>
              </a:rPr>
              <a:t>HAKARET M.125</a:t>
            </a:r>
          </a:p>
        </p:txBody>
      </p:sp>
      <p:sp>
        <p:nvSpPr>
          <p:cNvPr id="3" name="2 İçerik Yer Tutucusu"/>
          <p:cNvSpPr>
            <a:spLocks noGrp="1"/>
          </p:cNvSpPr>
          <p:nvPr>
            <p:ph idx="1"/>
          </p:nvPr>
        </p:nvSpPr>
        <p:spPr>
          <a:xfrm>
            <a:off x="457200" y="1646236"/>
            <a:ext cx="8229600" cy="4926035"/>
          </a:xfrm>
        </p:spPr>
        <p:txBody>
          <a:bodyPr>
            <a:normAutofit fontScale="55000" lnSpcReduction="2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(1)</a:t>
            </a:r>
            <a:r>
              <a:rPr lang="tr-TR" b="1" dirty="0">
                <a:solidFill>
                  <a:srgbClr val="C30DA9"/>
                </a:solidFill>
              </a:rPr>
              <a:t> </a:t>
            </a:r>
            <a:r>
              <a:rPr lang="tr-TR" dirty="0"/>
              <a:t>Bir kimseye onur, şeref ve saygınlığını rencide edebilecek nitelikte somut bir fiil veya olgu isnat eden veya sövmek suretiyle bir kimsenin onur, şeref ve saygınlığına saldıran kişi, üç aydan iki yıla kadar hapis veya adlî para cezası ile cezalandırılır. Mağdurun gıyabında hakaretin cezalandırılabilmesi için fiilin en az üç kişiyle ihtilat ederek işlenmesi gerekir. </a:t>
            </a:r>
          </a:p>
          <a:p>
            <a:pPr algn="just"/>
            <a:r>
              <a:rPr lang="tr-TR" sz="4200" dirty="0">
                <a:solidFill>
                  <a:srgbClr val="C30DA9"/>
                </a:solidFill>
                <a:effectLst>
                  <a:outerShdw blurRad="38100" dist="25500" dir="5400000" algn="tl" rotWithShape="0">
                    <a:srgbClr val="000000">
                      <a:satMod val="180000"/>
                      <a:alpha val="75000"/>
                    </a:srgbClr>
                  </a:outerShdw>
                </a:effectLst>
                <a:latin typeface="+mj-lt"/>
                <a:ea typeface="+mj-ea"/>
                <a:cs typeface="+mj-cs"/>
              </a:rPr>
              <a:t>(2) </a:t>
            </a:r>
            <a:r>
              <a:rPr lang="tr-TR" dirty="0"/>
              <a:t>Fiilin, mağduru muhatap alan sesli, yazılı veya görüntülü bir iletiyle işlenmesi halinde, yukarıdaki fıkrada belirtilen cezaya hükmolunur. </a:t>
            </a:r>
          </a:p>
          <a:p>
            <a:pPr algn="just"/>
            <a:r>
              <a:rPr lang="tr-TR" sz="4200" dirty="0">
                <a:solidFill>
                  <a:srgbClr val="C30DA9"/>
                </a:solidFill>
                <a:effectLst>
                  <a:outerShdw blurRad="38100" dist="25500" dir="5400000" algn="tl" rotWithShape="0">
                    <a:srgbClr val="000000">
                      <a:satMod val="180000"/>
                      <a:alpha val="75000"/>
                    </a:srgbClr>
                  </a:outerShdw>
                </a:effectLst>
                <a:latin typeface="+mj-lt"/>
                <a:ea typeface="+mj-ea"/>
                <a:cs typeface="+mj-cs"/>
              </a:rPr>
              <a:t>(3) </a:t>
            </a:r>
            <a:r>
              <a:rPr lang="tr-TR" dirty="0"/>
              <a:t>Hakaret suçunun; a) Kamu görevlisine karşı görevinden dolayı, b) Dini, siyasi, sosyal, felsefi inanç, düşünce ve kanaatlerini açıklamasından, değiştirmesinden, yaymaya çalışmasından, mensup olduğu dinin emir ve yasaklarına uygun davranmasından dolayı, c) Kişinin mensup bulunduğu dine göre kutsal sayılan değerlerden bahisle, İşlenmesi halinde, cezanın alt sınırı bir yıldan az olamaz. </a:t>
            </a:r>
          </a:p>
          <a:p>
            <a:pPr algn="just"/>
            <a:r>
              <a:rPr lang="tr-TR" sz="4200" dirty="0">
                <a:solidFill>
                  <a:srgbClr val="C30DA9"/>
                </a:solidFill>
                <a:effectLst>
                  <a:outerShdw blurRad="38100" dist="25500" dir="5400000" algn="tl" rotWithShape="0">
                    <a:srgbClr val="000000">
                      <a:satMod val="180000"/>
                      <a:alpha val="75000"/>
                    </a:srgbClr>
                  </a:outerShdw>
                </a:effectLst>
                <a:latin typeface="+mj-lt"/>
                <a:ea typeface="+mj-ea"/>
                <a:cs typeface="+mj-cs"/>
              </a:rPr>
              <a:t>(4) </a:t>
            </a:r>
            <a:r>
              <a:rPr lang="tr-TR" dirty="0"/>
              <a:t>Hakaretin alenen işlenmesi halinde ceza altıda biri oranında artırılır.</a:t>
            </a:r>
          </a:p>
          <a:p>
            <a:pPr algn="just"/>
            <a:r>
              <a:rPr lang="tr-TR" sz="4200" dirty="0">
                <a:solidFill>
                  <a:srgbClr val="C30DA9"/>
                </a:solidFill>
                <a:effectLst>
                  <a:outerShdw blurRad="38100" dist="25500" dir="5400000" algn="tl" rotWithShape="0">
                    <a:srgbClr val="000000">
                      <a:satMod val="180000"/>
                      <a:alpha val="75000"/>
                    </a:srgbClr>
                  </a:outerShdw>
                </a:effectLst>
                <a:latin typeface="+mj-lt"/>
                <a:ea typeface="+mj-ea"/>
                <a:cs typeface="+mj-cs"/>
              </a:rPr>
              <a:t>(5) </a:t>
            </a:r>
            <a:r>
              <a:rPr lang="tr-TR" dirty="0"/>
              <a:t>Kurul hâlinde çalışan kamu görevlilerine görevlerinden dolayı hakaret edilmesi hâlinde suç, kurulu oluşturan üyelere karşı işlenmiş sayılır. Ancak, bu durumda zincirleme suça ilişkin madde hükümleri uygulanır.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ctr"/>
            <a:r>
              <a:rPr lang="tr-TR" sz="3500" dirty="0">
                <a:solidFill>
                  <a:srgbClr val="C30DA9"/>
                </a:solidFill>
              </a:rPr>
              <a:t>HAKARET- Mağdurun Belirlenmesi M.126</a:t>
            </a:r>
          </a:p>
        </p:txBody>
      </p:sp>
      <p:sp>
        <p:nvSpPr>
          <p:cNvPr id="3" name="2 İçerik Yer Tutucusu"/>
          <p:cNvSpPr>
            <a:spLocks noGrp="1"/>
          </p:cNvSpPr>
          <p:nvPr>
            <p:ph idx="1"/>
          </p:nvPr>
        </p:nvSpPr>
        <p:spPr>
          <a:xfrm>
            <a:off x="457200" y="1646236"/>
            <a:ext cx="8229600" cy="4926035"/>
          </a:xfrm>
        </p:spPr>
        <p:txBody>
          <a:bodyPr>
            <a:normAutofit/>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(1)</a:t>
            </a:r>
            <a:r>
              <a:rPr lang="tr-TR" b="1" dirty="0">
                <a:solidFill>
                  <a:srgbClr val="C30DA9"/>
                </a:solidFill>
              </a:rPr>
              <a:t> </a:t>
            </a:r>
            <a:r>
              <a:rPr lang="tr-TR" dirty="0"/>
              <a:t>Hakaret suçunun işlenmesinde mağdurun ismi açıkça belirtilmemiş veya isnat üstü kapalı geçiştirilmiş olsa bile, eğer niteliğinde ve mağdurun şahsına yönelik bulunduğunda </a:t>
            </a:r>
            <a:r>
              <a:rPr lang="tr-TR" dirty="0" err="1"/>
              <a:t>duraksanmayacak</a:t>
            </a:r>
            <a:r>
              <a:rPr lang="tr-TR" dirty="0"/>
              <a:t> bir durum varsa, hem ismi belirtilmiş ve hem de hakaret açıklanmış sayılır.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3500" dirty="0">
                <a:solidFill>
                  <a:srgbClr val="C30DA9"/>
                </a:solidFill>
              </a:rPr>
              <a:t>HAKARET- İsnadın İspatı M.127</a:t>
            </a:r>
          </a:p>
        </p:txBody>
      </p:sp>
      <p:sp>
        <p:nvSpPr>
          <p:cNvPr id="3" name="2 İçerik Yer Tutucusu"/>
          <p:cNvSpPr>
            <a:spLocks noGrp="1"/>
          </p:cNvSpPr>
          <p:nvPr>
            <p:ph idx="1"/>
          </p:nvPr>
        </p:nvSpPr>
        <p:spPr>
          <a:xfrm>
            <a:off x="457200" y="1646236"/>
            <a:ext cx="8229600" cy="4926035"/>
          </a:xfrm>
        </p:spPr>
        <p:txBody>
          <a:bodyPr>
            <a:normAutofit fontScale="85000" lnSpcReduction="1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(1)</a:t>
            </a:r>
            <a:r>
              <a:rPr lang="tr-TR" b="1" dirty="0">
                <a:solidFill>
                  <a:srgbClr val="C30DA9"/>
                </a:solidFill>
              </a:rPr>
              <a:t> </a:t>
            </a:r>
            <a:r>
              <a:rPr lang="tr-TR" dirty="0"/>
              <a:t>İsnat edilen ve suç oluşturan fiilin ispat edilmiş olması halinde kişiye ceza verilmez. Bu suç nedeniyle hakaret edilen hakkında kesinleşmiş bir mahkûmiyet kararı verilmesi halinde, isnat ispatlanmış sayılır. Bunun dışındaki hallerde isnadın ispat isteminin kabulü, ancak isnat olunan fiilin doğru olup olmadığının anlaşılmasında kamu yararı bulunmasına veya şikayetçinin ispata razı olmasına bağlıdır. </a:t>
            </a:r>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(2) </a:t>
            </a:r>
            <a:r>
              <a:rPr lang="tr-TR" dirty="0"/>
              <a:t>İspat edilmiş fiilinden söz edilerek kişiye hakaret edilmesi halinde, cezaya hükmedilir.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ctr"/>
            <a:r>
              <a:rPr lang="tr-TR" sz="3500" dirty="0">
                <a:solidFill>
                  <a:srgbClr val="C30DA9"/>
                </a:solidFill>
              </a:rPr>
              <a:t>HAKARET- Haksız Fiil Nedeniyle veya Karşılıklı Hakaret M.129</a:t>
            </a:r>
          </a:p>
        </p:txBody>
      </p:sp>
      <p:sp>
        <p:nvSpPr>
          <p:cNvPr id="3" name="2 İçerik Yer Tutucusu"/>
          <p:cNvSpPr>
            <a:spLocks noGrp="1"/>
          </p:cNvSpPr>
          <p:nvPr>
            <p:ph idx="1"/>
          </p:nvPr>
        </p:nvSpPr>
        <p:spPr>
          <a:xfrm>
            <a:off x="457200" y="1646236"/>
            <a:ext cx="8229600" cy="4926035"/>
          </a:xfrm>
        </p:spPr>
        <p:txBody>
          <a:bodyPr>
            <a:normAutofit fontScale="85000" lnSpcReduction="1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(1)</a:t>
            </a:r>
            <a:r>
              <a:rPr lang="tr-TR" b="1" dirty="0">
                <a:solidFill>
                  <a:srgbClr val="C30DA9"/>
                </a:solidFill>
              </a:rPr>
              <a:t> </a:t>
            </a:r>
            <a:r>
              <a:rPr lang="tr-TR" dirty="0"/>
              <a:t>Hakaret suçunun haksız bir fiile tepki olarak işlenmesi halinde, verilecek ceza üçte birine kadar indirilebileceği gibi, ceza vermekten de vazgeçilebilir. </a:t>
            </a:r>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(2) </a:t>
            </a:r>
            <a:r>
              <a:rPr lang="tr-TR" dirty="0"/>
              <a:t>Bu suçun, kasten yaralama suçuna tepki olarak işlenmesi halinde, kişiye ceza verilmez. </a:t>
            </a:r>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(3) </a:t>
            </a:r>
            <a:r>
              <a:rPr lang="tr-TR" dirty="0"/>
              <a:t>Hakaret suçunun karşılıklı olarak işlenmesi halinde, olayın mahiyetine göre, taraflardan her ikisi veya biri hakkında verilecek ceza üçte birine kadar indirilebileceği gibi, ceza vermekten de vazgeçilebilir.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dirty="0">
                <a:solidFill>
                  <a:srgbClr val="C30DA9"/>
                </a:solidFill>
              </a:rPr>
              <a:t>Türk Ceza Kanununda DOLAYLI BİLİŞİM SUÇLARI</a:t>
            </a:r>
          </a:p>
        </p:txBody>
      </p:sp>
      <p:sp>
        <p:nvSpPr>
          <p:cNvPr id="3" name="2 Dikdörtgen"/>
          <p:cNvSpPr/>
          <p:nvPr/>
        </p:nvSpPr>
        <p:spPr>
          <a:xfrm>
            <a:off x="1285852" y="3105834"/>
            <a:ext cx="7072362" cy="1846659"/>
          </a:xfrm>
          <a:prstGeom prst="rect">
            <a:avLst/>
          </a:prstGeom>
        </p:spPr>
        <p:txBody>
          <a:bodyPr wrap="square">
            <a:spAutoFit/>
          </a:bodyPr>
          <a:lstStyle/>
          <a:p>
            <a:pPr algn="ctr"/>
            <a:r>
              <a:rPr lang="tr-TR" sz="3800" dirty="0">
                <a:solidFill>
                  <a:schemeClr val="bg1"/>
                </a:solidFill>
                <a:effectLst>
                  <a:outerShdw blurRad="38100" dist="25500" dir="5400000" algn="tl" rotWithShape="0">
                    <a:srgbClr val="000000">
                      <a:satMod val="180000"/>
                      <a:alpha val="75000"/>
                    </a:srgbClr>
                  </a:outerShdw>
                </a:effectLst>
                <a:latin typeface="+mj-lt"/>
                <a:ea typeface="+mj-ea"/>
                <a:cs typeface="+mj-cs"/>
              </a:rPr>
              <a:t>7’NCİ BÖLÜM </a:t>
            </a:r>
          </a:p>
          <a:p>
            <a:pPr algn="ctr"/>
            <a:r>
              <a:rPr lang="tr-TR" sz="3800" dirty="0">
                <a:solidFill>
                  <a:schemeClr val="bg1"/>
                </a:solidFill>
                <a:effectLst>
                  <a:outerShdw blurRad="38100" dist="25500" dir="5400000" algn="tl" rotWithShape="0">
                    <a:srgbClr val="000000">
                      <a:satMod val="180000"/>
                      <a:alpha val="75000"/>
                    </a:srgbClr>
                  </a:outerShdw>
                </a:effectLst>
                <a:latin typeface="+mj-lt"/>
                <a:ea typeface="+mj-ea"/>
                <a:cs typeface="+mj-cs"/>
              </a:rPr>
              <a:t>GENEL AHLAKA KARŞI SUÇLAR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3500" dirty="0">
                <a:solidFill>
                  <a:srgbClr val="C30DA9"/>
                </a:solidFill>
              </a:rPr>
              <a:t>MÜSTEHCENLİK – M.226</a:t>
            </a:r>
          </a:p>
        </p:txBody>
      </p:sp>
      <p:sp>
        <p:nvSpPr>
          <p:cNvPr id="3" name="2 İçerik Yer Tutucusu"/>
          <p:cNvSpPr>
            <a:spLocks noGrp="1"/>
          </p:cNvSpPr>
          <p:nvPr>
            <p:ph idx="1"/>
          </p:nvPr>
        </p:nvSpPr>
        <p:spPr>
          <a:xfrm>
            <a:off x="457200" y="1646236"/>
            <a:ext cx="8229600" cy="4926035"/>
          </a:xfrm>
        </p:spPr>
        <p:txBody>
          <a:bodyPr>
            <a:normAutofit fontScale="77500" lnSpcReduction="2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AKSS M.9 </a:t>
            </a:r>
            <a:r>
              <a:rPr lang="tr-TR" sz="4400" dirty="0">
                <a:solidFill>
                  <a:srgbClr val="C30DA9"/>
                </a:solidFill>
                <a:effectLst>
                  <a:outerShdw blurRad="38100" dist="25500" dir="5400000" algn="tl" rotWithShape="0">
                    <a:srgbClr val="000000">
                      <a:satMod val="180000"/>
                      <a:alpha val="75000"/>
                    </a:srgbClr>
                  </a:outerShdw>
                </a:effectLst>
                <a:latin typeface="+mj-lt"/>
                <a:ea typeface="+mj-ea"/>
                <a:cs typeface="+mj-cs"/>
              </a:rPr>
              <a:t>ile paralel bir düzenlemedir </a:t>
            </a:r>
            <a:endParaRPr lang="tr-TR" dirty="0"/>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 </a:t>
            </a:r>
            <a:r>
              <a:rPr lang="tr-TR" dirty="0"/>
              <a:t>Madde metninde müstehcenliğin ne olduğu tanımlanmamış, şiddet içeren ya da doğal olmayan cinsel eylemlere ilişkin içeriklerle, cinsel eylemlerle çocuklar arasındaki ilişki üzerinde özellikle durulmuştur. </a:t>
            </a:r>
          </a:p>
          <a:p>
            <a:pPr algn="just"/>
            <a:r>
              <a:rPr lang="tr-TR" dirty="0"/>
              <a:t>Bu tür içeriklerde çocukların kullanılması, içeriğin çocuklara izletilmesi ya da içeriğin çocukların ulaşabileceği şekilde sunulması suç kapsamında değerlendirilmiştir. </a:t>
            </a:r>
          </a:p>
          <a:p>
            <a:pPr algn="just"/>
            <a:r>
              <a:rPr lang="tr-TR" dirty="0"/>
              <a:t>Müstehcen sayılan içeriklerin bilimsel eserlerle; üçüncü fıkra hariç olmak ve çocuklara ulaşması engellenmek koşuluyla, sanatsal ve edebi değeri olan eserler kapsamında üretilmesi / kullanılması halinde herhangi bir suç oluşmamaktadır.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dirty="0">
                <a:solidFill>
                  <a:srgbClr val="C30DA9"/>
                </a:solidFill>
              </a:rPr>
              <a:t>Türk Ceza Kanununda DOLAYLI BİLİŞİM SUÇLARI</a:t>
            </a:r>
          </a:p>
        </p:txBody>
      </p:sp>
      <p:sp>
        <p:nvSpPr>
          <p:cNvPr id="3" name="2 Dikdörtgen"/>
          <p:cNvSpPr/>
          <p:nvPr/>
        </p:nvSpPr>
        <p:spPr>
          <a:xfrm>
            <a:off x="1285852" y="3105834"/>
            <a:ext cx="7072362" cy="1846659"/>
          </a:xfrm>
          <a:prstGeom prst="rect">
            <a:avLst/>
          </a:prstGeom>
        </p:spPr>
        <p:txBody>
          <a:bodyPr wrap="square">
            <a:spAutoFit/>
          </a:bodyPr>
          <a:lstStyle/>
          <a:p>
            <a:pPr algn="ctr"/>
            <a:r>
              <a:rPr lang="tr-TR" sz="3800" dirty="0">
                <a:solidFill>
                  <a:schemeClr val="bg1"/>
                </a:solidFill>
                <a:effectLst>
                  <a:outerShdw blurRad="38100" dist="25500" dir="5400000" algn="tl" rotWithShape="0">
                    <a:srgbClr val="000000">
                      <a:satMod val="180000"/>
                      <a:alpha val="75000"/>
                    </a:srgbClr>
                  </a:outerShdw>
                </a:effectLst>
                <a:latin typeface="+mj-lt"/>
                <a:ea typeface="+mj-ea"/>
                <a:cs typeface="+mj-cs"/>
              </a:rPr>
              <a:t>DOKUZUNCU BÖLÜM</a:t>
            </a:r>
          </a:p>
          <a:p>
            <a:pPr algn="ctr"/>
            <a:r>
              <a:rPr lang="tr-TR" sz="3800" dirty="0">
                <a:solidFill>
                  <a:schemeClr val="bg1"/>
                </a:solidFill>
                <a:effectLst>
                  <a:outerShdw blurRad="38100" dist="25500" dir="5400000" algn="tl" rotWithShape="0">
                    <a:srgbClr val="000000">
                      <a:satMod val="180000"/>
                      <a:alpha val="75000"/>
                    </a:srgbClr>
                  </a:outerShdw>
                </a:effectLst>
                <a:latin typeface="+mj-lt"/>
                <a:ea typeface="+mj-ea"/>
                <a:cs typeface="+mj-cs"/>
              </a:rPr>
              <a:t> Özel Hayata ve Hayatın Gizli Alanına Karşı Suçlar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ctr"/>
            <a:r>
              <a:rPr lang="tr-TR" sz="3500" dirty="0">
                <a:solidFill>
                  <a:srgbClr val="C30DA9"/>
                </a:solidFill>
              </a:rPr>
              <a:t>HABERLEŞMENİN GİZLİLİĞİNİ İHLAL M.132</a:t>
            </a:r>
          </a:p>
        </p:txBody>
      </p:sp>
      <p:sp>
        <p:nvSpPr>
          <p:cNvPr id="3" name="2 İçerik Yer Tutucusu"/>
          <p:cNvSpPr>
            <a:spLocks noGrp="1"/>
          </p:cNvSpPr>
          <p:nvPr>
            <p:ph idx="1"/>
          </p:nvPr>
        </p:nvSpPr>
        <p:spPr/>
        <p:txBody>
          <a:bodyPr>
            <a:normAutofit fontScale="70000" lnSpcReduction="2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(1)</a:t>
            </a:r>
            <a:r>
              <a:rPr lang="tr-TR" b="1" dirty="0">
                <a:solidFill>
                  <a:srgbClr val="C30DA9"/>
                </a:solidFill>
              </a:rPr>
              <a:t> </a:t>
            </a:r>
            <a:r>
              <a:rPr lang="tr-TR" dirty="0"/>
              <a:t>Kişiler arasındaki haberleşmenin gizliliğini ihlal eden kimse, bir yıldan üç yıla kadar hapis cezası ile cezalandırılır. Bu gizlilik ihlali haberleşme içeriklerinin kaydı suretiyle gerçekleşirse, verilecek ceza bir kat artırılır.</a:t>
            </a:r>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(2) </a:t>
            </a:r>
            <a:r>
              <a:rPr lang="tr-TR" dirty="0"/>
              <a:t>Kişiler arasındaki haberleşme içeriklerini hukuka aykırı olarak ifşa eden kimse, iki yıldan beş yıla kadar hapis cezası ile cezalandırılır.</a:t>
            </a:r>
          </a:p>
          <a:p>
            <a:pPr algn="just"/>
            <a:r>
              <a:rPr lang="tr-TR" sz="4600" dirty="0">
                <a:solidFill>
                  <a:srgbClr val="C30DA9"/>
                </a:solidFill>
                <a:effectLst>
                  <a:outerShdw blurRad="38100" dist="25500" dir="5400000" algn="tl" rotWithShape="0">
                    <a:srgbClr val="000000">
                      <a:satMod val="180000"/>
                      <a:alpha val="75000"/>
                    </a:srgbClr>
                  </a:outerShdw>
                </a:effectLst>
                <a:latin typeface="+mj-lt"/>
                <a:ea typeface="+mj-ea"/>
                <a:cs typeface="+mj-cs"/>
              </a:rPr>
              <a:t>(3) </a:t>
            </a:r>
            <a:r>
              <a:rPr lang="tr-TR" dirty="0"/>
              <a:t>Kendisiyle yapılan haberleşmelerin içeriğini diğer tarafın rızası olmaksızın hukuka aykırı olarak alenen ifşa eden kişi, bir yıldan üç yıla kadar hapis cezası ile cezalandırılır.  İfşa edilen bu verilerin basın ve yayın yoluyla yayımlanması halinde de aynı cezaya hükmolunur.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ctr"/>
            <a:r>
              <a:rPr lang="tr-TR" sz="3500" dirty="0">
                <a:solidFill>
                  <a:srgbClr val="C30DA9"/>
                </a:solidFill>
              </a:rPr>
              <a:t>ÖZEL HAYATİN GİZLİLİĞİNİ İHLAL M.134</a:t>
            </a:r>
          </a:p>
        </p:txBody>
      </p:sp>
      <p:sp>
        <p:nvSpPr>
          <p:cNvPr id="3" name="2 İçerik Yer Tutucusu"/>
          <p:cNvSpPr>
            <a:spLocks noGrp="1"/>
          </p:cNvSpPr>
          <p:nvPr>
            <p:ph idx="1"/>
          </p:nvPr>
        </p:nvSpPr>
        <p:spPr/>
        <p:txBody>
          <a:bodyPr>
            <a:normAutofit fontScale="85000" lnSpcReduction="1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(1)</a:t>
            </a:r>
            <a:r>
              <a:rPr lang="tr-TR" b="1" dirty="0">
                <a:solidFill>
                  <a:srgbClr val="C30DA9"/>
                </a:solidFill>
              </a:rPr>
              <a:t> </a:t>
            </a:r>
            <a:r>
              <a:rPr lang="tr-TR" dirty="0"/>
              <a:t>Kişilerin özel hayatının gizliliğini ihlal eden kimse, bir yıldan üç yıla kadar hapis cezası ile cezalandırılır. Gizliliğin görüntü veya seslerin kayda alınması suretiyle ihlal edilmesi halinde, verilecek ceza bir kat artırılır.</a:t>
            </a:r>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(2) </a:t>
            </a:r>
            <a:r>
              <a:rPr lang="tr-TR" dirty="0"/>
              <a:t>Kişilerin özel hayatına ilişkin görüntü veya sesleri hukuka aykırı olarak ifşa eden kimse iki yıldan beş yıla kadar hapis cezası ile cezalandırılır. İfşa edilen bu verilerin basın ve yayın yoluyla yayımlanması halinde de aynı cezaya hükmolunur.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ctr"/>
            <a:r>
              <a:rPr lang="tr-TR" sz="3500" dirty="0">
                <a:solidFill>
                  <a:srgbClr val="C30DA9"/>
                </a:solidFill>
              </a:rPr>
              <a:t>KİŞİSEL VERİLERİN KAYDEDİLMESİ M.135</a:t>
            </a:r>
          </a:p>
        </p:txBody>
      </p:sp>
      <p:sp>
        <p:nvSpPr>
          <p:cNvPr id="3" name="2 İçerik Yer Tutucusu"/>
          <p:cNvSpPr>
            <a:spLocks noGrp="1"/>
          </p:cNvSpPr>
          <p:nvPr>
            <p:ph idx="1"/>
          </p:nvPr>
        </p:nvSpPr>
        <p:spPr/>
        <p:txBody>
          <a:bodyPr>
            <a:normAutofit fontScale="92500" lnSpcReduction="1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(1)</a:t>
            </a:r>
            <a:r>
              <a:rPr lang="tr-TR" b="1" dirty="0">
                <a:solidFill>
                  <a:srgbClr val="C30DA9"/>
                </a:solidFill>
              </a:rPr>
              <a:t> </a:t>
            </a:r>
            <a:r>
              <a:rPr lang="tr-TR" dirty="0"/>
              <a:t>Hukuka aykırı olarak kişisel verileri kaydeden kimseye bir yıldan üç yıla kadar hapis cezası verilir.</a:t>
            </a:r>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(2) </a:t>
            </a:r>
            <a:r>
              <a:rPr lang="tr-TR" dirty="0"/>
              <a:t>Kişisel verinin, kişilerin siyasi, felsefi veya dini görüşlerine, ırki kökenlerine; hukuka aykırı olarak ahlaki eğilimlerine, cinsel yaşamlarına, sağlık durumlarına veya sendikal bağlantılarına ilişkin olması durumunda birinci fıkra uyarınca verilecek ceza yarı oranında artırılır.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ctr"/>
            <a:r>
              <a:rPr lang="tr-TR" sz="3500" dirty="0">
                <a:solidFill>
                  <a:srgbClr val="C30DA9"/>
                </a:solidFill>
              </a:rPr>
              <a:t>VERİLERİ HUKUKA AYKIRI OLARAK VERME VEYA ELE GEÇİRME M.136</a:t>
            </a:r>
          </a:p>
        </p:txBody>
      </p:sp>
      <p:sp>
        <p:nvSpPr>
          <p:cNvPr id="3" name="2 İçerik Yer Tutucusu"/>
          <p:cNvSpPr>
            <a:spLocks noGrp="1"/>
          </p:cNvSpPr>
          <p:nvPr>
            <p:ph idx="1"/>
          </p:nvPr>
        </p:nvSpPr>
        <p:spPr/>
        <p:txBody>
          <a:bodyPr>
            <a:normAutofit lnSpcReduction="1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(1)</a:t>
            </a:r>
            <a:r>
              <a:rPr lang="tr-TR" b="1" dirty="0">
                <a:solidFill>
                  <a:srgbClr val="C30DA9"/>
                </a:solidFill>
              </a:rPr>
              <a:t> </a:t>
            </a:r>
            <a:r>
              <a:rPr lang="tr-TR" dirty="0"/>
              <a:t>Kişisel verileri, hukuka aykırı olarak bir başkasına veren, yayan veya ele geçiren kişi, iki yıldan dört yıla kadar hapis cezası ile cezalandırılır.</a:t>
            </a:r>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(2) </a:t>
            </a:r>
            <a:r>
              <a:rPr lang="tr-TR" dirty="0"/>
              <a:t>Suçun konusunun, Ceza Muhakemesi Kanununun 236 </a:t>
            </a:r>
            <a:r>
              <a:rPr lang="tr-TR" dirty="0" err="1"/>
              <a:t>ncı</a:t>
            </a:r>
            <a:r>
              <a:rPr lang="tr-TR" dirty="0"/>
              <a:t> maddesinin beşinci ve altıncı fıkraları uyarınca kayda alınan beyan ve görüntüler olması durumunda verilecek ceza bir kat artırılır.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3500" dirty="0">
                <a:solidFill>
                  <a:srgbClr val="C30DA9"/>
                </a:solidFill>
              </a:rPr>
              <a:t>CMK M. 236/5-6</a:t>
            </a:r>
          </a:p>
        </p:txBody>
      </p:sp>
      <p:sp>
        <p:nvSpPr>
          <p:cNvPr id="3" name="2 İçerik Yer Tutucusu"/>
          <p:cNvSpPr>
            <a:spLocks noGrp="1"/>
          </p:cNvSpPr>
          <p:nvPr>
            <p:ph idx="1"/>
          </p:nvPr>
        </p:nvSpPr>
        <p:spPr/>
        <p:txBody>
          <a:bodyPr>
            <a:normAutofit fontScale="62500" lnSpcReduction="2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(5)</a:t>
            </a:r>
            <a:r>
              <a:rPr lang="tr-TR" b="1" dirty="0">
                <a:solidFill>
                  <a:srgbClr val="C30DA9"/>
                </a:solidFill>
              </a:rPr>
              <a:t> </a:t>
            </a:r>
            <a:r>
              <a:rPr lang="tr-TR" dirty="0"/>
              <a:t>Türk Ceza Kanununun 103 üncü maddesinin ikinci fıkrasında düzenlenen suçlardan mağdur olan çocukların soruşturma evresindeki beyanları, bunlara yönelik hizmet veren merkezlerde Cumhuriyet savcısının nezaretinde uzmanlar aracılığıyla alınır. Mağdur çocuğun beyan ve görüntüleri kayda alınır. Kovuşturma evresinde ise ancak, maddi gerçeğin ortaya çıkarılması açısından mağdur çocuğun beyanının alınması veya başkaca bir işlem yapılmasında zorunluluk bulunması hâlinde bu işlem, mahkeme veya görevlendireceği naip hâkim tarafından bu merkezlerde uzmanlar aracılığıyla yerine getirilir. Mağdur çocuk yargı çevresi ve mülkî sınırlara bakılmaksızın en yakın merkeze götürülmek suretiyle bu fıkrada belirtilen işlemler yerine getirilir. </a:t>
            </a:r>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(6) </a:t>
            </a:r>
            <a:r>
              <a:rPr lang="tr-TR" dirty="0"/>
              <a:t>Türk Ceza Kanununun 102 </a:t>
            </a:r>
            <a:r>
              <a:rPr lang="tr-TR" dirty="0" err="1"/>
              <a:t>nci</a:t>
            </a:r>
            <a:r>
              <a:rPr lang="tr-TR" dirty="0"/>
              <a:t> maddesinin ikinci fıkrasında düzenlenen suçlardan mağdur olanların soruşturma evresindeki beyanları bakımından da beşinci fıkra hükmü uygulanır. Ancak, beyan ve görüntülerin kayda alınmasında mağdurun rızası aranır.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3500" dirty="0">
                <a:solidFill>
                  <a:srgbClr val="C30DA9"/>
                </a:solidFill>
              </a:rPr>
              <a:t>VERİLERİN YOK EDİLMEMESİ M.138</a:t>
            </a:r>
          </a:p>
        </p:txBody>
      </p:sp>
      <p:sp>
        <p:nvSpPr>
          <p:cNvPr id="3" name="2 İçerik Yer Tutucusu"/>
          <p:cNvSpPr>
            <a:spLocks noGrp="1"/>
          </p:cNvSpPr>
          <p:nvPr>
            <p:ph idx="1"/>
          </p:nvPr>
        </p:nvSpPr>
        <p:spPr/>
        <p:txBody>
          <a:bodyPr>
            <a:normAutofit fontScale="92500" lnSpcReduction="10000"/>
          </a:bodyPr>
          <a:lstStyle/>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(1)</a:t>
            </a:r>
            <a:r>
              <a:rPr lang="tr-TR" b="1" dirty="0">
                <a:solidFill>
                  <a:srgbClr val="C30DA9"/>
                </a:solidFill>
              </a:rPr>
              <a:t> </a:t>
            </a:r>
            <a:r>
              <a:rPr lang="tr-TR" dirty="0"/>
              <a:t>Kanunların belirlediği sürelerin geçmiş olmasına karşın verileri sistem içinde yok etmekle yükümlü olanlara görevlerini yerine getirmediklerinde bir yıldan iki yıla kadar hapis cezası verilir.</a:t>
            </a:r>
          </a:p>
          <a:p>
            <a:pPr algn="just"/>
            <a:r>
              <a:rPr lang="tr-TR" sz="4100" dirty="0">
                <a:solidFill>
                  <a:srgbClr val="C30DA9"/>
                </a:solidFill>
                <a:effectLst>
                  <a:outerShdw blurRad="38100" dist="25500" dir="5400000" algn="tl" rotWithShape="0">
                    <a:srgbClr val="000000">
                      <a:satMod val="180000"/>
                      <a:alpha val="75000"/>
                    </a:srgbClr>
                  </a:outerShdw>
                </a:effectLst>
                <a:latin typeface="+mj-lt"/>
                <a:ea typeface="+mj-ea"/>
                <a:cs typeface="+mj-cs"/>
              </a:rPr>
              <a:t>(2) </a:t>
            </a:r>
            <a:r>
              <a:rPr lang="tr-TR" dirty="0"/>
              <a:t>Suçun konusunun Ceza Muhakemesi Kanunu hükümlerine göre ortadan kaldırılması veya yok edilmesi gereken veri olması hâlinde verilecek ceza bir kat artırılır.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dirty="0">
                <a:solidFill>
                  <a:srgbClr val="C30DA9"/>
                </a:solidFill>
              </a:rPr>
              <a:t>Türk Ceza Kanununda DOLAYLI BİLİŞİM SUÇLARI</a:t>
            </a:r>
          </a:p>
        </p:txBody>
      </p:sp>
      <p:sp>
        <p:nvSpPr>
          <p:cNvPr id="3" name="2 Dikdörtgen"/>
          <p:cNvSpPr/>
          <p:nvPr/>
        </p:nvSpPr>
        <p:spPr>
          <a:xfrm>
            <a:off x="1285852" y="3105834"/>
            <a:ext cx="7072362" cy="1261884"/>
          </a:xfrm>
          <a:prstGeom prst="rect">
            <a:avLst/>
          </a:prstGeom>
        </p:spPr>
        <p:txBody>
          <a:bodyPr wrap="square">
            <a:spAutoFit/>
          </a:bodyPr>
          <a:lstStyle/>
          <a:p>
            <a:pPr algn="ctr"/>
            <a:r>
              <a:rPr lang="tr-TR" sz="3800" dirty="0">
                <a:solidFill>
                  <a:schemeClr val="bg1"/>
                </a:solidFill>
                <a:effectLst>
                  <a:outerShdw blurRad="38100" dist="25500" dir="5400000" algn="tl" rotWithShape="0">
                    <a:srgbClr val="000000">
                      <a:satMod val="180000"/>
                      <a:alpha val="75000"/>
                    </a:srgbClr>
                  </a:outerShdw>
                </a:effectLst>
                <a:latin typeface="+mj-lt"/>
                <a:ea typeface="+mj-ea"/>
                <a:cs typeface="+mj-cs"/>
              </a:rPr>
              <a:t>8’İNCİ BÖLÜM </a:t>
            </a:r>
          </a:p>
          <a:p>
            <a:pPr algn="ctr"/>
            <a:r>
              <a:rPr lang="tr-TR" sz="3800" dirty="0">
                <a:solidFill>
                  <a:schemeClr val="bg1"/>
                </a:solidFill>
                <a:effectLst>
                  <a:outerShdw blurRad="38100" dist="25500" dir="5400000" algn="tl" rotWithShape="0">
                    <a:srgbClr val="000000">
                      <a:satMod val="180000"/>
                      <a:alpha val="75000"/>
                    </a:srgbClr>
                  </a:outerShdw>
                </a:effectLst>
                <a:latin typeface="+mj-lt"/>
                <a:ea typeface="+mj-ea"/>
                <a:cs typeface="+mj-cs"/>
              </a:rPr>
              <a:t>ŞEREFE KARŞI SUÇLAR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öküm">
  <a:themeElements>
    <a:clrScheme name="Döküm">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Döküm">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öküm">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52</TotalTime>
  <Words>1088</Words>
  <Application>Microsoft Office PowerPoint</Application>
  <PresentationFormat>On-screen Show (4:3)</PresentationFormat>
  <Paragraphs>49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Rockwell</vt:lpstr>
      <vt:lpstr>Wingdings 2</vt:lpstr>
      <vt:lpstr>Döküm</vt:lpstr>
      <vt:lpstr>Türk Ceza Kanununda DOLAYLI BİLİŞİM SUÇLARI</vt:lpstr>
      <vt:lpstr>Türk Ceza Kanununda DOLAYLI BİLİŞİM SUÇLARI</vt:lpstr>
      <vt:lpstr>HABERLEŞMENİN GİZLİLİĞİNİ İHLAL M.132</vt:lpstr>
      <vt:lpstr>ÖZEL HAYATİN GİZLİLİĞİNİ İHLAL M.134</vt:lpstr>
      <vt:lpstr>KİŞİSEL VERİLERİN KAYDEDİLMESİ M.135</vt:lpstr>
      <vt:lpstr>VERİLERİ HUKUKA AYKIRI OLARAK VERME VEYA ELE GEÇİRME M.136</vt:lpstr>
      <vt:lpstr>CMK M. 236/5-6</vt:lpstr>
      <vt:lpstr>VERİLERİN YOK EDİLMEMESİ M.138</vt:lpstr>
      <vt:lpstr>Türk Ceza Kanununda DOLAYLI BİLİŞİM SUÇLARI</vt:lpstr>
      <vt:lpstr>HAKARET M.125</vt:lpstr>
      <vt:lpstr>HAKARET- Mağdurun Belirlenmesi M.126</vt:lpstr>
      <vt:lpstr>HAKARET- İsnadın İspatı M.127</vt:lpstr>
      <vt:lpstr>HAKARET- Haksız Fiil Nedeniyle veya Karşılıklı Hakaret M.129</vt:lpstr>
      <vt:lpstr>Türk Ceza Kanununda DOLAYLI BİLİŞİM SUÇLARI</vt:lpstr>
      <vt:lpstr>MÜSTEHCENLİK – M.226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 Ceza Kanununda DOLAYLI BİLİŞİM SUÇLARI</dc:title>
  <dc:creator>damla ermeydan</dc:creator>
  <cp:lastModifiedBy>MALEK ALISMAIL</cp:lastModifiedBy>
  <cp:revision>9</cp:revision>
  <dcterms:created xsi:type="dcterms:W3CDTF">2022-10-27T08:09:26Z</dcterms:created>
  <dcterms:modified xsi:type="dcterms:W3CDTF">2022-11-07T08:34:49Z</dcterms:modified>
</cp:coreProperties>
</file>