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60" r:id="rId6"/>
    <p:sldId id="265" r:id="rId7"/>
    <p:sldId id="261" r:id="rId8"/>
    <p:sldId id="264" r:id="rId9"/>
    <p:sldId id="266" r:id="rId10"/>
    <p:sldId id="267" r:id="rId11"/>
    <p:sldId id="263" r:id="rId12"/>
    <p:sldId id="268" r:id="rId13"/>
    <p:sldId id="269" r:id="rId14"/>
    <p:sldId id="270" r:id="rId15"/>
    <p:sldId id="271" r:id="rId16"/>
    <p:sldId id="273"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20" name="19 Altbilgi Yer Tutucusu"/>
          <p:cNvSpPr>
            <a:spLocks noGrp="1"/>
          </p:cNvSpPr>
          <p:nvPr>
            <p:ph type="ftr" sz="quarter" idx="11"/>
          </p:nvPr>
        </p:nvSpPr>
        <p:spPr/>
        <p:txBody>
          <a:bodyPr/>
          <a:lstStyle/>
          <a:p>
            <a:endParaRPr lang="tr-TR"/>
          </a:p>
        </p:txBody>
      </p:sp>
      <p:sp>
        <p:nvSpPr>
          <p:cNvPr id="10" name="9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fld id="{D9F75050-0E15-4C5B-92B0-66D068882F1F}" type="datetimeFigureOut">
              <a:rPr lang="tr-TR" smtClean="0"/>
              <a:pPr/>
              <a:t>22.10.2021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9F75050-0E15-4C5B-92B0-66D068882F1F}" type="datetimeFigureOut">
              <a:rPr lang="tr-TR" smtClean="0"/>
              <a:pPr/>
              <a:t>22.10.2021</a:t>
            </a:fld>
            <a:endParaRPr lang="tr-TR"/>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tr-T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1DEFA8C-F947-479F-BE07-76B6B3F80BF1}" type="slidenum">
              <a:rPr lang="tr-TR" smtClean="0"/>
              <a:pPr/>
              <a:t>‹#›</a:t>
            </a:fld>
            <a:endParaRPr lang="tr-TR"/>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1428728" y="1857364"/>
            <a:ext cx="7406640" cy="1472184"/>
          </a:xfrm>
        </p:spPr>
        <p:txBody>
          <a:bodyPr>
            <a:normAutofit/>
          </a:bodyPr>
          <a:lstStyle/>
          <a:p>
            <a:pPr algn="ctr"/>
            <a:r>
              <a:rPr lang="tr-TR" sz="5400" dirty="0"/>
              <a:t>UNUTULMA HAKKI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357290" y="214290"/>
            <a:ext cx="7498080" cy="5605482"/>
          </a:xfrm>
        </p:spPr>
        <p:txBody>
          <a:bodyPr>
            <a:normAutofit/>
          </a:bodyPr>
          <a:lstStyle/>
          <a:p>
            <a:pPr algn="ctr">
              <a:buNone/>
            </a:pPr>
            <a:endParaRPr lang="tr-TR" sz="2400" dirty="0">
              <a:latin typeface="Times New Roman" pitchFamily="18" charset="0"/>
              <a:cs typeface="Times New Roman" pitchFamily="18" charset="0"/>
            </a:endParaRPr>
          </a:p>
          <a:p>
            <a:pPr algn="ctr">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	Tüm bağlantıların arama motorunun önbelleğinden silinmesini içermez. İlgili bağlantılar, başka anahtar kelimeler kullanıldığı takdirde erişilmeye devam edileceklerdir.</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Arama yapıldığı zaman, bu kayıtın gelen bir talep üzerine kaldırıldığına yönelik bir uyarı koyulması yerinde değildir. Bu tür durumlar için spesifik bir kişinin ilgili sonuçlar için başvuru yaptığına yönelik bir kanaat oluşturmayacak yönde bir gösterim yapılabilir.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lnSpcReduction="10000"/>
          </a:bodyPr>
          <a:lstStyle/>
          <a:p>
            <a:pPr algn="ctr">
              <a:buNone/>
            </a:pPr>
            <a:endParaRPr lang="tr-TR" sz="2400" b="1" dirty="0">
              <a:latin typeface="Times New Roman" pitchFamily="18" charset="0"/>
              <a:cs typeface="Times New Roman" pitchFamily="18" charset="0"/>
            </a:endParaRPr>
          </a:p>
          <a:p>
            <a:pPr algn="just">
              <a:buNone/>
            </a:pPr>
            <a:r>
              <a:rPr lang="tr-TR" sz="2400" b="1" dirty="0">
                <a:latin typeface="Times New Roman" pitchFamily="18" charset="0"/>
                <a:cs typeface="Times New Roman" pitchFamily="18" charset="0"/>
              </a:rPr>
              <a:t>	İSTİSNALAR</a:t>
            </a:r>
          </a:p>
          <a:p>
            <a:pPr algn="just">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Veri süjesi toplumsal bir figürse, </a:t>
            </a:r>
          </a:p>
          <a:p>
            <a:pPr algn="just"/>
            <a:r>
              <a:rPr lang="tr-TR" sz="2400" dirty="0">
                <a:latin typeface="Times New Roman" pitchFamily="18" charset="0"/>
                <a:cs typeface="Times New Roman" pitchFamily="18" charset="0"/>
              </a:rPr>
              <a:t>İlgili veriye erişmede genel kamunun meşru bir menfaati varsa,</a:t>
            </a:r>
          </a:p>
          <a:p>
            <a:pPr algn="just"/>
            <a:r>
              <a:rPr lang="tr-TR" sz="2400" dirty="0">
                <a:latin typeface="Times New Roman" pitchFamily="18" charset="0"/>
                <a:cs typeface="Times New Roman" pitchFamily="18" charset="0"/>
              </a:rPr>
              <a:t>Veri süjesinin hakkına müdahale, genel kamunun ilgili bilgiye erişme hakkı ile meşru şekilde dengelenebiliyorsa, unutulma hakkı kullanılamayacaktır</a:t>
            </a:r>
          </a:p>
          <a:p>
            <a:pPr algn="just"/>
            <a:r>
              <a:rPr lang="tr-TR" sz="2400" dirty="0">
                <a:latin typeface="Times New Roman" pitchFamily="18" charset="0"/>
                <a:cs typeface="Times New Roman" pitchFamily="18" charset="0"/>
              </a:rPr>
              <a:t>Politikacılar, bürokratlar, iş adamları kapsamda sayılabilir.</a:t>
            </a:r>
          </a:p>
          <a:p>
            <a:pPr algn="just"/>
            <a:r>
              <a:rPr lang="tr-TR" sz="2400" dirty="0">
                <a:latin typeface="Times New Roman" pitchFamily="18" charset="0"/>
                <a:cs typeface="Times New Roman" pitchFamily="18" charset="0"/>
              </a:rPr>
              <a:t>Kamu figürleri, görevleri veya makamları sebebiyle belirli ölçüde medya ilgisine maruz kalması olağan kabul edilen kişilerdir.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28728" y="285728"/>
            <a:ext cx="7498080" cy="5605482"/>
          </a:xfrm>
        </p:spPr>
        <p:txBody>
          <a:bodyPr>
            <a:normAutofit fontScale="77500" lnSpcReduction="20000"/>
          </a:bodyPr>
          <a:lstStyle/>
          <a:p>
            <a:pPr algn="ctr">
              <a:buNone/>
            </a:pPr>
            <a:endParaRPr lang="tr-TR" sz="2400" dirty="0">
              <a:latin typeface="Times New Roman" pitchFamily="18" charset="0"/>
              <a:cs typeface="Times New Roman" pitchFamily="18" charset="0"/>
            </a:endParaRPr>
          </a:p>
          <a:p>
            <a:pPr algn="just">
              <a:buNone/>
            </a:pPr>
            <a:r>
              <a:rPr lang="tr-TR" sz="2400" b="1" dirty="0">
                <a:latin typeface="Times New Roman" pitchFamily="18" charset="0"/>
                <a:cs typeface="Times New Roman" pitchFamily="18" charset="0"/>
              </a:rPr>
              <a:t>	 TÜRK HUKUKUNDA UNUTULMA HAKKI </a:t>
            </a:r>
          </a:p>
          <a:p>
            <a:pPr algn="just">
              <a:buNone/>
            </a:pPr>
            <a:endParaRPr lang="tr-TR" sz="2400" b="1" dirty="0">
              <a:latin typeface="Times New Roman" pitchFamily="18" charset="0"/>
              <a:cs typeface="Times New Roman" pitchFamily="18" charset="0"/>
            </a:endParaRPr>
          </a:p>
          <a:p>
            <a:pPr algn="just">
              <a:buNone/>
            </a:pPr>
            <a:r>
              <a:rPr lang="tr-TR" sz="2400" b="1" dirty="0">
                <a:latin typeface="Times New Roman" pitchFamily="18" charset="0"/>
                <a:cs typeface="Times New Roman" pitchFamily="18" charset="0"/>
              </a:rPr>
              <a:t>Anayasa Mahkemesi Kararları</a:t>
            </a:r>
          </a:p>
          <a:p>
            <a:pPr algn="just">
              <a:buNone/>
            </a:pPr>
            <a:r>
              <a:rPr lang="tr-TR" sz="2400" dirty="0">
                <a:latin typeface="Times New Roman" pitchFamily="18" charset="0"/>
                <a:cs typeface="Times New Roman" pitchFamily="18" charset="0"/>
              </a:rPr>
              <a:t> 4 Ekim 2017 G.D. (2) Kararı [2014/1808]</a:t>
            </a:r>
          </a:p>
          <a:p>
            <a:pPr algn="just">
              <a:buNone/>
            </a:pPr>
            <a:r>
              <a:rPr lang="tr-TR" sz="2400" dirty="0">
                <a:latin typeface="Times New Roman" pitchFamily="18" charset="0"/>
                <a:cs typeface="Times New Roman" pitchFamily="18" charset="0"/>
              </a:rPr>
              <a:t> 15 Mart 2018 C.K. Kararı [2014/19685]</a:t>
            </a:r>
          </a:p>
          <a:p>
            <a:pPr algn="just">
              <a:buNone/>
            </a:pPr>
            <a:r>
              <a:rPr lang="tr-TR" sz="2400" dirty="0">
                <a:latin typeface="Times New Roman" pitchFamily="18" charset="0"/>
                <a:cs typeface="Times New Roman" pitchFamily="18" charset="0"/>
              </a:rPr>
              <a:t> 26 Ekim 2017 A.K. Kararı [2014/5552]</a:t>
            </a:r>
          </a:p>
          <a:p>
            <a:pPr algn="just">
              <a:buNone/>
            </a:pPr>
            <a:r>
              <a:rPr lang="tr-TR" sz="2400" dirty="0">
                <a:latin typeface="Times New Roman" pitchFamily="18" charset="0"/>
                <a:cs typeface="Times New Roman" pitchFamily="18" charset="0"/>
              </a:rPr>
              <a:t> 5 Ekim 2017 F.G. Kararı [2014/17943]</a:t>
            </a:r>
          </a:p>
          <a:p>
            <a:pPr algn="just">
              <a:buNone/>
            </a:pPr>
            <a:r>
              <a:rPr lang="tr-TR" sz="2400" dirty="0">
                <a:latin typeface="Times New Roman" pitchFamily="18" charset="0"/>
                <a:cs typeface="Times New Roman" pitchFamily="18" charset="0"/>
              </a:rPr>
              <a:t> 5 Ekim 2017 G.Y. Kararı [2014/16026]</a:t>
            </a:r>
          </a:p>
          <a:p>
            <a:pPr algn="just">
              <a:buNone/>
            </a:pPr>
            <a:r>
              <a:rPr lang="tr-TR" sz="2400" dirty="0">
                <a:latin typeface="Times New Roman" pitchFamily="18" charset="0"/>
                <a:cs typeface="Times New Roman" pitchFamily="18" charset="0"/>
              </a:rPr>
              <a:t> 4 Ekim 2017 A.A. ve Ş.A. Kararı [2014/18260]</a:t>
            </a:r>
          </a:p>
          <a:p>
            <a:pPr algn="just">
              <a:buNone/>
            </a:pPr>
            <a:r>
              <a:rPr lang="tr-TR" sz="2400" dirty="0">
                <a:latin typeface="Times New Roman" pitchFamily="18" charset="0"/>
                <a:cs typeface="Times New Roman" pitchFamily="18" charset="0"/>
              </a:rPr>
              <a:t> 4 Ekim 2017 A.B. ve V.B. Kararı [2014/4141]</a:t>
            </a:r>
          </a:p>
          <a:p>
            <a:pPr algn="just">
              <a:buNone/>
            </a:pPr>
            <a:r>
              <a:rPr lang="tr-TR" sz="2400" dirty="0">
                <a:latin typeface="Times New Roman" pitchFamily="18" charset="0"/>
                <a:cs typeface="Times New Roman" pitchFamily="18" charset="0"/>
              </a:rPr>
              <a:t> 3 Mart 2016 N.B.B. Kararı [2013/5653]</a:t>
            </a:r>
          </a:p>
          <a:p>
            <a:pPr algn="just">
              <a:buNone/>
            </a:pPr>
            <a:endParaRPr lang="tr-TR" sz="2400" dirty="0">
              <a:latin typeface="Times New Roman" pitchFamily="18" charset="0"/>
              <a:cs typeface="Times New Roman" pitchFamily="18" charset="0"/>
            </a:endParaRPr>
          </a:p>
          <a:p>
            <a:pPr algn="just">
              <a:buNone/>
            </a:pPr>
            <a:r>
              <a:rPr lang="tr-TR" sz="2400" b="1" dirty="0">
                <a:latin typeface="Times New Roman" pitchFamily="18" charset="0"/>
                <a:cs typeface="Times New Roman" pitchFamily="18" charset="0"/>
              </a:rPr>
              <a:t>• Yargıtay Kararları</a:t>
            </a:r>
          </a:p>
          <a:p>
            <a:pPr algn="just">
              <a:buNone/>
            </a:pPr>
            <a:r>
              <a:rPr lang="tr-TR" sz="2400" dirty="0">
                <a:latin typeface="Times New Roman" pitchFamily="18" charset="0"/>
                <a:cs typeface="Times New Roman" pitchFamily="18" charset="0"/>
              </a:rPr>
              <a:t> Yargıtay 19. Ceza Dairesi - E. 2016/15510 K. 2017/5325 T. 5.6.2017</a:t>
            </a:r>
          </a:p>
          <a:p>
            <a:pPr algn="just">
              <a:buNone/>
            </a:pPr>
            <a:r>
              <a:rPr lang="tr-TR" sz="2400" dirty="0">
                <a:latin typeface="Times New Roman" pitchFamily="18" charset="0"/>
                <a:cs typeface="Times New Roman" pitchFamily="18" charset="0"/>
              </a:rPr>
              <a:t> Yargıtay Hukuk Genel Kurulu - 17.6.2015 T. 2014/56 E, 2015/1679 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a:bodyPr>
          <a:lstStyle/>
          <a:p>
            <a:pPr algn="just">
              <a:buNone/>
            </a:pPr>
            <a:r>
              <a:rPr lang="tr-TR" sz="2400" b="1" i="1" dirty="0">
                <a:latin typeface="Times New Roman" pitchFamily="18" charset="0"/>
                <a:cs typeface="Times New Roman" pitchFamily="18" charset="0"/>
              </a:rPr>
              <a:t> </a:t>
            </a:r>
          </a:p>
          <a:p>
            <a:pPr algn="just">
              <a:buNone/>
            </a:pPr>
            <a:endParaRPr lang="tr-TR" sz="2400" b="1" i="1" dirty="0">
              <a:latin typeface="Times New Roman" pitchFamily="18" charset="0"/>
              <a:cs typeface="Times New Roman" pitchFamily="18" charset="0"/>
            </a:endParaRPr>
          </a:p>
          <a:p>
            <a:pPr algn="just">
              <a:buNone/>
            </a:pPr>
            <a:r>
              <a:rPr lang="tr-TR" sz="2400" b="1" i="1" dirty="0">
                <a:latin typeface="Times New Roman" pitchFamily="18" charset="0"/>
                <a:cs typeface="Times New Roman" pitchFamily="18" charset="0"/>
              </a:rPr>
              <a:t>AYM Bireysel Başvuru Kararı 3 Mart 2016 - N.B.B. Kararı [2013/5653]</a:t>
            </a:r>
          </a:p>
          <a:p>
            <a:pPr algn="just">
              <a:buNone/>
            </a:pPr>
            <a:r>
              <a:rPr lang="tr-TR" sz="2400" dirty="0">
                <a:latin typeface="Times New Roman" pitchFamily="18" charset="0"/>
                <a:cs typeface="Times New Roman" pitchFamily="18" charset="0"/>
              </a:rPr>
              <a:t>	«Devletin bireye geçmişte yaşadıklarının başkaları tarafından öğrenilmesi engellenerek “yeni bir sayfa açma” olanağı verme hususunda bir sorumluluğu olduğu açıktır.»</a:t>
            </a:r>
          </a:p>
          <a:p>
            <a:pPr algn="just">
              <a:buNone/>
            </a:pPr>
            <a:endParaRPr lang="tr-TR" sz="2400" dirty="0">
              <a:latin typeface="Times New Roman" pitchFamily="18" charset="0"/>
              <a:cs typeface="Times New Roman" pitchFamily="18" charset="0"/>
            </a:endParaRPr>
          </a:p>
          <a:p>
            <a:pPr algn="just">
              <a:buNone/>
            </a:pPr>
            <a:r>
              <a:rPr lang="tr-TR" sz="2400" b="1" i="1" dirty="0">
                <a:latin typeface="Times New Roman" pitchFamily="18" charset="0"/>
                <a:cs typeface="Times New Roman" pitchFamily="18" charset="0"/>
              </a:rPr>
              <a:t>Yargıtay Kararı - 16. CD., E. 2016/927 K. 2016/3874 T. 7.6.2016</a:t>
            </a:r>
          </a:p>
          <a:p>
            <a:pPr algn="just">
              <a:buNone/>
            </a:pPr>
            <a:r>
              <a:rPr lang="tr-TR" sz="2400" dirty="0">
                <a:latin typeface="Times New Roman" pitchFamily="18" charset="0"/>
                <a:cs typeface="Times New Roman" pitchFamily="18" charset="0"/>
              </a:rPr>
              <a:t>«Bireylerin unutulma hakkı evrensel haklar arasında</a:t>
            </a:r>
          </a:p>
          <a:p>
            <a:pPr algn="just">
              <a:buNone/>
            </a:pPr>
            <a:r>
              <a:rPr lang="tr-TR" sz="2400" dirty="0">
                <a:latin typeface="Times New Roman" pitchFamily="18" charset="0"/>
                <a:cs typeface="Times New Roman" pitchFamily="18" charset="0"/>
              </a:rPr>
              <a:t>yer almaktadır.»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6215082"/>
          </a:xfrm>
        </p:spPr>
        <p:txBody>
          <a:bodyPr>
            <a:noAutofit/>
          </a:bodyPr>
          <a:lstStyle/>
          <a:p>
            <a:pPr algn="ctr">
              <a:buNone/>
            </a:pPr>
            <a:r>
              <a:rPr lang="tr-TR" sz="1800" b="1" dirty="0">
                <a:latin typeface="Times New Roman" pitchFamily="18" charset="0"/>
                <a:cs typeface="Times New Roman" pitchFamily="18" charset="0"/>
              </a:rPr>
              <a:t>Anayasa Mahkemesi’nin Unutulma Hakkına Yaklaşımı</a:t>
            </a:r>
          </a:p>
          <a:p>
            <a:pPr algn="ctr">
              <a:buNone/>
            </a:pPr>
            <a:endParaRPr lang="tr-TR" sz="1800" b="1" dirty="0">
              <a:latin typeface="Times New Roman" pitchFamily="18" charset="0"/>
              <a:cs typeface="Times New Roman" pitchFamily="18" charset="0"/>
            </a:endParaRPr>
          </a:p>
          <a:p>
            <a:pPr algn="just"/>
            <a:r>
              <a:rPr lang="tr-TR" sz="1800" dirty="0">
                <a:latin typeface="Times New Roman" pitchFamily="18" charset="0"/>
                <a:cs typeface="Times New Roman" pitchFamily="18" charset="0"/>
              </a:rPr>
              <a:t> Ulusal ölçekte yayımlanan bir gazetenin İnternet arşivi sayfalarında, başvurucu hakkında uyuşturucu kullandığı iddiası ile yürütülen bir ceza kovuşturması neticesinde adli para cezasına hükmedilen olaya ilişkin olarak 1998 yılında iki, 1999 yılında bir olmak üzere toplam üç haber başlığı yayımlanmıştır.</a:t>
            </a:r>
          </a:p>
          <a:p>
            <a:pPr algn="just"/>
            <a:r>
              <a:rPr lang="tr-TR" sz="1800" dirty="0">
                <a:latin typeface="Times New Roman" pitchFamily="18" charset="0"/>
                <a:cs typeface="Times New Roman" pitchFamily="18" charset="0"/>
              </a:rPr>
              <a:t>Anayasa Mahkemesi kararında; </a:t>
            </a:r>
          </a:p>
          <a:p>
            <a:pPr algn="just"/>
            <a:r>
              <a:rPr lang="tr-TR" sz="1800" dirty="0">
                <a:latin typeface="Times New Roman" pitchFamily="18" charset="0"/>
                <a:cs typeface="Times New Roman" pitchFamily="18" charset="0"/>
              </a:rPr>
              <a:t>Şeref ve itibarın korunması hakkı ile kişisel veriler arasındaki bu ilişki İnternet ortamında şeref ve itibara yönelik saldırıların, kişisel verilerin korunması hakkı ile bağlantılı olarak değerlendirilmesini gerektirmektedir.</a:t>
            </a:r>
          </a:p>
          <a:p>
            <a:pPr algn="just"/>
            <a:r>
              <a:rPr lang="tr-TR" sz="1800" dirty="0">
                <a:latin typeface="Times New Roman" pitchFamily="18" charset="0"/>
                <a:cs typeface="Times New Roman" pitchFamily="18" charset="0"/>
              </a:rPr>
              <a:t>Anayasa Mahkemesine göre ifade ve basın özgürlüğü ile şeref ve itibarın korunması hakkı, eşit düzeyde korunma gerektiren temel hak ve özgürlüklerdir. İnternet haberciliği ile birlikte unutulmanın zor olduğu günümüzde anılan dengenin tekrar kurulabilmesi şeref ve itibar yönünden bireylerin unutulma hakkının kabul edilmesi ile mümkün olabilir. Bu bağlamda unutulma hakkı adil dengenin kurulması için vazgeçilmez niteliktedir.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lnSpcReduction="10000"/>
          </a:bodyPr>
          <a:lstStyle/>
          <a:p>
            <a:pPr algn="ctr">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	Anayasa Mahkemesine göre Anayasanın 17. maddesinde düzenlenen kişinin manevi bütünlüğü bağlamında şeref ve itibarının korunması hakkı ve Anayasanın 20. maddesinin üçüncü fıkrasında güvence altına alman kişisel verilerin korunmasını isteme hakkı ile birlikte düşünüldüğünde, devletin bireye geçmişte yaşadıklarının başkaları tarafından öğrenilmesi engellenerek “yeni bir sayfa açma” olanağı verme hususunda bir sorumluluğu olduğu açıktır. </a:t>
            </a:r>
          </a:p>
          <a:p>
            <a:pPr algn="just">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	Özellikle kişisel verilerin korunması hakkı kapsamında kişisel verilerin silinmesini talep edebilme hakkı, kişilerin geçmişlerinde yaşadıkları olumsuzlukların unutulmasına imkan tanımayı kapsamaktadır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a:bodyPr>
          <a:lstStyle/>
          <a:p>
            <a:pPr algn="ctr">
              <a:buNone/>
            </a:pPr>
            <a:endParaRPr lang="tr-TR" sz="2400" dirty="0">
              <a:latin typeface="Times New Roman" pitchFamily="18" charset="0"/>
              <a:cs typeface="Times New Roman" pitchFamily="18" charset="0"/>
            </a:endParaRPr>
          </a:p>
          <a:p>
            <a:pPr algn="just">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Bir İnternet haberinin unutulma hakkı kapsamında internetten çıkarılabilmesi için yayının içeriği, yayında kaldığı süre, güncelliğini yitirme, tarihsel bir veri olarak kabul edilememe, kamu yararına katkısı (toplumsal açıdan haberin değeri, haberin geleceğe ışık tutan niteliği) habere konu kişinin siyasetçi veya ünlü olup olmadığı, haber veya makalenin konusu, bu bağlamda haberin olgusal gerçekler ya da değer yargısı içerip içermediği, halkın ilgili veriye yönelik ilgisi gibi hususların her somut olay açısından incelenmesi gerekmektedir.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357290" y="642918"/>
            <a:ext cx="7498080" cy="5306362"/>
          </a:xfrm>
        </p:spPr>
        <p:txBody>
          <a:bodyPr>
            <a:normAutofit/>
          </a:bodyPr>
          <a:lstStyle/>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Unutulma hakkı, İnternet ortamında niteliği itibariyle hukuka uygun olan içeriğin kaldırılması veya erişime kısıtlanmasını talep etme hakkıdır. </a:t>
            </a:r>
          </a:p>
          <a:p>
            <a:pPr marL="82296" indent="0" algn="just">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Unutulma hakkını, kişilik haklarının korunmasına ilişkin temel talep hakkından ayıran unutulma hakkının yöneldiği içeriğin İnternet ortamında bulunmasının hukuki ve meşru bir sebebinin olmasıdır.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a:bodyPr>
          <a:lstStyle/>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Temel olarak unutulma hakkı, internet ortamında yer </a:t>
            </a:r>
            <a:r>
              <a:rPr lang="tr-TR" sz="2400" dirty="0" err="1">
                <a:latin typeface="Times New Roman" pitchFamily="18" charset="0"/>
                <a:cs typeface="Times New Roman" pitchFamily="18" charset="0"/>
              </a:rPr>
              <a:t>alano</a:t>
            </a:r>
            <a:r>
              <a:rPr lang="tr-TR" sz="2400" dirty="0">
                <a:latin typeface="Times New Roman" pitchFamily="18" charset="0"/>
                <a:cs typeface="Times New Roman" pitchFamily="18" charset="0"/>
              </a:rPr>
              <a:t> içeriğin arama motorlarında listelenmemesini </a:t>
            </a:r>
            <a:r>
              <a:rPr lang="tr-TR" sz="2400" i="1" dirty="0">
                <a:latin typeface="Times New Roman" pitchFamily="18" charset="0"/>
                <a:cs typeface="Times New Roman" pitchFamily="18" charset="0"/>
              </a:rPr>
              <a:t>(</a:t>
            </a:r>
            <a:r>
              <a:rPr lang="tr-TR" sz="2400" i="1" dirty="0" err="1">
                <a:latin typeface="Times New Roman" pitchFamily="18" charset="0"/>
                <a:cs typeface="Times New Roman" pitchFamily="18" charset="0"/>
              </a:rPr>
              <a:t>delisting</a:t>
            </a:r>
            <a:r>
              <a:rPr lang="tr-TR" sz="2400" i="1" dirty="0">
                <a:latin typeface="Times New Roman" pitchFamily="18" charset="0"/>
                <a:cs typeface="Times New Roman" pitchFamily="18" charset="0"/>
              </a:rPr>
              <a:t> veya </a:t>
            </a:r>
            <a:r>
              <a:rPr lang="tr-TR" sz="2400" i="1" dirty="0" err="1">
                <a:latin typeface="Times New Roman" pitchFamily="18" charset="0"/>
                <a:cs typeface="Times New Roman" pitchFamily="18" charset="0"/>
              </a:rPr>
              <a:t>the</a:t>
            </a:r>
            <a:r>
              <a:rPr lang="tr-TR" sz="2400" i="1" dirty="0">
                <a:latin typeface="Times New Roman" pitchFamily="18" charset="0"/>
                <a:cs typeface="Times New Roman" pitchFamily="18" charset="0"/>
              </a:rPr>
              <a:t> </a:t>
            </a:r>
            <a:r>
              <a:rPr lang="tr-TR" sz="2400" i="1" dirty="0" err="1">
                <a:latin typeface="Times New Roman" pitchFamily="18" charset="0"/>
                <a:cs typeface="Times New Roman" pitchFamily="18" charset="0"/>
              </a:rPr>
              <a:t>right</a:t>
            </a:r>
            <a:r>
              <a:rPr lang="tr-TR" sz="2400" i="1" dirty="0">
                <a:latin typeface="Times New Roman" pitchFamily="18" charset="0"/>
                <a:cs typeface="Times New Roman" pitchFamily="18" charset="0"/>
              </a:rPr>
              <a:t> </a:t>
            </a:r>
            <a:r>
              <a:rPr lang="tr-TR" sz="2400" i="1" dirty="0" err="1">
                <a:latin typeface="Times New Roman" pitchFamily="18" charset="0"/>
                <a:cs typeface="Times New Roman" pitchFamily="18" charset="0"/>
              </a:rPr>
              <a:t>to</a:t>
            </a:r>
            <a:r>
              <a:rPr lang="tr-TR" sz="2400" i="1" dirty="0">
                <a:latin typeface="Times New Roman" pitchFamily="18" charset="0"/>
                <a:cs typeface="Times New Roman" pitchFamily="18" charset="0"/>
              </a:rPr>
              <a:t> de-</a:t>
            </a:r>
            <a:r>
              <a:rPr lang="tr-TR" sz="2400" i="1" dirty="0" err="1">
                <a:latin typeface="Times New Roman" pitchFamily="18" charset="0"/>
                <a:cs typeface="Times New Roman" pitchFamily="18" charset="0"/>
              </a:rPr>
              <a:t>referencing</a:t>
            </a:r>
            <a:r>
              <a:rPr lang="tr-TR" sz="2400" i="1" dirty="0">
                <a:latin typeface="Times New Roman" pitchFamily="18" charset="0"/>
                <a:cs typeface="Times New Roman" pitchFamily="18" charset="0"/>
              </a:rPr>
              <a:t>) </a:t>
            </a:r>
            <a:r>
              <a:rPr lang="tr-TR" sz="2400" dirty="0">
                <a:latin typeface="Times New Roman" pitchFamily="18" charset="0"/>
                <a:cs typeface="Times New Roman" pitchFamily="18" charset="0"/>
              </a:rPr>
              <a:t>talep hakkıdır. </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Unutulma hakkı içeriğin internet ortamından kaldırılmasını talep hakkı değildir. Unutulma hakkı, internet ortamında yer alan içeriğin arama motorlarında listelenmemesini (</a:t>
            </a:r>
            <a:r>
              <a:rPr lang="tr-TR" sz="2400" dirty="0" err="1">
                <a:latin typeface="Times New Roman" pitchFamily="18" charset="0"/>
                <a:cs typeface="Times New Roman" pitchFamily="18" charset="0"/>
              </a:rPr>
              <a:t>delisting</a:t>
            </a:r>
            <a:r>
              <a:rPr lang="tr-TR" sz="2400" dirty="0">
                <a:latin typeface="Times New Roman" pitchFamily="18" charset="0"/>
                <a:cs typeface="Times New Roman" pitchFamily="18" charset="0"/>
              </a:rPr>
              <a:t>) talep hakkıdır. </a:t>
            </a:r>
            <a:endParaRPr lang="tr-TR" sz="2000" i="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882426"/>
          </a:xfrm>
        </p:spPr>
        <p:txBody>
          <a:bodyPr>
            <a:normAutofit fontScale="70000" lnSpcReduction="20000"/>
          </a:bodyPr>
          <a:lstStyle/>
          <a:p>
            <a:pPr marL="82296" indent="0" algn="just">
              <a:buNone/>
            </a:pPr>
            <a:endParaRPr lang="tr-TR" sz="2400" dirty="0">
              <a:latin typeface="Times New Roman" pitchFamily="18" charset="0"/>
              <a:cs typeface="Times New Roman" pitchFamily="18" charset="0"/>
            </a:endParaRPr>
          </a:p>
          <a:p>
            <a:pPr marL="82296" indent="0" algn="just">
              <a:buNone/>
            </a:pPr>
            <a:r>
              <a:rPr lang="tr-TR" sz="2800" dirty="0">
                <a:latin typeface="Times New Roman" pitchFamily="18" charset="0"/>
                <a:cs typeface="Times New Roman" pitchFamily="18" charset="0"/>
              </a:rPr>
              <a:t>Avrupa Birliği Adalet Divanı Kararı</a:t>
            </a:r>
          </a:p>
          <a:p>
            <a:pPr marL="82296" indent="0" algn="just">
              <a:buNone/>
            </a:pPr>
            <a:endParaRPr lang="tr-TR" sz="2800" dirty="0">
              <a:latin typeface="Times New Roman" pitchFamily="18" charset="0"/>
              <a:cs typeface="Times New Roman" pitchFamily="18" charset="0"/>
            </a:endParaRPr>
          </a:p>
          <a:p>
            <a:pPr algn="just"/>
            <a:r>
              <a:rPr lang="tr-TR" sz="2800" i="1" dirty="0">
                <a:latin typeface="Times New Roman" pitchFamily="18" charset="0"/>
                <a:cs typeface="Times New Roman" pitchFamily="18" charset="0"/>
              </a:rPr>
              <a:t>Google </a:t>
            </a:r>
            <a:r>
              <a:rPr lang="tr-TR" sz="2800" i="1" dirty="0" err="1">
                <a:latin typeface="Times New Roman" pitchFamily="18" charset="0"/>
                <a:cs typeface="Times New Roman" pitchFamily="18" charset="0"/>
              </a:rPr>
              <a:t>Spain</a:t>
            </a:r>
            <a:r>
              <a:rPr lang="tr-TR" sz="2800" i="1" dirty="0">
                <a:latin typeface="Times New Roman" pitchFamily="18" charset="0"/>
                <a:cs typeface="Times New Roman" pitchFamily="18" charset="0"/>
              </a:rPr>
              <a:t> SL, Google </a:t>
            </a:r>
            <a:r>
              <a:rPr lang="tr-TR" sz="2800" i="1" dirty="0" err="1">
                <a:latin typeface="Times New Roman" pitchFamily="18" charset="0"/>
                <a:cs typeface="Times New Roman" pitchFamily="18" charset="0"/>
              </a:rPr>
              <a:t>Inc</a:t>
            </a:r>
            <a:r>
              <a:rPr lang="tr-TR" sz="2800" i="1" dirty="0">
                <a:latin typeface="Times New Roman" pitchFamily="18" charset="0"/>
                <a:cs typeface="Times New Roman" pitchFamily="18" charset="0"/>
              </a:rPr>
              <a:t>. v. </a:t>
            </a:r>
            <a:r>
              <a:rPr lang="tr-TR" sz="2800" i="1" dirty="0" err="1">
                <a:latin typeface="Times New Roman" pitchFamily="18" charset="0"/>
                <a:cs typeface="Times New Roman" pitchFamily="18" charset="0"/>
              </a:rPr>
              <a:t>Agencia</a:t>
            </a:r>
            <a:r>
              <a:rPr lang="tr-TR" sz="2800" i="1" dirty="0">
                <a:latin typeface="Times New Roman" pitchFamily="18" charset="0"/>
                <a:cs typeface="Times New Roman" pitchFamily="18" charset="0"/>
              </a:rPr>
              <a:t> </a:t>
            </a:r>
            <a:r>
              <a:rPr lang="tr-TR" sz="2800" i="1" dirty="0" err="1">
                <a:latin typeface="Times New Roman" pitchFamily="18" charset="0"/>
                <a:cs typeface="Times New Roman" pitchFamily="18" charset="0"/>
              </a:rPr>
              <a:t>Española</a:t>
            </a:r>
            <a:r>
              <a:rPr lang="tr-TR" sz="2800" i="1" dirty="0">
                <a:latin typeface="Times New Roman" pitchFamily="18" charset="0"/>
                <a:cs typeface="Times New Roman" pitchFamily="18" charset="0"/>
              </a:rPr>
              <a:t> </a:t>
            </a:r>
            <a:r>
              <a:rPr lang="tr-TR" sz="2800" i="1" dirty="0" err="1">
                <a:latin typeface="Times New Roman" pitchFamily="18" charset="0"/>
                <a:cs typeface="Times New Roman" pitchFamily="18" charset="0"/>
              </a:rPr>
              <a:t>deProtección</a:t>
            </a:r>
            <a:r>
              <a:rPr lang="tr-TR" sz="2800" i="1" dirty="0">
                <a:latin typeface="Times New Roman" pitchFamily="18" charset="0"/>
                <a:cs typeface="Times New Roman" pitchFamily="18" charset="0"/>
              </a:rPr>
              <a:t> de </a:t>
            </a:r>
            <a:r>
              <a:rPr lang="tr-TR" sz="2800" i="1" dirty="0" err="1">
                <a:latin typeface="Times New Roman" pitchFamily="18" charset="0"/>
                <a:cs typeface="Times New Roman" pitchFamily="18" charset="0"/>
              </a:rPr>
              <a:t>Datos</a:t>
            </a:r>
            <a:r>
              <a:rPr lang="tr-TR" sz="2800" i="1" dirty="0">
                <a:latin typeface="Times New Roman" pitchFamily="18" charset="0"/>
                <a:cs typeface="Times New Roman" pitchFamily="18" charset="0"/>
              </a:rPr>
              <a:t>, </a:t>
            </a:r>
            <a:r>
              <a:rPr lang="tr-TR" sz="2800" i="1" dirty="0" err="1">
                <a:latin typeface="Times New Roman" pitchFamily="18" charset="0"/>
                <a:cs typeface="Times New Roman" pitchFamily="18" charset="0"/>
              </a:rPr>
              <a:t>Mario</a:t>
            </a:r>
            <a:r>
              <a:rPr lang="tr-TR" sz="2800" i="1" dirty="0">
                <a:latin typeface="Times New Roman" pitchFamily="18" charset="0"/>
                <a:cs typeface="Times New Roman" pitchFamily="18" charset="0"/>
              </a:rPr>
              <a:t> </a:t>
            </a:r>
            <a:r>
              <a:rPr lang="tr-TR" sz="2800" i="1" dirty="0" err="1">
                <a:latin typeface="Times New Roman" pitchFamily="18" charset="0"/>
                <a:cs typeface="Times New Roman" pitchFamily="18" charset="0"/>
              </a:rPr>
              <a:t>Costeja</a:t>
            </a:r>
            <a:r>
              <a:rPr lang="tr-TR" sz="2800" i="1" dirty="0">
                <a:latin typeface="Times New Roman" pitchFamily="18" charset="0"/>
                <a:cs typeface="Times New Roman" pitchFamily="18" charset="0"/>
              </a:rPr>
              <a:t> </a:t>
            </a:r>
            <a:r>
              <a:rPr lang="tr-TR" sz="2800" i="1" dirty="0" err="1">
                <a:latin typeface="Times New Roman" pitchFamily="18" charset="0"/>
                <a:cs typeface="Times New Roman" pitchFamily="18" charset="0"/>
              </a:rPr>
              <a:t>González</a:t>
            </a:r>
            <a:r>
              <a:rPr lang="tr-TR" sz="2800" i="1" dirty="0">
                <a:latin typeface="Times New Roman" pitchFamily="18" charset="0"/>
                <a:cs typeface="Times New Roman" pitchFamily="18" charset="0"/>
              </a:rPr>
              <a:t> (C-131/12) 13 Mayıs 2014 tarihinde Avrupa Adalet Divanı tarafından karara bağlanmıştır.</a:t>
            </a:r>
          </a:p>
          <a:p>
            <a:pPr algn="just"/>
            <a:endParaRPr lang="tr-TR" sz="2800" i="1" dirty="0">
              <a:latin typeface="Times New Roman" pitchFamily="18" charset="0"/>
              <a:cs typeface="Times New Roman" pitchFamily="18" charset="0"/>
            </a:endParaRPr>
          </a:p>
          <a:p>
            <a:pPr marL="82296" indent="0" algn="just">
              <a:buNone/>
            </a:pPr>
            <a:r>
              <a:rPr lang="tr-TR" sz="3100" dirty="0">
                <a:latin typeface="Times New Roman" panose="02020603050405020304" pitchFamily="18" charset="0"/>
                <a:cs typeface="Times New Roman" panose="02020603050405020304" pitchFamily="18" charset="0"/>
              </a:rPr>
              <a:t>2010 yılında </a:t>
            </a:r>
            <a:r>
              <a:rPr lang="tr-TR" sz="3100" dirty="0" err="1">
                <a:latin typeface="Times New Roman" panose="02020603050405020304" pitchFamily="18" charset="0"/>
                <a:cs typeface="Times New Roman" panose="02020603050405020304" pitchFamily="18" charset="0"/>
              </a:rPr>
              <a:t>Mario</a:t>
            </a:r>
            <a:r>
              <a:rPr lang="tr-TR" sz="3100" dirty="0">
                <a:latin typeface="Times New Roman" panose="02020603050405020304" pitchFamily="18" charset="0"/>
                <a:cs typeface="Times New Roman" panose="02020603050405020304" pitchFamily="18" charset="0"/>
              </a:rPr>
              <a:t> </a:t>
            </a:r>
            <a:r>
              <a:rPr lang="tr-TR" sz="3100" dirty="0" err="1">
                <a:latin typeface="Times New Roman" panose="02020603050405020304" pitchFamily="18" charset="0"/>
                <a:cs typeface="Times New Roman" panose="02020603050405020304" pitchFamily="18" charset="0"/>
              </a:rPr>
              <a:t>Costeja</a:t>
            </a:r>
            <a:r>
              <a:rPr lang="tr-TR" sz="3100" dirty="0">
                <a:latin typeface="Times New Roman" panose="02020603050405020304" pitchFamily="18" charset="0"/>
                <a:cs typeface="Times New Roman" panose="02020603050405020304" pitchFamily="18" charset="0"/>
              </a:rPr>
              <a:t> </a:t>
            </a:r>
            <a:r>
              <a:rPr lang="tr-TR" sz="3100" dirty="0" err="1">
                <a:latin typeface="Times New Roman" panose="02020603050405020304" pitchFamily="18" charset="0"/>
                <a:cs typeface="Times New Roman" panose="02020603050405020304" pitchFamily="18" charset="0"/>
              </a:rPr>
              <a:t>González</a:t>
            </a:r>
            <a:r>
              <a:rPr lang="tr-TR" sz="3100" dirty="0">
                <a:latin typeface="Times New Roman" panose="02020603050405020304" pitchFamily="18" charset="0"/>
                <a:cs typeface="Times New Roman" panose="02020603050405020304" pitchFamily="18" charset="0"/>
              </a:rPr>
              <a:t> isimli bir İspanyol vatandaşı, İnternette adıyla arama yapıldığı zaman arama sonuçları arasında yer alan, kendisinin 16 yıl önce borcunu ödemek için bir gayrimenkulü satışa çıkardığına dair haberin kaldırılması amacıyla haberi yayımlayan İspanyol gazete ve Google İspanya ile Google </a:t>
            </a:r>
            <a:r>
              <a:rPr lang="tr-TR" sz="3100" dirty="0" err="1">
                <a:latin typeface="Times New Roman" panose="02020603050405020304" pitchFamily="18" charset="0"/>
                <a:cs typeface="Times New Roman" panose="02020603050405020304" pitchFamily="18" charset="0"/>
              </a:rPr>
              <a:t>Inc</a:t>
            </a:r>
            <a:r>
              <a:rPr lang="tr-TR" sz="3100" dirty="0">
                <a:latin typeface="Times New Roman" panose="02020603050405020304" pitchFamily="18" charset="0"/>
                <a:cs typeface="Times New Roman" panose="02020603050405020304" pitchFamily="18" charset="0"/>
              </a:rPr>
              <a:t>. Şirketinin İspanyol Veri Koruma Otoritesine başvurmuştur. Bay </a:t>
            </a:r>
            <a:r>
              <a:rPr lang="tr-TR" sz="3100" dirty="0" err="1">
                <a:latin typeface="Times New Roman" panose="02020603050405020304" pitchFamily="18" charset="0"/>
                <a:cs typeface="Times New Roman" panose="02020603050405020304" pitchFamily="18" charset="0"/>
              </a:rPr>
              <a:t>Gonzalez</a:t>
            </a:r>
            <a:r>
              <a:rPr lang="tr-TR" sz="3100" dirty="0">
                <a:latin typeface="Times New Roman" panose="02020603050405020304" pitchFamily="18" charset="0"/>
                <a:cs typeface="Times New Roman" panose="02020603050405020304" pitchFamily="18" charset="0"/>
              </a:rPr>
              <a:t>, İspanyol gazetesinden ya sayfayı kaldırmasını ya da kendi adı görünmeyecek şekilde bir değişiklik yapılmasını; Google İspanya ile Google </a:t>
            </a:r>
            <a:r>
              <a:rPr lang="tr-TR" sz="3100" dirty="0" err="1">
                <a:latin typeface="Times New Roman" panose="02020603050405020304" pitchFamily="18" charset="0"/>
                <a:cs typeface="Times New Roman" panose="02020603050405020304" pitchFamily="18" charset="0"/>
              </a:rPr>
              <a:t>Inc</a:t>
            </a:r>
            <a:r>
              <a:rPr lang="tr-TR" sz="3100" dirty="0">
                <a:latin typeface="Times New Roman" panose="02020603050405020304" pitchFamily="18" charset="0"/>
                <a:cs typeface="Times New Roman" panose="02020603050405020304" pitchFamily="18" charset="0"/>
              </a:rPr>
              <a:t>. şirketinden ise arama sonuçlarında ilgili gazete sayfasına bağlantının kaldırılmasını talep etmiştir.</a:t>
            </a:r>
            <a:r>
              <a:rPr lang="tr-TR" dirty="0">
                <a:latin typeface="Times New Roman" pitchFamily="18" charset="0"/>
                <a:cs typeface="Times New Roman" pitchFamily="18" charset="0"/>
              </a:rPr>
              <a:t> </a:t>
            </a:r>
          </a:p>
          <a:p>
            <a:pPr marL="82296" indent="0" algn="just">
              <a:buNone/>
            </a:pPr>
            <a:endParaRPr lang="tr-TR" dirty="0">
              <a:latin typeface="Times New Roman" pitchFamily="18" charset="0"/>
              <a:cs typeface="Times New Roman" pitchFamily="18" charset="0"/>
            </a:endParaRPr>
          </a:p>
          <a:p>
            <a:pPr algn="just"/>
            <a:endParaRPr lang="tr-TR" sz="3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a:bodyPr>
          <a:lstStyle/>
          <a:p>
            <a:pPr algn="just"/>
            <a:r>
              <a:rPr lang="tr-TR" sz="2400" dirty="0">
                <a:latin typeface="Times New Roman" pitchFamily="18" charset="0"/>
                <a:cs typeface="Times New Roman" pitchFamily="18" charset="0"/>
              </a:rPr>
              <a:t>İspanyol Veri Koruma Otoritesi, İspanyol gazeteye ilişkin talebi, söz konusu içeriğin yasal bir gereklilik sebebiyle yayınlandığından bahisle reddetmiştir.,</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Öte yandan, Google İspanya ile Google </a:t>
            </a:r>
            <a:r>
              <a:rPr lang="tr-TR" sz="2400" dirty="0" err="1">
                <a:latin typeface="Times New Roman" pitchFamily="18" charset="0"/>
                <a:cs typeface="Times New Roman" pitchFamily="18" charset="0"/>
              </a:rPr>
              <a:t>Inc</a:t>
            </a:r>
            <a:r>
              <a:rPr lang="tr-TR" sz="2400" dirty="0">
                <a:latin typeface="Times New Roman" pitchFamily="18" charset="0"/>
                <a:cs typeface="Times New Roman" pitchFamily="18" charset="0"/>
              </a:rPr>
              <a:t>. şirketine ise, kişiyle ilgili arama sonuçlarını kaldırması ve gelecekte erişilmesini kısıtlamasına karar vermiştir.</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Google, bu kararın iptali için dava açmış ve davaya bakan İspanyol mahkemesi konuyu Avrupa Adalet Divanı’na taşımıştır.</a:t>
            </a:r>
          </a:p>
          <a:p>
            <a:pPr algn="just"/>
            <a:endParaRPr lang="tr-TR"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fontScale="92500"/>
          </a:bodyPr>
          <a:lstStyle/>
          <a:p>
            <a:pPr algn="just">
              <a:buNone/>
            </a:pPr>
            <a:r>
              <a:rPr lang="tr-TR" sz="2400" dirty="0">
                <a:latin typeface="Times New Roman" pitchFamily="18" charset="0"/>
                <a:cs typeface="Times New Roman" pitchFamily="18" charset="0"/>
              </a:rPr>
              <a:t>Adalet Divanı, öncelikle arama motorlarının AB Veri Koruması direktifine tabi oldukları ve işledikleri veriler bakımından veri kontrolörü olarak kabul edildikleri hüküm altına alınmıştır.</a:t>
            </a:r>
          </a:p>
          <a:p>
            <a:pPr algn="just">
              <a:buNone/>
            </a:pPr>
            <a:r>
              <a:rPr lang="tr-TR" sz="2400" dirty="0">
                <a:latin typeface="Times New Roman" pitchFamily="18" charset="0"/>
                <a:cs typeface="Times New Roman" pitchFamily="18" charset="0"/>
              </a:rPr>
              <a:t>• Arama motorlarının faaliyetini, «İnternet ortamında üçüncü kişilerce yayımlanan veya yer alan bilgileri bulma, otomatik olarak indeksleme, geçici olarak saklama ve son olarak, belirli bir sıralama tercihine göre İnternet kullanıcılarının erişimine bu bilgiyi sunma» olarak tanımlamıştır.</a:t>
            </a:r>
          </a:p>
          <a:p>
            <a:pPr algn="just">
              <a:buNone/>
            </a:pPr>
            <a:r>
              <a:rPr lang="tr-TR" sz="2400" dirty="0">
                <a:latin typeface="Times New Roman" pitchFamily="18" charset="0"/>
                <a:cs typeface="Times New Roman" pitchFamily="18" charset="0"/>
              </a:rPr>
              <a:t>• Divan, yapılan yargılama neticesinde internet ortamında yer alan ilgisiz, geçersiz veya güncel olmayan kişisel verilere yönelik linklerin bireylerin talebi durumunda arama motorlarından kaldırılmasının zorunlu olduğuna hükmetmiştir.</a:t>
            </a:r>
          </a:p>
          <a:p>
            <a:pPr algn="just">
              <a:buNone/>
            </a:pPr>
            <a:r>
              <a:rPr lang="tr-TR" sz="2400" dirty="0">
                <a:latin typeface="Times New Roman" pitchFamily="18" charset="0"/>
                <a:cs typeface="Times New Roman" pitchFamily="18" charset="0"/>
              </a:rPr>
              <a:t>• Diğer bir deyişle, Mahkeme İnternet ortamında unutulma hakkını tanımlamıştır.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fontScale="70000" lnSpcReduction="20000"/>
          </a:bodyPr>
          <a:lstStyle/>
          <a:p>
            <a:pPr algn="ctr">
              <a:buNone/>
            </a:pPr>
            <a:endParaRPr lang="tr-TR" sz="2400" dirty="0">
              <a:latin typeface="Times New Roman" pitchFamily="18" charset="0"/>
              <a:cs typeface="Times New Roman" pitchFamily="18" charset="0"/>
            </a:endParaRPr>
          </a:p>
          <a:p>
            <a:pPr algn="just">
              <a:buNone/>
            </a:pPr>
            <a:r>
              <a:rPr lang="tr-TR" sz="3400" dirty="0">
                <a:latin typeface="Times New Roman" pitchFamily="18" charset="0"/>
                <a:cs typeface="Times New Roman" pitchFamily="18" charset="0"/>
              </a:rPr>
              <a:t>	Bir bireyin adına ilişkin sonuçların arama motorundan çıkarılmasındaki temel amaç, arama motorlarının bireylerin kişisel hayatını ilgilendiren birçok konuda derlenmesi mümkün olmayan veya zor olan toplu ve yapısal bilgileri bir araya getirmeleridir.</a:t>
            </a:r>
          </a:p>
          <a:p>
            <a:pPr algn="just">
              <a:buNone/>
            </a:pPr>
            <a:r>
              <a:rPr lang="tr-TR" sz="3400" dirty="0">
                <a:latin typeface="Times New Roman" pitchFamily="18" charset="0"/>
                <a:cs typeface="Times New Roman" pitchFamily="18" charset="0"/>
              </a:rPr>
              <a:t>• Aynı zamanda her yerden erişilebilmesi bu bağlamda arama motorlarını ayrı bir yere oturtmaktadır.</a:t>
            </a:r>
          </a:p>
          <a:p>
            <a:pPr algn="just">
              <a:buNone/>
            </a:pPr>
            <a:r>
              <a:rPr lang="tr-TR" sz="3400" dirty="0">
                <a:latin typeface="Times New Roman" pitchFamily="18" charset="0"/>
                <a:cs typeface="Times New Roman" pitchFamily="18" charset="0"/>
              </a:rPr>
              <a:t>• Karar göre, ilgili kişinin hakları, arama motorlarının ekonomik menfaatinin önündedir.</a:t>
            </a:r>
          </a:p>
          <a:p>
            <a:pPr algn="just">
              <a:buNone/>
            </a:pPr>
            <a:r>
              <a:rPr lang="tr-TR" sz="3400" dirty="0">
                <a:latin typeface="Times New Roman" pitchFamily="18" charset="0"/>
                <a:cs typeface="Times New Roman" pitchFamily="18" charset="0"/>
              </a:rPr>
              <a:t>Ancak, değişik haklar arasında bir denge kurulması gerekmekte ve bu denge somut olaya göre;</a:t>
            </a:r>
          </a:p>
          <a:p>
            <a:pPr algn="just">
              <a:buNone/>
            </a:pPr>
            <a:r>
              <a:rPr lang="tr-TR" sz="3400" dirty="0">
                <a:latin typeface="Times New Roman" pitchFamily="18" charset="0"/>
                <a:cs typeface="Times New Roman" pitchFamily="18" charset="0"/>
              </a:rPr>
              <a:t> işlenen verinin doğasına,</a:t>
            </a:r>
          </a:p>
          <a:p>
            <a:pPr algn="just">
              <a:buNone/>
            </a:pPr>
            <a:r>
              <a:rPr lang="tr-TR" sz="3400" dirty="0">
                <a:latin typeface="Times New Roman" pitchFamily="18" charset="0"/>
                <a:cs typeface="Times New Roman" pitchFamily="18" charset="0"/>
              </a:rPr>
              <a:t> hassasiyetine,</a:t>
            </a:r>
          </a:p>
          <a:p>
            <a:pPr algn="just">
              <a:buNone/>
            </a:pPr>
            <a:r>
              <a:rPr lang="tr-TR" sz="3400" dirty="0">
                <a:latin typeface="Times New Roman" pitchFamily="18" charset="0"/>
                <a:cs typeface="Times New Roman" pitchFamily="18" charset="0"/>
              </a:rPr>
              <a:t> kamunun bu veriye erişmesindeki menfaate,</a:t>
            </a:r>
          </a:p>
          <a:p>
            <a:pPr algn="just">
              <a:buNone/>
            </a:pPr>
            <a:r>
              <a:rPr lang="tr-TR" sz="3400" dirty="0">
                <a:latin typeface="Times New Roman" pitchFamily="18" charset="0"/>
                <a:cs typeface="Times New Roman" pitchFamily="18" charset="0"/>
              </a:rPr>
              <a:t> ilgili kişinin kamuya mal olmuş birisi olup olmamasına göre değişecektir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a:bodyPr>
          <a:lstStyle/>
          <a:p>
            <a:pPr marL="82296" indent="0" algn="just">
              <a:buNone/>
            </a:pPr>
            <a:r>
              <a:rPr lang="tr-TR" sz="2400" dirty="0">
                <a:latin typeface="Times New Roman" pitchFamily="18" charset="0"/>
                <a:cs typeface="Times New Roman" pitchFamily="18" charset="0"/>
              </a:rPr>
              <a:t>UNUTULMA HAKKININ KULLANILMASI </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Avrupa Birliği Hukuku altında herkesin kişisel verilerinin korunmasını talep hakkı bulunmaktadır.</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Kişinin adına ilişkin arama kombinasyonu engellemeye konu olabilecektir. </a:t>
            </a:r>
          </a:p>
          <a:p>
            <a:pPr algn="just"/>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Her ne kadar mahkeme kararında «ad» denilmişse de, bu adın kapsamına soyadı ile ismin farklı şekilde yazılış şekli de girmektedir. Benzer şekilde müstear isimler ile takma adlar da bu kapsamda korunabilecektir.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35608" y="642918"/>
            <a:ext cx="7498080" cy="5605482"/>
          </a:xfrm>
        </p:spPr>
        <p:txBody>
          <a:bodyPr>
            <a:normAutofit/>
          </a:bodyPr>
          <a:lstStyle/>
          <a:p>
            <a:pPr algn="ctr">
              <a:buNone/>
            </a:pPr>
            <a:endParaRPr lang="tr-TR" sz="2400" dirty="0">
              <a:latin typeface="Times New Roman" pitchFamily="18" charset="0"/>
              <a:cs typeface="Times New Roman" pitchFamily="18" charset="0"/>
            </a:endParaRPr>
          </a:p>
          <a:p>
            <a:pPr algn="ctr">
              <a:buNone/>
            </a:pPr>
            <a:endParaRPr lang="tr-TR" sz="2400" dirty="0">
              <a:latin typeface="Times New Roman" pitchFamily="18" charset="0"/>
              <a:cs typeface="Times New Roman" pitchFamily="18" charset="0"/>
            </a:endParaRPr>
          </a:p>
          <a:p>
            <a:pPr algn="just"/>
            <a:r>
              <a:rPr lang="tr-TR" sz="2400" dirty="0">
                <a:latin typeface="Times New Roman" pitchFamily="18" charset="0"/>
                <a:cs typeface="Times New Roman" pitchFamily="18" charset="0"/>
              </a:rPr>
              <a:t>Zorunlu bir başvuru yöntemi yoktur. </a:t>
            </a:r>
          </a:p>
          <a:p>
            <a:pPr algn="just"/>
            <a:r>
              <a:rPr lang="tr-TR" sz="2400" dirty="0">
                <a:latin typeface="Times New Roman" pitchFamily="18" charset="0"/>
                <a:cs typeface="Times New Roman" pitchFamily="18" charset="0"/>
              </a:rPr>
              <a:t>Veri süjesi talebini gerekçelendirmelidir; spesifik İnternet adreslerini belirtmelidir ve kamusal hayattaki rolünü açıkça belirtmelidir.</a:t>
            </a:r>
          </a:p>
          <a:p>
            <a:pPr algn="just"/>
            <a:r>
              <a:rPr lang="tr-TR" sz="2400" dirty="0">
                <a:latin typeface="Times New Roman" pitchFamily="18" charset="0"/>
                <a:cs typeface="Times New Roman" pitchFamily="18" charset="0"/>
              </a:rPr>
              <a:t>Arama motoru talebi reddettiği takdirde, gerekçesini etraflıca belirtmelidir. Ayrıca, bu karara karşı Veri Koruma Birimi ile mahkemelere başvurulabileceğini belirtmelidir.</a:t>
            </a:r>
          </a:p>
          <a:p>
            <a:pPr algn="just"/>
            <a:r>
              <a:rPr lang="tr-TR" sz="2400" dirty="0">
                <a:latin typeface="Times New Roman" pitchFamily="18" charset="0"/>
                <a:cs typeface="Times New Roman" pitchFamily="18" charset="0"/>
              </a:rPr>
              <a:t>Taleplere ilişkin dengeleme yapma yükümlülüğü arama motorunda, üstelik her somut olay için ayrı bir değerlendirme yapılma esası var.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176</TotalTime>
  <Words>1276</Words>
  <Application>Microsoft Office PowerPoint</Application>
  <PresentationFormat>Ekran Gösterisi (4:3)</PresentationFormat>
  <Paragraphs>98</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Gill Sans MT</vt:lpstr>
      <vt:lpstr>Times New Roman</vt:lpstr>
      <vt:lpstr>Verdana</vt:lpstr>
      <vt:lpstr>Wingdings 2</vt:lpstr>
      <vt:lpstr>Gündönümü</vt:lpstr>
      <vt:lpstr>UNUTULMA HAKKI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HUKUK TARİHİ</dc:title>
  <dc:creator>damla ermeydan</dc:creator>
  <cp:lastModifiedBy>damla ermeydan</cp:lastModifiedBy>
  <cp:revision>43</cp:revision>
  <dcterms:created xsi:type="dcterms:W3CDTF">2020-07-12T09:10:26Z</dcterms:created>
  <dcterms:modified xsi:type="dcterms:W3CDTF">2021-10-22T07:17:53Z</dcterms:modified>
</cp:coreProperties>
</file>