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87" r:id="rId6"/>
    <p:sldId id="263" r:id="rId7"/>
    <p:sldId id="267" r:id="rId8"/>
    <p:sldId id="268" r:id="rId9"/>
    <p:sldId id="261" r:id="rId10"/>
    <p:sldId id="262" r:id="rId11"/>
    <p:sldId id="264" r:id="rId12"/>
    <p:sldId id="269" r:id="rId13"/>
    <p:sldId id="275" r:id="rId14"/>
    <p:sldId id="276" r:id="rId15"/>
    <p:sldId id="277" r:id="rId16"/>
    <p:sldId id="290" r:id="rId17"/>
    <p:sldId id="265" r:id="rId18"/>
    <p:sldId id="266"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3E31F0-0521-4932-97E2-5B7A94AF78D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84E1650-4175-4BCE-A6A4-773B6F8AEC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9CBEC27-8195-404C-9D05-02DB88D3AF98}"/>
              </a:ext>
            </a:extLst>
          </p:cNvPr>
          <p:cNvSpPr>
            <a:spLocks noGrp="1"/>
          </p:cNvSpPr>
          <p:nvPr>
            <p:ph type="dt" sz="half" idx="10"/>
          </p:nvPr>
        </p:nvSpPr>
        <p:spPr/>
        <p:txBody>
          <a:bodyPr/>
          <a:lstStyle/>
          <a:p>
            <a:fld id="{41EFB2DE-0EC9-4421-BC8F-18B54D8C3A8F}" type="datetimeFigureOut">
              <a:rPr lang="tr-TR" smtClean="0"/>
              <a:t>8.01.2021</a:t>
            </a:fld>
            <a:endParaRPr lang="tr-TR"/>
          </a:p>
        </p:txBody>
      </p:sp>
      <p:sp>
        <p:nvSpPr>
          <p:cNvPr id="5" name="Alt Bilgi Yer Tutucusu 4">
            <a:extLst>
              <a:ext uri="{FF2B5EF4-FFF2-40B4-BE49-F238E27FC236}">
                <a16:creationId xmlns:a16="http://schemas.microsoft.com/office/drawing/2014/main" id="{7C9D0770-32F5-4960-83AC-B7C1D7F4473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DEE1B3F-D00F-4B09-B4AD-24F108F93A2E}"/>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1272637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4DE4C6-4F8A-44B4-98C8-65138B207BD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35F11EB-429D-4185-9DB5-62B38B494E5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6125366-A5DB-433E-ACCF-64BEA72F96EE}"/>
              </a:ext>
            </a:extLst>
          </p:cNvPr>
          <p:cNvSpPr>
            <a:spLocks noGrp="1"/>
          </p:cNvSpPr>
          <p:nvPr>
            <p:ph type="dt" sz="half" idx="10"/>
          </p:nvPr>
        </p:nvSpPr>
        <p:spPr/>
        <p:txBody>
          <a:bodyPr/>
          <a:lstStyle/>
          <a:p>
            <a:fld id="{41EFB2DE-0EC9-4421-BC8F-18B54D8C3A8F}" type="datetimeFigureOut">
              <a:rPr lang="tr-TR" smtClean="0"/>
              <a:t>8.01.2021</a:t>
            </a:fld>
            <a:endParaRPr lang="tr-TR"/>
          </a:p>
        </p:txBody>
      </p:sp>
      <p:sp>
        <p:nvSpPr>
          <p:cNvPr id="5" name="Alt Bilgi Yer Tutucusu 4">
            <a:extLst>
              <a:ext uri="{FF2B5EF4-FFF2-40B4-BE49-F238E27FC236}">
                <a16:creationId xmlns:a16="http://schemas.microsoft.com/office/drawing/2014/main" id="{889B0065-58D2-4114-9BC3-8AC630557FF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2ED748A-A2FF-45A0-BF49-F9E6A22F98F4}"/>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139023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066F246-B541-40B3-A068-20119099087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EB30A7A-C2B3-4B04-A7C3-3C5D609DB2F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18C09D0-0B6F-46E1-9BD0-8F338647C08C}"/>
              </a:ext>
            </a:extLst>
          </p:cNvPr>
          <p:cNvSpPr>
            <a:spLocks noGrp="1"/>
          </p:cNvSpPr>
          <p:nvPr>
            <p:ph type="dt" sz="half" idx="10"/>
          </p:nvPr>
        </p:nvSpPr>
        <p:spPr/>
        <p:txBody>
          <a:bodyPr/>
          <a:lstStyle/>
          <a:p>
            <a:fld id="{41EFB2DE-0EC9-4421-BC8F-18B54D8C3A8F}" type="datetimeFigureOut">
              <a:rPr lang="tr-TR" smtClean="0"/>
              <a:t>8.01.2021</a:t>
            </a:fld>
            <a:endParaRPr lang="tr-TR"/>
          </a:p>
        </p:txBody>
      </p:sp>
      <p:sp>
        <p:nvSpPr>
          <p:cNvPr id="5" name="Alt Bilgi Yer Tutucusu 4">
            <a:extLst>
              <a:ext uri="{FF2B5EF4-FFF2-40B4-BE49-F238E27FC236}">
                <a16:creationId xmlns:a16="http://schemas.microsoft.com/office/drawing/2014/main" id="{115D4276-3D47-482E-BBEA-9C2BC08E741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E7C300C-471D-47A0-B899-247F3517AE5B}"/>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88420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E880AD-CC92-41F6-8137-0646F5E8CEB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4A80779-D7D9-4A8E-926A-293A4CA412B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3FCC8D0-E0E2-41AB-B2F4-1604338FE529}"/>
              </a:ext>
            </a:extLst>
          </p:cNvPr>
          <p:cNvSpPr>
            <a:spLocks noGrp="1"/>
          </p:cNvSpPr>
          <p:nvPr>
            <p:ph type="dt" sz="half" idx="10"/>
          </p:nvPr>
        </p:nvSpPr>
        <p:spPr/>
        <p:txBody>
          <a:bodyPr/>
          <a:lstStyle/>
          <a:p>
            <a:fld id="{41EFB2DE-0EC9-4421-BC8F-18B54D8C3A8F}" type="datetimeFigureOut">
              <a:rPr lang="tr-TR" smtClean="0"/>
              <a:t>8.01.2021</a:t>
            </a:fld>
            <a:endParaRPr lang="tr-TR"/>
          </a:p>
        </p:txBody>
      </p:sp>
      <p:sp>
        <p:nvSpPr>
          <p:cNvPr id="5" name="Alt Bilgi Yer Tutucusu 4">
            <a:extLst>
              <a:ext uri="{FF2B5EF4-FFF2-40B4-BE49-F238E27FC236}">
                <a16:creationId xmlns:a16="http://schemas.microsoft.com/office/drawing/2014/main" id="{61F7E0E1-7DD8-4DBA-98BF-1DF2463FC29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B4E39B7-F64B-4F8F-ACE3-AA30F8D286B8}"/>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243305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1EB54A-F763-400C-A320-790098B9E14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6336D4F-B41B-4705-9D8D-AD5716F13B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34C313C-D475-4C0B-87C6-00054A820D87}"/>
              </a:ext>
            </a:extLst>
          </p:cNvPr>
          <p:cNvSpPr>
            <a:spLocks noGrp="1"/>
          </p:cNvSpPr>
          <p:nvPr>
            <p:ph type="dt" sz="half" idx="10"/>
          </p:nvPr>
        </p:nvSpPr>
        <p:spPr/>
        <p:txBody>
          <a:bodyPr/>
          <a:lstStyle/>
          <a:p>
            <a:fld id="{41EFB2DE-0EC9-4421-BC8F-18B54D8C3A8F}" type="datetimeFigureOut">
              <a:rPr lang="tr-TR" smtClean="0"/>
              <a:t>8.01.2021</a:t>
            </a:fld>
            <a:endParaRPr lang="tr-TR"/>
          </a:p>
        </p:txBody>
      </p:sp>
      <p:sp>
        <p:nvSpPr>
          <p:cNvPr id="5" name="Alt Bilgi Yer Tutucusu 4">
            <a:extLst>
              <a:ext uri="{FF2B5EF4-FFF2-40B4-BE49-F238E27FC236}">
                <a16:creationId xmlns:a16="http://schemas.microsoft.com/office/drawing/2014/main" id="{2D324E8A-2576-4811-9EDA-72284812D00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736BAC4-4FB8-45FF-A293-72137401F42F}"/>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140458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68299E-5A11-42B7-B4B6-B332EBEAC98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3DB1F2C-81CC-42C9-89F6-2B65C397628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801B1FC-9F50-487C-951F-5A70807AB64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0735156-D154-443D-B26E-4A885C16E338}"/>
              </a:ext>
            </a:extLst>
          </p:cNvPr>
          <p:cNvSpPr>
            <a:spLocks noGrp="1"/>
          </p:cNvSpPr>
          <p:nvPr>
            <p:ph type="dt" sz="half" idx="10"/>
          </p:nvPr>
        </p:nvSpPr>
        <p:spPr/>
        <p:txBody>
          <a:bodyPr/>
          <a:lstStyle/>
          <a:p>
            <a:fld id="{41EFB2DE-0EC9-4421-BC8F-18B54D8C3A8F}" type="datetimeFigureOut">
              <a:rPr lang="tr-TR" smtClean="0"/>
              <a:t>8.01.2021</a:t>
            </a:fld>
            <a:endParaRPr lang="tr-TR"/>
          </a:p>
        </p:txBody>
      </p:sp>
      <p:sp>
        <p:nvSpPr>
          <p:cNvPr id="6" name="Alt Bilgi Yer Tutucusu 5">
            <a:extLst>
              <a:ext uri="{FF2B5EF4-FFF2-40B4-BE49-F238E27FC236}">
                <a16:creationId xmlns:a16="http://schemas.microsoft.com/office/drawing/2014/main" id="{77EDEA1F-89A5-4FE0-98FE-745A10D8D6D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2728AA6-E45A-492F-8C3E-9A2966B2C3F5}"/>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3972610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B6569D-E8C7-41E4-9875-CAD07E96DDA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E5FC588-C898-4B80-B3A8-7E41FA6FAA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420404F-5CE2-4BF3-AA13-7BBBC526726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B88B105-A94C-40DC-A32C-3A6D392EEB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C1A4AF0-B76A-451F-A2FC-2505258F454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571D0CB-6747-4417-9508-55D3C097D4DE}"/>
              </a:ext>
            </a:extLst>
          </p:cNvPr>
          <p:cNvSpPr>
            <a:spLocks noGrp="1"/>
          </p:cNvSpPr>
          <p:nvPr>
            <p:ph type="dt" sz="half" idx="10"/>
          </p:nvPr>
        </p:nvSpPr>
        <p:spPr/>
        <p:txBody>
          <a:bodyPr/>
          <a:lstStyle/>
          <a:p>
            <a:fld id="{41EFB2DE-0EC9-4421-BC8F-18B54D8C3A8F}" type="datetimeFigureOut">
              <a:rPr lang="tr-TR" smtClean="0"/>
              <a:t>8.01.2021</a:t>
            </a:fld>
            <a:endParaRPr lang="tr-TR"/>
          </a:p>
        </p:txBody>
      </p:sp>
      <p:sp>
        <p:nvSpPr>
          <p:cNvPr id="8" name="Alt Bilgi Yer Tutucusu 7">
            <a:extLst>
              <a:ext uri="{FF2B5EF4-FFF2-40B4-BE49-F238E27FC236}">
                <a16:creationId xmlns:a16="http://schemas.microsoft.com/office/drawing/2014/main" id="{C886C21B-7CAD-4D9D-9071-7143837BE066}"/>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78A8A41-330A-4BA2-AAAD-715DEB0FFFB8}"/>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198416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F84D92-4FF5-45E8-9A00-68D44C556D0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F5B9917-8597-4E68-9EEE-C475B731ED62}"/>
              </a:ext>
            </a:extLst>
          </p:cNvPr>
          <p:cNvSpPr>
            <a:spLocks noGrp="1"/>
          </p:cNvSpPr>
          <p:nvPr>
            <p:ph type="dt" sz="half" idx="10"/>
          </p:nvPr>
        </p:nvSpPr>
        <p:spPr/>
        <p:txBody>
          <a:bodyPr/>
          <a:lstStyle/>
          <a:p>
            <a:fld id="{41EFB2DE-0EC9-4421-BC8F-18B54D8C3A8F}" type="datetimeFigureOut">
              <a:rPr lang="tr-TR" smtClean="0"/>
              <a:t>8.01.2021</a:t>
            </a:fld>
            <a:endParaRPr lang="tr-TR"/>
          </a:p>
        </p:txBody>
      </p:sp>
      <p:sp>
        <p:nvSpPr>
          <p:cNvPr id="4" name="Alt Bilgi Yer Tutucusu 3">
            <a:extLst>
              <a:ext uri="{FF2B5EF4-FFF2-40B4-BE49-F238E27FC236}">
                <a16:creationId xmlns:a16="http://schemas.microsoft.com/office/drawing/2014/main" id="{C3D06548-2D77-4147-BC79-53E6F9D471F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F6F62C8-647B-4A87-BC24-45B0A44CA944}"/>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2571324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6A1C1F8-ED95-4052-B9C2-76EABE8A422F}"/>
              </a:ext>
            </a:extLst>
          </p:cNvPr>
          <p:cNvSpPr>
            <a:spLocks noGrp="1"/>
          </p:cNvSpPr>
          <p:nvPr>
            <p:ph type="dt" sz="half" idx="10"/>
          </p:nvPr>
        </p:nvSpPr>
        <p:spPr/>
        <p:txBody>
          <a:bodyPr/>
          <a:lstStyle/>
          <a:p>
            <a:fld id="{41EFB2DE-0EC9-4421-BC8F-18B54D8C3A8F}" type="datetimeFigureOut">
              <a:rPr lang="tr-TR" smtClean="0"/>
              <a:t>8.01.2021</a:t>
            </a:fld>
            <a:endParaRPr lang="tr-TR"/>
          </a:p>
        </p:txBody>
      </p:sp>
      <p:sp>
        <p:nvSpPr>
          <p:cNvPr id="3" name="Alt Bilgi Yer Tutucusu 2">
            <a:extLst>
              <a:ext uri="{FF2B5EF4-FFF2-40B4-BE49-F238E27FC236}">
                <a16:creationId xmlns:a16="http://schemas.microsoft.com/office/drawing/2014/main" id="{C5BD2FA6-3625-4293-9BF2-5BCC211F70A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A4BAAA4-A67B-48FA-8FD8-E7832C581109}"/>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115484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B5FFE6-AC38-42A8-AD72-06FA7CFE53C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5B95ECF-24F4-41B7-9567-28A0308C52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F804178-8516-4C6A-AEB9-984C5E93F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5764880-CE6F-443E-8A0D-C4F22DDD7235}"/>
              </a:ext>
            </a:extLst>
          </p:cNvPr>
          <p:cNvSpPr>
            <a:spLocks noGrp="1"/>
          </p:cNvSpPr>
          <p:nvPr>
            <p:ph type="dt" sz="half" idx="10"/>
          </p:nvPr>
        </p:nvSpPr>
        <p:spPr/>
        <p:txBody>
          <a:bodyPr/>
          <a:lstStyle/>
          <a:p>
            <a:fld id="{41EFB2DE-0EC9-4421-BC8F-18B54D8C3A8F}" type="datetimeFigureOut">
              <a:rPr lang="tr-TR" smtClean="0"/>
              <a:t>8.01.2021</a:t>
            </a:fld>
            <a:endParaRPr lang="tr-TR"/>
          </a:p>
        </p:txBody>
      </p:sp>
      <p:sp>
        <p:nvSpPr>
          <p:cNvPr id="6" name="Alt Bilgi Yer Tutucusu 5">
            <a:extLst>
              <a:ext uri="{FF2B5EF4-FFF2-40B4-BE49-F238E27FC236}">
                <a16:creationId xmlns:a16="http://schemas.microsoft.com/office/drawing/2014/main" id="{23D40E87-6754-4B06-894F-DD20192CC7C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7F79965-CBDF-43D4-8748-53E399751E7B}"/>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154022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CF6DC9-8BC8-4308-8248-F1EC3A34BCC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90F32C5-9595-41E3-80DC-A087C83FB5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11A4C23-29D4-4C36-93F6-D7E68194C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E5D4E0E-15F9-4724-A08C-6E76A92EB3EA}"/>
              </a:ext>
            </a:extLst>
          </p:cNvPr>
          <p:cNvSpPr>
            <a:spLocks noGrp="1"/>
          </p:cNvSpPr>
          <p:nvPr>
            <p:ph type="dt" sz="half" idx="10"/>
          </p:nvPr>
        </p:nvSpPr>
        <p:spPr/>
        <p:txBody>
          <a:bodyPr/>
          <a:lstStyle/>
          <a:p>
            <a:fld id="{41EFB2DE-0EC9-4421-BC8F-18B54D8C3A8F}" type="datetimeFigureOut">
              <a:rPr lang="tr-TR" smtClean="0"/>
              <a:t>8.01.2021</a:t>
            </a:fld>
            <a:endParaRPr lang="tr-TR"/>
          </a:p>
        </p:txBody>
      </p:sp>
      <p:sp>
        <p:nvSpPr>
          <p:cNvPr id="6" name="Alt Bilgi Yer Tutucusu 5">
            <a:extLst>
              <a:ext uri="{FF2B5EF4-FFF2-40B4-BE49-F238E27FC236}">
                <a16:creationId xmlns:a16="http://schemas.microsoft.com/office/drawing/2014/main" id="{A5F5069A-4919-472B-B324-9474B6DE71F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F18F9CD-3503-48A7-BC11-3496CE73340B}"/>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141877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2CEE643-610E-48B2-8AA5-99F6AA907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539E002-E5FE-4406-B578-C445477ABF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03D339E-C506-4530-A00A-8BFD46F9A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FB2DE-0EC9-4421-BC8F-18B54D8C3A8F}" type="datetimeFigureOut">
              <a:rPr lang="tr-TR" smtClean="0"/>
              <a:t>8.01.2021</a:t>
            </a:fld>
            <a:endParaRPr lang="tr-TR"/>
          </a:p>
        </p:txBody>
      </p:sp>
      <p:sp>
        <p:nvSpPr>
          <p:cNvPr id="5" name="Alt Bilgi Yer Tutucusu 4">
            <a:extLst>
              <a:ext uri="{FF2B5EF4-FFF2-40B4-BE49-F238E27FC236}">
                <a16:creationId xmlns:a16="http://schemas.microsoft.com/office/drawing/2014/main" id="{178CD910-3D38-4A9B-807A-95B545F2C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A5DB83AF-6580-48C1-806A-09A13C0023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18680-B133-4A88-8FA4-0994F0CC6A08}" type="slidenum">
              <a:rPr lang="tr-TR" smtClean="0"/>
              <a:t>‹#›</a:t>
            </a:fld>
            <a:endParaRPr lang="tr-TR"/>
          </a:p>
        </p:txBody>
      </p:sp>
    </p:spTree>
    <p:extLst>
      <p:ext uri="{BB962C8B-B14F-4D97-AF65-F5344CB8AC3E}">
        <p14:creationId xmlns:p14="http://schemas.microsoft.com/office/powerpoint/2010/main" val="1325069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3371786" y="1741336"/>
            <a:ext cx="6164099" cy="2453993"/>
          </a:xfrm>
        </p:spPr>
        <p:txBody>
          <a:bodyPr anchor="b">
            <a:normAutofit/>
          </a:bodyPr>
          <a:lstStyle/>
          <a:p>
            <a:r>
              <a:rPr lang="tr-TR" sz="5200" dirty="0">
                <a:solidFill>
                  <a:schemeClr val="tx2"/>
                </a:solidFill>
              </a:rPr>
              <a:t>KİŞİSEL VERİLERİN KORUNMASI KANUNU</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6486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234794"/>
            <a:ext cx="11329051" cy="1059543"/>
          </a:xfrm>
        </p:spPr>
        <p:txBody>
          <a:bodyPr anchor="b">
            <a:normAutofit/>
          </a:bodyPr>
          <a:lstStyle/>
          <a:p>
            <a:r>
              <a:rPr lang="tr-TR" sz="3800" b="1" dirty="0">
                <a:solidFill>
                  <a:schemeClr val="tx2"/>
                </a:solidFill>
              </a:rPr>
              <a:t>Kişisel verilerin işlenme şartları </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15833" y="1943662"/>
            <a:ext cx="10128208" cy="329320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ç) Veri sorumlusunun hukuki yükümlülüğünü yerine getirebilmesi için zorunlu olması.</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d) İlgili kişinin kendisi tarafından alenileştirilmiş olması.</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e) Bir hakkın tesisi, kullanılması veya korunması için veri işlemenin zorunlu olması.</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f) İlgili kişinin temel hak ve özgürlüklerine zarar vermemek kaydıyla, veri sorumlusunun meşru menfaatleri için veri işlenmesinin zorunlu olması.</a:t>
            </a:r>
          </a:p>
        </p:txBody>
      </p:sp>
    </p:spTree>
    <p:extLst>
      <p:ext uri="{BB962C8B-B14F-4D97-AF65-F5344CB8AC3E}">
        <p14:creationId xmlns:p14="http://schemas.microsoft.com/office/powerpoint/2010/main" val="355780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234794"/>
            <a:ext cx="11329051" cy="1059543"/>
          </a:xfrm>
        </p:spPr>
        <p:txBody>
          <a:bodyPr anchor="b">
            <a:normAutofit/>
          </a:bodyPr>
          <a:lstStyle/>
          <a:p>
            <a:r>
              <a:rPr lang="tr-TR" sz="3800" b="1" dirty="0">
                <a:solidFill>
                  <a:schemeClr val="tx2"/>
                </a:solidFill>
              </a:rPr>
              <a:t>Özel nitelikli kişisel verilerin işlenme şartları </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1715601"/>
            <a:ext cx="10128208" cy="48936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Özel nitelikli kişisel verilerin, ilgilinin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açık rızası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olmaksızın işlenmesi yasaktır.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2600" b="1" dirty="0">
                <a:solidFill>
                  <a:prstClr val="black"/>
                </a:solidFill>
                <a:latin typeface="Arial Nova Light" panose="020B0304020202020204" pitchFamily="34" charset="0"/>
              </a:rPr>
              <a:t>İstisnalar: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Sağlık ve cinsel hayat dışındaki kişisel veriler,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kanunlarda öngörülen hâllerde ilgili kişinin açık rızası aranmaksızın işlenebilir.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Sağlık ve cinsel hayata ilişkin kişisel veriler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ise ancak kamu sağlığının korunması, koruyucu hekimlik, tıbbî teşhis, tedavi ve bakım hizmetlerinin yürütülmesi, sağlık hizmetleri ile finansmanının planlanması ve yönetimi amacıyla, sır saklama yükümlülüğü altında bulunan kişiler veya yetkili kurum ve kuruluşlar tarafından ilgilinin açık rızası aranmaksızın işlenebilir.</a:t>
            </a:r>
          </a:p>
        </p:txBody>
      </p:sp>
    </p:spTree>
    <p:extLst>
      <p:ext uri="{BB962C8B-B14F-4D97-AF65-F5344CB8AC3E}">
        <p14:creationId xmlns:p14="http://schemas.microsoft.com/office/powerpoint/2010/main" val="305221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Veri sorumlusunun aydınlatma yükümlülüğü</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479567"/>
            <a:ext cx="10128208" cy="369331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Kişisel verilerin elde edilmesi sırasında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veri sorumlusu veya yetkilendirdiği kişi,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ilgili kişilere;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a) Veri sorumlusunun ve varsa temsilcisinin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kimliği,</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b) Kişisel verilerin hangi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amaç</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la işleneceği,</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c) İşlenen kişisel verilerin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kimlere ve hangi amaçla aktarılabileceği,</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ç) Kişisel veri toplamanın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yöntemi ve hukuki sebebi</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d) «İlgili kişinin hakları» başlıklı kısımda sayılan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diğer hakları,</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konusunda bilgi vermekle yükümlüdür.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a:t>
            </a:r>
          </a:p>
        </p:txBody>
      </p:sp>
    </p:spTree>
    <p:extLst>
      <p:ext uri="{BB962C8B-B14F-4D97-AF65-F5344CB8AC3E}">
        <p14:creationId xmlns:p14="http://schemas.microsoft.com/office/powerpoint/2010/main" val="148958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Veri Sorumluları Sicili</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200634"/>
            <a:ext cx="10128208" cy="369331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Kurulun gözetiminde, Başkanlık tarafından kamuya açık olarak Veri Sorumluları Sicili tutulur.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Kişisel verileri işleyen gerçek ve tüzel kişiler, veri işlemeye başlamadan önce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Veri Sorumluları Siciline</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kaydolmak zorundadır. Ancak, işlenen kişisel verinin niteliği, sayısı, veri işlemenin kanundan kaynaklanması veya üçüncü kişilere aktarılma durumu gibi Kurulca belirlenecek objektif kriterler göz önüne alınmak suretiyle, Kurul tarafından, Veri Sorumluları Siciline kayıt zorunluluğuna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istisna getirilebilir</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a:t>
            </a:r>
          </a:p>
        </p:txBody>
      </p:sp>
    </p:spTree>
    <p:extLst>
      <p:ext uri="{BB962C8B-B14F-4D97-AF65-F5344CB8AC3E}">
        <p14:creationId xmlns:p14="http://schemas.microsoft.com/office/powerpoint/2010/main" val="3821742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Veri Sorumluları Siciline Kayıt</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200634"/>
            <a:ext cx="10128208" cy="209288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Veri Sorumluları Siciline kayıt başvurusu aşağıdaki hususları içeren bir bildirimle yapılır: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a) Veri sorumlusu ve varsa temsilcisinin kimlik ve adres bilgileri.</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b) Kişisel verilerin hangi amaçla işleneceği.</a:t>
            </a:r>
          </a:p>
        </p:txBody>
      </p:sp>
    </p:spTree>
    <p:extLst>
      <p:ext uri="{BB962C8B-B14F-4D97-AF65-F5344CB8AC3E}">
        <p14:creationId xmlns:p14="http://schemas.microsoft.com/office/powerpoint/2010/main" val="64185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245857" y="2091938"/>
            <a:ext cx="10128208" cy="249299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c) Veri konusu kişi grubu ve grupları ile bu kişilere ait veri kategorileri hakkındaki açıklamalar.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ç) Kişisel verilerin aktarılabileceği alıcı veya alıcı grupları.</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d) Yabancı ülkelere aktarımı öngörülen kişisel veriler.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e) Kişisel veri güvenliğine ilişkin alınan tedbirler.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f) Kişisel verilerin işlendikleri amaç için gerekli olan azami süre.</a:t>
            </a:r>
          </a:p>
        </p:txBody>
      </p:sp>
    </p:spTree>
    <p:extLst>
      <p:ext uri="{BB962C8B-B14F-4D97-AF65-F5344CB8AC3E}">
        <p14:creationId xmlns:p14="http://schemas.microsoft.com/office/powerpoint/2010/main" val="144237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431321" y="-30725"/>
            <a:ext cx="11329051" cy="1059543"/>
          </a:xfrm>
        </p:spPr>
        <p:txBody>
          <a:bodyPr anchor="b">
            <a:normAutofit/>
          </a:bodyPr>
          <a:lstStyle/>
          <a:p>
            <a:r>
              <a:rPr lang="tr-TR" sz="3800" b="1" dirty="0">
                <a:solidFill>
                  <a:schemeClr val="tx2"/>
                </a:solidFill>
              </a:rPr>
              <a:t>VERBİS</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5" name="Resim 4" descr="metin içeren bir resim&#10;&#10;Açıklama otomatik olarak oluşturuldu">
            <a:extLst>
              <a:ext uri="{FF2B5EF4-FFF2-40B4-BE49-F238E27FC236}">
                <a16:creationId xmlns:a16="http://schemas.microsoft.com/office/drawing/2014/main" id="{2BFBBC5D-6EED-4546-9E6B-C57C93E55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16" y="1050379"/>
            <a:ext cx="10833459" cy="5520677"/>
          </a:xfrm>
          <a:prstGeom prst="rect">
            <a:avLst/>
          </a:prstGeom>
        </p:spPr>
      </p:pic>
    </p:spTree>
    <p:extLst>
      <p:ext uri="{BB962C8B-B14F-4D97-AF65-F5344CB8AC3E}">
        <p14:creationId xmlns:p14="http://schemas.microsoft.com/office/powerpoint/2010/main" val="1185054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fontScale="90000"/>
          </a:bodyPr>
          <a:lstStyle/>
          <a:p>
            <a:r>
              <a:rPr lang="tr-TR" sz="3800" b="1" dirty="0">
                <a:solidFill>
                  <a:schemeClr val="tx2"/>
                </a:solidFill>
              </a:rPr>
              <a:t>Kişisel verilerin silinmesi, yok edilmesi </a:t>
            </a:r>
            <a:br>
              <a:rPr lang="tr-TR" sz="3800" b="1" dirty="0">
                <a:solidFill>
                  <a:schemeClr val="tx2"/>
                </a:solidFill>
              </a:rPr>
            </a:br>
            <a:r>
              <a:rPr lang="tr-TR" sz="3800" b="1" dirty="0">
                <a:solidFill>
                  <a:schemeClr val="tx2"/>
                </a:solidFill>
              </a:rPr>
              <a:t>veya anonim hâle getirilmesi</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122294"/>
            <a:ext cx="10128208" cy="169277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Bu Kanun ve ilgili diğer kanun hükümlerine uygun olarak işlenmiş olmasına rağmen, işlenmesini gerektiren sebeplerin ortadan kalkması hâlinde kişisel veriler resen veya ilgili kişinin talebi üzerine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veri sorumlusu tarafından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silinir, yok edilir veya anonim hâle getirilir.</a:t>
            </a:r>
          </a:p>
        </p:txBody>
      </p:sp>
    </p:spTree>
    <p:extLst>
      <p:ext uri="{BB962C8B-B14F-4D97-AF65-F5344CB8AC3E}">
        <p14:creationId xmlns:p14="http://schemas.microsoft.com/office/powerpoint/2010/main" val="1359992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Kişisel verilerin aktarılması</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479567"/>
            <a:ext cx="10128208" cy="169277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Kişisel veriler, ilgili kişinin açık rızası olmaksızın yurt içinde veya yurtdışına aktarılamaz.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2600" dirty="0">
              <a:solidFill>
                <a:prstClr val="black"/>
              </a:solidFill>
              <a:latin typeface="Arial Nova Light" panose="020B03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Kanunun 8 ve 9’uncu maddelerinde</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istisnalar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mevcut</a:t>
            </a:r>
          </a:p>
        </p:txBody>
      </p:sp>
    </p:spTree>
    <p:extLst>
      <p:ext uri="{BB962C8B-B14F-4D97-AF65-F5344CB8AC3E}">
        <p14:creationId xmlns:p14="http://schemas.microsoft.com/office/powerpoint/2010/main" val="403556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43634" y="566057"/>
            <a:ext cx="11329051" cy="1059543"/>
          </a:xfrm>
        </p:spPr>
        <p:txBody>
          <a:bodyPr anchor="b">
            <a:normAutofit/>
          </a:bodyPr>
          <a:lstStyle/>
          <a:p>
            <a:r>
              <a:rPr lang="tr-TR" sz="3800" b="1" dirty="0">
                <a:solidFill>
                  <a:schemeClr val="tx2"/>
                </a:solidFill>
              </a:rPr>
              <a:t>Kanunun amacı </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052857"/>
            <a:ext cx="10128208" cy="1815882"/>
          </a:xfrm>
          <a:prstGeom prst="rect">
            <a:avLst/>
          </a:prstGeom>
          <a:noFill/>
        </p:spPr>
        <p:txBody>
          <a:bodyPr wrap="square" rtlCol="0">
            <a:spAutoFit/>
          </a:bodyPr>
          <a:lstStyle/>
          <a:p>
            <a:pPr algn="just"/>
            <a:r>
              <a:rPr lang="tr-TR" sz="2800" b="1" dirty="0">
                <a:latin typeface="Arial Nova Light" panose="020B0304020202020204" pitchFamily="34" charset="0"/>
              </a:rPr>
              <a:t>Bu Kanunun amacı, </a:t>
            </a:r>
            <a:r>
              <a:rPr lang="tr-TR" sz="2800" dirty="0">
                <a:latin typeface="Arial Nova Light" panose="020B0304020202020204" pitchFamily="34" charset="0"/>
              </a:rPr>
              <a:t>kişisel verilerin işlenmesinde başta özel hayatın gizliliği olmak üzere kişilerin temel hak ve özgürlüklerini korumak ve kişisel verileri işleyen gerçek ve tüzel kişilerin yükümlülükleri ile uyacakları usul ve esasları düzenlemektir.</a:t>
            </a:r>
          </a:p>
        </p:txBody>
      </p:sp>
    </p:spTree>
    <p:extLst>
      <p:ext uri="{BB962C8B-B14F-4D97-AF65-F5344CB8AC3E}">
        <p14:creationId xmlns:p14="http://schemas.microsoft.com/office/powerpoint/2010/main" val="110805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234794"/>
            <a:ext cx="11329051" cy="1059543"/>
          </a:xfrm>
        </p:spPr>
        <p:txBody>
          <a:bodyPr anchor="b">
            <a:normAutofit/>
          </a:bodyPr>
          <a:lstStyle/>
          <a:p>
            <a:r>
              <a:rPr lang="tr-TR" sz="3800" b="1" dirty="0">
                <a:solidFill>
                  <a:schemeClr val="tx2"/>
                </a:solidFill>
              </a:rPr>
              <a:t>Tanımlar</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15833" y="1315066"/>
            <a:ext cx="10128208" cy="532453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Kişisel veri: </a:t>
            </a:r>
            <a:r>
              <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Kimliği belirli veya belirlenebilir gerçek kişiye ilişkin her türlü bilgiyi, </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Kişisel verilerin işlenmesi: </a:t>
            </a:r>
            <a:r>
              <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Kişisel veriler üzerinde gerçekleştirilen her türlü işlemi,</a:t>
            </a:r>
          </a:p>
          <a:p>
            <a:pPr marL="0" marR="0" lvl="0" indent="0" defTabSz="914400" rtl="0" eaLnBrk="1" fontAlgn="auto" latinLnBrk="0" hangingPunct="1">
              <a:lnSpc>
                <a:spcPct val="100000"/>
              </a:lnSpc>
              <a:spcBef>
                <a:spcPts val="0"/>
              </a:spcBef>
              <a:spcAft>
                <a:spcPts val="0"/>
              </a:spcAft>
              <a:buClrTx/>
              <a:buSzTx/>
              <a:buFontTx/>
              <a:buNone/>
              <a:tabLst/>
              <a:defRPr/>
            </a:pPr>
            <a:endParaRPr lang="tr-TR" sz="2600" dirty="0">
              <a:solidFill>
                <a:prstClr val="black"/>
              </a:solidFill>
              <a:latin typeface="Arial Nova Light" panose="020B03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Veri sorumlusu: </a:t>
            </a:r>
            <a:r>
              <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Kişisel verilerin işleme amaçlarını ve vasıtalarını belirleyen, veri kayıt sisteminin kurulmasından ve yönetilmesinden sorumlu olan gerçek veya tüzel kişiyi,</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Veri işleyen: </a:t>
            </a:r>
            <a:r>
              <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Veri sorumlusunun verdiği yetkiye dayanarak onun adına kişisel verileri işleyen gerçek veya tüzel kişiyi,</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tr-TR" sz="28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endParaRPr>
          </a:p>
        </p:txBody>
      </p:sp>
    </p:spTree>
    <p:extLst>
      <p:ext uri="{BB962C8B-B14F-4D97-AF65-F5344CB8AC3E}">
        <p14:creationId xmlns:p14="http://schemas.microsoft.com/office/powerpoint/2010/main" val="268924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234794"/>
            <a:ext cx="11329051" cy="1059543"/>
          </a:xfrm>
        </p:spPr>
        <p:txBody>
          <a:bodyPr anchor="b">
            <a:normAutofit/>
          </a:bodyPr>
          <a:lstStyle/>
          <a:p>
            <a:r>
              <a:rPr lang="tr-TR" sz="3800" b="1" dirty="0">
                <a:solidFill>
                  <a:schemeClr val="tx2"/>
                </a:solidFill>
              </a:rPr>
              <a:t>Tanımlar</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15833" y="1887501"/>
            <a:ext cx="10128208" cy="2492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Açık rıza: </a:t>
            </a:r>
            <a:r>
              <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Belirli bir konuya ilişkin, bilgilendirilmeye dayanan ve özgür iradeyle açıklanan rızayı,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Anonim hâle getirme: </a:t>
            </a:r>
            <a:r>
              <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Kişisel verilerin, başka verilerle eşleştirilerek dahi hiçbir surette kimliği belirli veya belirlenebilir bir gerçek kişiyle ilişkilendirilemeyecek hâle getirilmesini,</a:t>
            </a:r>
          </a:p>
        </p:txBody>
      </p:sp>
    </p:spTree>
    <p:extLst>
      <p:ext uri="{BB962C8B-B14F-4D97-AF65-F5344CB8AC3E}">
        <p14:creationId xmlns:p14="http://schemas.microsoft.com/office/powerpoint/2010/main" val="293994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234794"/>
            <a:ext cx="11329051" cy="1059543"/>
          </a:xfrm>
        </p:spPr>
        <p:txBody>
          <a:bodyPr anchor="b">
            <a:normAutofit/>
          </a:bodyPr>
          <a:lstStyle/>
          <a:p>
            <a:r>
              <a:rPr lang="tr-TR" sz="3800" b="1" dirty="0">
                <a:solidFill>
                  <a:schemeClr val="tx2"/>
                </a:solidFill>
              </a:rPr>
              <a:t>KVK Kurumu Teşkilat Şeması </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0" name="Grup 19">
            <a:extLst>
              <a:ext uri="{FF2B5EF4-FFF2-40B4-BE49-F238E27FC236}">
                <a16:creationId xmlns:a16="http://schemas.microsoft.com/office/drawing/2014/main" id="{F993B182-A7D8-4E28-9CF8-77E7F776792B}"/>
              </a:ext>
            </a:extLst>
          </p:cNvPr>
          <p:cNvGrpSpPr/>
          <p:nvPr/>
        </p:nvGrpSpPr>
        <p:grpSpPr>
          <a:xfrm>
            <a:off x="869518" y="1621937"/>
            <a:ext cx="7498080" cy="4300994"/>
            <a:chOff x="869518" y="1621937"/>
            <a:chExt cx="7498080" cy="4300994"/>
          </a:xfrm>
        </p:grpSpPr>
        <p:grpSp>
          <p:nvGrpSpPr>
            <p:cNvPr id="18" name="Grup 17">
              <a:extLst>
                <a:ext uri="{FF2B5EF4-FFF2-40B4-BE49-F238E27FC236}">
                  <a16:creationId xmlns:a16="http://schemas.microsoft.com/office/drawing/2014/main" id="{E0321A3E-E2C7-43F1-9154-68791AF53897}"/>
                </a:ext>
              </a:extLst>
            </p:cNvPr>
            <p:cNvGrpSpPr/>
            <p:nvPr/>
          </p:nvGrpSpPr>
          <p:grpSpPr>
            <a:xfrm>
              <a:off x="4011272" y="1621937"/>
              <a:ext cx="3919099" cy="3490709"/>
              <a:chOff x="4033683" y="1259609"/>
              <a:chExt cx="3919099" cy="3490709"/>
            </a:xfrm>
          </p:grpSpPr>
          <p:grpSp>
            <p:nvGrpSpPr>
              <p:cNvPr id="13" name="Grup 12">
                <a:extLst>
                  <a:ext uri="{FF2B5EF4-FFF2-40B4-BE49-F238E27FC236}">
                    <a16:creationId xmlns:a16="http://schemas.microsoft.com/office/drawing/2014/main" id="{47BA73C4-457F-46CB-B41D-E9470B82C6D4}"/>
                  </a:ext>
                </a:extLst>
              </p:cNvPr>
              <p:cNvGrpSpPr/>
              <p:nvPr/>
            </p:nvGrpSpPr>
            <p:grpSpPr>
              <a:xfrm>
                <a:off x="4238912" y="1259609"/>
                <a:ext cx="3713870" cy="3284054"/>
                <a:chOff x="4238912" y="1259609"/>
                <a:chExt cx="3713870" cy="3284054"/>
              </a:xfrm>
            </p:grpSpPr>
            <p:grpSp>
              <p:nvGrpSpPr>
                <p:cNvPr id="11" name="Grup 10">
                  <a:extLst>
                    <a:ext uri="{FF2B5EF4-FFF2-40B4-BE49-F238E27FC236}">
                      <a16:creationId xmlns:a16="http://schemas.microsoft.com/office/drawing/2014/main" id="{895142B7-302A-4E47-AA79-C262A367FDB0}"/>
                    </a:ext>
                  </a:extLst>
                </p:cNvPr>
                <p:cNvGrpSpPr/>
                <p:nvPr/>
              </p:nvGrpSpPr>
              <p:grpSpPr>
                <a:xfrm>
                  <a:off x="4238912" y="1259609"/>
                  <a:ext cx="3713870" cy="1736668"/>
                  <a:chOff x="4238912" y="1259609"/>
                  <a:chExt cx="3713870" cy="1736668"/>
                </a:xfrm>
              </p:grpSpPr>
              <p:grpSp>
                <p:nvGrpSpPr>
                  <p:cNvPr id="9" name="Grup 8">
                    <a:extLst>
                      <a:ext uri="{FF2B5EF4-FFF2-40B4-BE49-F238E27FC236}">
                        <a16:creationId xmlns:a16="http://schemas.microsoft.com/office/drawing/2014/main" id="{103C775C-651F-4A8F-A1D0-6EEC149904EE}"/>
                      </a:ext>
                    </a:extLst>
                  </p:cNvPr>
                  <p:cNvGrpSpPr/>
                  <p:nvPr/>
                </p:nvGrpSpPr>
                <p:grpSpPr>
                  <a:xfrm>
                    <a:off x="4238912" y="1259609"/>
                    <a:ext cx="3713870" cy="1227480"/>
                    <a:chOff x="4238912" y="1259609"/>
                    <a:chExt cx="3713870" cy="1227480"/>
                  </a:xfrm>
                </p:grpSpPr>
                <p:sp>
                  <p:nvSpPr>
                    <p:cNvPr id="6" name="Ok: Aşağı 5">
                      <a:extLst>
                        <a:ext uri="{FF2B5EF4-FFF2-40B4-BE49-F238E27FC236}">
                          <a16:creationId xmlns:a16="http://schemas.microsoft.com/office/drawing/2014/main" id="{E007EDA2-EBF1-408A-BA8C-20A0D71E04C6}"/>
                        </a:ext>
                      </a:extLst>
                    </p:cNvPr>
                    <p:cNvSpPr/>
                    <p:nvPr/>
                  </p:nvSpPr>
                  <p:spPr>
                    <a:xfrm rot="10800000" flipV="1">
                      <a:off x="5691243" y="1752052"/>
                      <a:ext cx="478301" cy="735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etin kutusu 7">
                      <a:extLst>
                        <a:ext uri="{FF2B5EF4-FFF2-40B4-BE49-F238E27FC236}">
                          <a16:creationId xmlns:a16="http://schemas.microsoft.com/office/drawing/2014/main" id="{D30B53F0-2A21-43E4-BAEE-4857B02D3578}"/>
                        </a:ext>
                      </a:extLst>
                    </p:cNvPr>
                    <p:cNvSpPr txBox="1"/>
                    <p:nvPr/>
                  </p:nvSpPr>
                  <p:spPr>
                    <a:xfrm>
                      <a:off x="4238912" y="1259609"/>
                      <a:ext cx="3713870" cy="492443"/>
                    </a:xfrm>
                    <a:prstGeom prst="rect">
                      <a:avLst/>
                    </a:prstGeom>
                    <a:noFill/>
                  </p:spPr>
                  <p:txBody>
                    <a:bodyPr wrap="square" rtlCol="0">
                      <a:spAutoFit/>
                    </a:bodyPr>
                    <a:lstStyle/>
                    <a:p>
                      <a:pPr algn="ctr"/>
                      <a:r>
                        <a:rPr lang="tr-TR" sz="2600" b="1" dirty="0">
                          <a:latin typeface="Arial Nova Light" panose="020B0304020202020204" pitchFamily="34" charset="0"/>
                        </a:rPr>
                        <a:t>Adalet Bakanlığı</a:t>
                      </a:r>
                    </a:p>
                  </p:txBody>
                </p:sp>
              </p:grpSp>
              <p:sp>
                <p:nvSpPr>
                  <p:cNvPr id="10" name="Metin kutusu 9">
                    <a:extLst>
                      <a:ext uri="{FF2B5EF4-FFF2-40B4-BE49-F238E27FC236}">
                        <a16:creationId xmlns:a16="http://schemas.microsoft.com/office/drawing/2014/main" id="{7756CDF7-A748-4D81-B495-AE6A3AD439BD}"/>
                      </a:ext>
                    </a:extLst>
                  </p:cNvPr>
                  <p:cNvSpPr txBox="1"/>
                  <p:nvPr/>
                </p:nvSpPr>
                <p:spPr>
                  <a:xfrm>
                    <a:off x="4692436" y="2503834"/>
                    <a:ext cx="2475914" cy="492443"/>
                  </a:xfrm>
                  <a:prstGeom prst="rect">
                    <a:avLst/>
                  </a:prstGeom>
                  <a:noFill/>
                </p:spPr>
                <p:txBody>
                  <a:bodyPr wrap="square" rtlCol="0">
                    <a:spAutoFit/>
                  </a:bodyPr>
                  <a:lstStyle/>
                  <a:p>
                    <a:pPr algn="ctr"/>
                    <a:r>
                      <a:rPr lang="tr-TR" sz="2600" b="1" dirty="0">
                        <a:latin typeface="Arial Nova Light" panose="020B0304020202020204" pitchFamily="34" charset="0"/>
                      </a:rPr>
                      <a:t>KVK Kurumu</a:t>
                    </a:r>
                  </a:p>
                </p:txBody>
              </p:sp>
            </p:grpSp>
            <p:sp>
              <p:nvSpPr>
                <p:cNvPr id="12" name="Ok: Sol Yukarı 11">
                  <a:extLst>
                    <a:ext uri="{FF2B5EF4-FFF2-40B4-BE49-F238E27FC236}">
                      <a16:creationId xmlns:a16="http://schemas.microsoft.com/office/drawing/2014/main" id="{1079F01B-2B9E-4010-B7D4-3A46B6F2AFD1}"/>
                    </a:ext>
                  </a:extLst>
                </p:cNvPr>
                <p:cNvSpPr/>
                <p:nvPr/>
              </p:nvSpPr>
              <p:spPr>
                <a:xfrm rot="13515375">
                  <a:off x="5234042" y="3141969"/>
                  <a:ext cx="1392702" cy="1410685"/>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14" name="Metin kutusu 13">
                <a:extLst>
                  <a:ext uri="{FF2B5EF4-FFF2-40B4-BE49-F238E27FC236}">
                    <a16:creationId xmlns:a16="http://schemas.microsoft.com/office/drawing/2014/main" id="{A3F769ED-3D4D-47D2-8AAA-9302FAB8D31C}"/>
                  </a:ext>
                </a:extLst>
              </p:cNvPr>
              <p:cNvSpPr txBox="1"/>
              <p:nvPr/>
            </p:nvSpPr>
            <p:spPr>
              <a:xfrm>
                <a:off x="4033683" y="4248117"/>
                <a:ext cx="2168479" cy="492443"/>
              </a:xfrm>
              <a:prstGeom prst="rect">
                <a:avLst/>
              </a:prstGeom>
              <a:noFill/>
            </p:spPr>
            <p:txBody>
              <a:bodyPr wrap="square" rtlCol="0">
                <a:spAutoFit/>
              </a:bodyPr>
              <a:lstStyle/>
              <a:p>
                <a:pPr algn="ctr"/>
                <a:r>
                  <a:rPr lang="tr-TR" sz="2600" b="1" dirty="0">
                    <a:latin typeface="Arial Nova Light" panose="020B0304020202020204" pitchFamily="34" charset="0"/>
                  </a:rPr>
                  <a:t>KVK Kurulu </a:t>
                </a:r>
              </a:p>
            </p:txBody>
          </p:sp>
          <p:sp>
            <p:nvSpPr>
              <p:cNvPr id="43" name="Metin kutusu 42">
                <a:extLst>
                  <a:ext uri="{FF2B5EF4-FFF2-40B4-BE49-F238E27FC236}">
                    <a16:creationId xmlns:a16="http://schemas.microsoft.com/office/drawing/2014/main" id="{2782F344-9925-40E4-B2AE-7C56CE5488F1}"/>
                  </a:ext>
                </a:extLst>
              </p:cNvPr>
              <p:cNvSpPr txBox="1"/>
              <p:nvPr/>
            </p:nvSpPr>
            <p:spPr>
              <a:xfrm>
                <a:off x="6055262" y="4257875"/>
                <a:ext cx="1611929" cy="49244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Başkan</a:t>
                </a:r>
              </a:p>
            </p:txBody>
          </p:sp>
        </p:grpSp>
        <p:sp>
          <p:nvSpPr>
            <p:cNvPr id="19" name="Metin kutusu 18">
              <a:extLst>
                <a:ext uri="{FF2B5EF4-FFF2-40B4-BE49-F238E27FC236}">
                  <a16:creationId xmlns:a16="http://schemas.microsoft.com/office/drawing/2014/main" id="{E0900F08-E7A1-4DE0-B032-0F377FF9E459}"/>
                </a:ext>
              </a:extLst>
            </p:cNvPr>
            <p:cNvSpPr txBox="1"/>
            <p:nvPr/>
          </p:nvSpPr>
          <p:spPr>
            <a:xfrm>
              <a:off x="869518" y="5430488"/>
              <a:ext cx="7498080" cy="492443"/>
            </a:xfrm>
            <a:prstGeom prst="rect">
              <a:avLst/>
            </a:prstGeom>
            <a:noFill/>
          </p:spPr>
          <p:txBody>
            <a:bodyPr wrap="square" rtlCol="0">
              <a:spAutoFit/>
            </a:bodyPr>
            <a:lstStyle/>
            <a:p>
              <a:pPr marL="285750" indent="-285750" algn="ctr">
                <a:buFont typeface="Arial" panose="020B0604020202020204" pitchFamily="34" charset="0"/>
                <a:buChar char="•"/>
              </a:pPr>
              <a:r>
                <a:rPr lang="tr-TR" sz="2600" dirty="0">
                  <a:latin typeface="Arial Nova Light" panose="020B0304020202020204" pitchFamily="34" charset="0"/>
                </a:rPr>
                <a:t>Kurumun karar organı KVK Kuruludur. </a:t>
              </a:r>
            </a:p>
          </p:txBody>
        </p:sp>
      </p:grpSp>
    </p:spTree>
    <p:extLst>
      <p:ext uri="{BB962C8B-B14F-4D97-AF65-F5344CB8AC3E}">
        <p14:creationId xmlns:p14="http://schemas.microsoft.com/office/powerpoint/2010/main" val="364819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234794"/>
            <a:ext cx="11329051" cy="1059543"/>
          </a:xfrm>
        </p:spPr>
        <p:txBody>
          <a:bodyPr anchor="b">
            <a:normAutofit/>
          </a:bodyPr>
          <a:lstStyle/>
          <a:p>
            <a:r>
              <a:rPr lang="tr-TR" sz="3800" b="1" dirty="0">
                <a:solidFill>
                  <a:schemeClr val="tx2"/>
                </a:solidFill>
              </a:rPr>
              <a:t>Özel nitelikli kişisel veriler</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15833" y="2199139"/>
            <a:ext cx="10128208" cy="289310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Kişisel veri: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Kimliği belirli veya belirlenebilir gerçek kişiye ilişkin her türlü bilgiyi ifade ederken özel nitelikli kişisel veriler;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Kişilerin ırkı, etnik kökeni, siyasi düşüncesi, felsefi inancı, dini, mezhebi veya diğer inançları, kılık ve kıyafeti, dernek, vakıf ya da sendika üyeliği, sağlığı, cinsel hayatı, ceza mahkûmiyeti ve güvenlik tedbirleriyle ilgili verileri ile </a:t>
            </a:r>
            <a:r>
              <a:rPr kumimoji="0" lang="tr-TR" sz="2600" b="0" i="0" u="none" strike="noStrike" kern="1200" cap="none" spc="0" normalizeH="0" baseline="0" noProof="0" dirty="0" err="1">
                <a:ln>
                  <a:noFill/>
                </a:ln>
                <a:solidFill>
                  <a:prstClr val="black"/>
                </a:solidFill>
                <a:effectLst/>
                <a:uLnTx/>
                <a:uFillTx/>
                <a:latin typeface="Arial Nova Light" panose="020B0304020202020204" pitchFamily="34" charset="0"/>
                <a:ea typeface="+mn-ea"/>
                <a:cs typeface="+mn-cs"/>
              </a:rPr>
              <a:t>biyometrik</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ve genetik verileri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özel nitelikli kişisel veridir.</a:t>
            </a:r>
          </a:p>
        </p:txBody>
      </p:sp>
    </p:spTree>
    <p:extLst>
      <p:ext uri="{BB962C8B-B14F-4D97-AF65-F5344CB8AC3E}">
        <p14:creationId xmlns:p14="http://schemas.microsoft.com/office/powerpoint/2010/main" val="2770382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İlgili kişinin hakları</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479567"/>
            <a:ext cx="10128208" cy="449353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Herkes,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veri sorumlusuna başvurarak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kendisiyle ilgili;</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a) Kişisel veri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işlenip işlenmediğini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öğrenme,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b) Kişisel verileri işlenmişse buna ilişkin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bilgi talep etme,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c) Kişisel verilerin işlenme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amacını ve bunların amacına uygun kullanılıp kullanılmadığını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öğrenme,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ç) Yurt içinde veya yurt dışında kişisel verilerin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aktarıldığı üçüncü kişileri bilme</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d) Kişisel verilerin eksik veya yanlış işlenmiş olması hâlinde bunların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düzeltilmesini</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isteme,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a:t>
            </a:r>
          </a:p>
        </p:txBody>
      </p:sp>
    </p:spTree>
    <p:extLst>
      <p:ext uri="{BB962C8B-B14F-4D97-AF65-F5344CB8AC3E}">
        <p14:creationId xmlns:p14="http://schemas.microsoft.com/office/powerpoint/2010/main" val="363470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031743" y="1275217"/>
            <a:ext cx="10128208" cy="449353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e) 7 </a:t>
            </a:r>
            <a:r>
              <a:rPr kumimoji="0" lang="tr-TR" sz="2600" b="0" i="0" u="none" strike="noStrike" kern="1200" cap="none" spc="0" normalizeH="0" baseline="0" noProof="0" dirty="0" err="1">
                <a:ln>
                  <a:noFill/>
                </a:ln>
                <a:solidFill>
                  <a:prstClr val="black"/>
                </a:solidFill>
                <a:effectLst/>
                <a:uLnTx/>
                <a:uFillTx/>
                <a:latin typeface="Arial Nova Light" panose="020B0304020202020204" pitchFamily="34" charset="0"/>
                <a:ea typeface="+mn-ea"/>
                <a:cs typeface="+mn-cs"/>
              </a:rPr>
              <a:t>nci</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maddede öngörülen şartlar çerçevesinde kişisel verilerin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silinmesini veya yok edilmesini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isteme,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f) (d) ve (e) bentleri uyarınca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yapılan işlemlerin, kişisel verilerin aktarıldığı üçüncü kişilere bildirilmesini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isteme,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g) İşlenen verilerin münhasıran otomatik sistemler vasıtasıyla analiz edilmesi suretiyle kişinin kendisi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aleyhine bir sonucun ortaya çıkmasına itiraz etme,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ğ) Kişisel verilerin kanuna aykırı olarak işlenmesi sebebiyle zarara uğraması hâlinde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zararın giderilmesini talep etme</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haklarına sahiptir.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a:t>
            </a:r>
          </a:p>
        </p:txBody>
      </p:sp>
    </p:spTree>
    <p:extLst>
      <p:ext uri="{BB962C8B-B14F-4D97-AF65-F5344CB8AC3E}">
        <p14:creationId xmlns:p14="http://schemas.microsoft.com/office/powerpoint/2010/main" val="2434389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234794"/>
            <a:ext cx="11329051" cy="1059543"/>
          </a:xfrm>
        </p:spPr>
        <p:txBody>
          <a:bodyPr anchor="b">
            <a:normAutofit/>
          </a:bodyPr>
          <a:lstStyle/>
          <a:p>
            <a:r>
              <a:rPr lang="tr-TR" sz="3800" b="1" dirty="0">
                <a:solidFill>
                  <a:schemeClr val="tx2"/>
                </a:solidFill>
              </a:rPr>
              <a:t>Kişisel verilerin işlenme şartları </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15833" y="1618074"/>
            <a:ext cx="10128208" cy="44935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Kişisel veriler ilgili kişinin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açık rızası </a:t>
            </a:r>
            <a:r>
              <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olmaksızın işlenemez.</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İstisnalar: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a) Kanunlarda açıkça öngörülmesi.</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b) Fiili imkânsızlık nedeniyle rızasını açıklayamayacak durumda bulunan veya rızasına hukuki geçerlilik tanınmayan kişinin kendisinin ya da bir başkasının hayatı veya beden bütünlüğünün korunması için zorunlu olması.</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c) Bir sözleşmenin kurulması veya ifasıyla doğrudan doğruya ilgili olması kaydıyla, sözleşmenin taraflarına ait kişisel verilerin işlenmesinin gerekli olması.</a:t>
            </a:r>
          </a:p>
        </p:txBody>
      </p:sp>
    </p:spTree>
    <p:extLst>
      <p:ext uri="{BB962C8B-B14F-4D97-AF65-F5344CB8AC3E}">
        <p14:creationId xmlns:p14="http://schemas.microsoft.com/office/powerpoint/2010/main" val="387914119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938</Words>
  <Application>Microsoft Office PowerPoint</Application>
  <PresentationFormat>Geniş ekran</PresentationFormat>
  <Paragraphs>88</Paragraphs>
  <Slides>18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Arial Nova Light</vt:lpstr>
      <vt:lpstr>Calibri</vt:lpstr>
      <vt:lpstr>Calibri Light</vt:lpstr>
      <vt:lpstr>Office Teması</vt:lpstr>
      <vt:lpstr>KİŞİSEL VERİLERİN KORUNMASI KANUNU</vt:lpstr>
      <vt:lpstr>Kanunun amacı </vt:lpstr>
      <vt:lpstr>Tanımlar</vt:lpstr>
      <vt:lpstr>Tanımlar</vt:lpstr>
      <vt:lpstr>KVK Kurumu Teşkilat Şeması </vt:lpstr>
      <vt:lpstr>Özel nitelikli kişisel veriler</vt:lpstr>
      <vt:lpstr>İlgili kişinin hakları</vt:lpstr>
      <vt:lpstr>PowerPoint Sunusu</vt:lpstr>
      <vt:lpstr>Kişisel verilerin işlenme şartları </vt:lpstr>
      <vt:lpstr>Kişisel verilerin işlenme şartları </vt:lpstr>
      <vt:lpstr>Özel nitelikli kişisel verilerin işlenme şartları </vt:lpstr>
      <vt:lpstr>Veri sorumlusunun aydınlatma yükümlülüğü</vt:lpstr>
      <vt:lpstr>Veri Sorumluları Sicili</vt:lpstr>
      <vt:lpstr>Veri Sorumluları Siciline Kayıt</vt:lpstr>
      <vt:lpstr>PowerPoint Sunusu</vt:lpstr>
      <vt:lpstr>VERBİS</vt:lpstr>
      <vt:lpstr>Kişisel verilerin silinmesi, yok edilmesi  veya anonim hâle getirilmesi</vt:lpstr>
      <vt:lpstr>Kişisel verilerin aktarılması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KİŞİSEL VERİLERİN KORUNMASI KANUNU</dc:title>
  <dc:creator>damla ermeydan</dc:creator>
  <cp:lastModifiedBy>damla ermeydan</cp:lastModifiedBy>
  <cp:revision>36</cp:revision>
  <dcterms:created xsi:type="dcterms:W3CDTF">2021-01-04T09:17:18Z</dcterms:created>
  <dcterms:modified xsi:type="dcterms:W3CDTF">2021-01-08T11:04:12Z</dcterms:modified>
</cp:coreProperties>
</file>