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95" r:id="rId2"/>
    <p:sldId id="292" r:id="rId3"/>
    <p:sldId id="293" r:id="rId4"/>
    <p:sldId id="294" r:id="rId5"/>
    <p:sldId id="339" r:id="rId6"/>
    <p:sldId id="296" r:id="rId7"/>
    <p:sldId id="340" r:id="rId8"/>
    <p:sldId id="297" r:id="rId9"/>
    <p:sldId id="341" r:id="rId10"/>
    <p:sldId id="298" r:id="rId11"/>
    <p:sldId id="342" r:id="rId12"/>
    <p:sldId id="336" r:id="rId13"/>
    <p:sldId id="337" r:id="rId14"/>
    <p:sldId id="338" r:id="rId15"/>
    <p:sldId id="299" r:id="rId16"/>
    <p:sldId id="300" r:id="rId17"/>
    <p:sldId id="332" r:id="rId18"/>
    <p:sldId id="301" r:id="rId19"/>
    <p:sldId id="302" r:id="rId20"/>
    <p:sldId id="303" r:id="rId21"/>
    <p:sldId id="304" r:id="rId22"/>
    <p:sldId id="305" r:id="rId23"/>
    <p:sldId id="306" r:id="rId24"/>
    <p:sldId id="331" r:id="rId25"/>
    <p:sldId id="333" r:id="rId26"/>
    <p:sldId id="334" r:id="rId27"/>
    <p:sldId id="335" r:id="rId28"/>
    <p:sldId id="307" r:id="rId29"/>
    <p:sldId id="308" r:id="rId30"/>
    <p:sldId id="309" r:id="rId31"/>
    <p:sldId id="310" r:id="rId32"/>
    <p:sldId id="311" r:id="rId33"/>
    <p:sldId id="312" r:id="rId34"/>
    <p:sldId id="313" r:id="rId35"/>
    <p:sldId id="314" r:id="rId36"/>
    <p:sldId id="315" r:id="rId37"/>
    <p:sldId id="316" r:id="rId38"/>
    <p:sldId id="318" r:id="rId39"/>
    <p:sldId id="319" r:id="rId40"/>
    <p:sldId id="320" r:id="rId41"/>
    <p:sldId id="321" r:id="rId42"/>
    <p:sldId id="322" r:id="rId43"/>
    <p:sldId id="323" r:id="rId44"/>
    <p:sldId id="324" r:id="rId45"/>
    <p:sldId id="325" r:id="rId46"/>
    <p:sldId id="326" r:id="rId47"/>
    <p:sldId id="327" r:id="rId48"/>
    <p:sldId id="328" r:id="rId49"/>
    <p:sldId id="33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0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1" d="100"/>
          <a:sy n="81" d="100"/>
        </p:scale>
        <p:origin x="114"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7C2C63F-49D8-4D53-BE79-19A9F61E17B1}" type="datetimeFigureOut">
              <a:rPr lang="tr-TR" smtClean="0"/>
              <a:pPr/>
              <a:t>24.12.2022</a:t>
            </a:fld>
            <a:endParaRPr lang="tr-TR"/>
          </a:p>
        </p:txBody>
      </p:sp>
      <p:sp>
        <p:nvSpPr>
          <p:cNvPr id="5" name="Footer Placeholder 4"/>
          <p:cNvSpPr>
            <a:spLocks noGrp="1"/>
          </p:cNvSpPr>
          <p:nvPr>
            <p:ph type="ftr" sz="quarter" idx="11"/>
          </p:nvPr>
        </p:nvSpPr>
        <p:spPr>
          <a:xfrm>
            <a:off x="1371600" y="4323845"/>
            <a:ext cx="6400800" cy="365125"/>
          </a:xfrm>
        </p:spPr>
        <p:txBody>
          <a:bodyPr/>
          <a:lstStyle/>
          <a:p>
            <a:endParaRPr lang="tr-TR"/>
          </a:p>
        </p:txBody>
      </p:sp>
      <p:sp>
        <p:nvSpPr>
          <p:cNvPr id="6" name="Slide Number Placeholder 5"/>
          <p:cNvSpPr>
            <a:spLocks noGrp="1"/>
          </p:cNvSpPr>
          <p:nvPr>
            <p:ph type="sldNum" sz="quarter" idx="12"/>
          </p:nvPr>
        </p:nvSpPr>
        <p:spPr>
          <a:xfrm>
            <a:off x="8077200" y="1430866"/>
            <a:ext cx="2743200" cy="365125"/>
          </a:xfrm>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167658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96463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C2C63F-49D8-4D53-BE79-19A9F61E17B1}" type="datetimeFigureOut">
              <a:rPr lang="tr-TR" smtClean="0"/>
              <a:pPr/>
              <a:t>24.12.2022</a:t>
            </a:fld>
            <a:endParaRPr lang="tr-TR"/>
          </a:p>
        </p:txBody>
      </p:sp>
      <p:sp>
        <p:nvSpPr>
          <p:cNvPr id="6" name="Footer Placeholder 5"/>
          <p:cNvSpPr>
            <a:spLocks noGrp="1"/>
          </p:cNvSpPr>
          <p:nvPr>
            <p:ph type="ftr" sz="quarter" idx="11"/>
          </p:nvPr>
        </p:nvSpPr>
        <p:spPr>
          <a:xfrm>
            <a:off x="685800" y="379941"/>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3936566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C2C63F-49D8-4D53-BE79-19A9F61E17B1}" type="datetimeFigureOut">
              <a:rPr lang="tr-TR" smtClean="0"/>
              <a:pPr/>
              <a:t>24.12.2022</a:t>
            </a:fld>
            <a:endParaRPr lang="tr-TR"/>
          </a:p>
        </p:txBody>
      </p:sp>
      <p:sp>
        <p:nvSpPr>
          <p:cNvPr id="6" name="Footer Placeholder 5"/>
          <p:cNvSpPr>
            <a:spLocks noGrp="1"/>
          </p:cNvSpPr>
          <p:nvPr>
            <p:ph type="ftr" sz="quarter" idx="11"/>
          </p:nvPr>
        </p:nvSpPr>
        <p:spPr>
          <a:xfrm>
            <a:off x="685800" y="379941"/>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BC6931F0-C85B-4526-82AF-E9CD8B73AFF1}" type="slidenum">
              <a:rPr lang="tr-TR" smtClean="0"/>
              <a:pPr/>
              <a:t>‹#›</a:t>
            </a:fld>
            <a:endParaRPr lang="tr-T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146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C2C63F-49D8-4D53-BE79-19A9F61E17B1}" type="datetimeFigureOut">
              <a:rPr lang="tr-TR" smtClean="0"/>
              <a:pPr/>
              <a:t>24.12.2022</a:t>
            </a:fld>
            <a:endParaRPr lang="tr-TR"/>
          </a:p>
        </p:txBody>
      </p:sp>
      <p:sp>
        <p:nvSpPr>
          <p:cNvPr id="6" name="Footer Placeholder 5"/>
          <p:cNvSpPr>
            <a:spLocks noGrp="1"/>
          </p:cNvSpPr>
          <p:nvPr>
            <p:ph type="ftr" sz="quarter" idx="11"/>
          </p:nvPr>
        </p:nvSpPr>
        <p:spPr>
          <a:xfrm>
            <a:off x="685800" y="378883"/>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427737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3559915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2075147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555952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7C2C63F-49D8-4D53-BE79-19A9F61E17B1}" type="datetimeFigureOut">
              <a:rPr lang="tr-TR" smtClean="0"/>
              <a:pPr/>
              <a:t>24.12.2022</a:t>
            </a:fld>
            <a:endParaRPr lang="tr-TR"/>
          </a:p>
        </p:txBody>
      </p:sp>
      <p:sp>
        <p:nvSpPr>
          <p:cNvPr id="5" name="Footer Placeholder 4"/>
          <p:cNvSpPr>
            <a:spLocks noGrp="1"/>
          </p:cNvSpPr>
          <p:nvPr>
            <p:ph type="ftr" sz="quarter" idx="11"/>
          </p:nvPr>
        </p:nvSpPr>
        <p:spPr>
          <a:xfrm>
            <a:off x="685800" y="381000"/>
            <a:ext cx="6991492" cy="365125"/>
          </a:xfrm>
        </p:spPr>
        <p:txBody>
          <a:bodyPr/>
          <a:lstStyle/>
          <a:p>
            <a:endParaRPr lang="tr-TR"/>
          </a:p>
        </p:txBody>
      </p:sp>
      <p:sp>
        <p:nvSpPr>
          <p:cNvPr id="6" name="Slide Number Placeholder 5"/>
          <p:cNvSpPr>
            <a:spLocks noGrp="1"/>
          </p:cNvSpPr>
          <p:nvPr>
            <p:ph type="sldNum" sz="quarter" idx="12"/>
          </p:nvPr>
        </p:nvSpPr>
        <p:spPr>
          <a:xfrm>
            <a:off x="10862452" y="381000"/>
            <a:ext cx="643748" cy="365125"/>
          </a:xfrm>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403050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239676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7C2C63F-49D8-4D53-BE79-19A9F61E17B1}" type="datetimeFigureOut">
              <a:rPr lang="tr-TR" smtClean="0"/>
              <a:pPr/>
              <a:t>24.12.2022</a:t>
            </a:fld>
            <a:endParaRPr lang="tr-TR"/>
          </a:p>
        </p:txBody>
      </p:sp>
      <p:sp>
        <p:nvSpPr>
          <p:cNvPr id="5" name="Footer Placeholder 4"/>
          <p:cNvSpPr>
            <a:spLocks noGrp="1"/>
          </p:cNvSpPr>
          <p:nvPr>
            <p:ph type="ftr" sz="quarter" idx="11"/>
          </p:nvPr>
        </p:nvSpPr>
        <p:spPr>
          <a:xfrm>
            <a:off x="685800" y="381001"/>
            <a:ext cx="6991492" cy="364065"/>
          </a:xfrm>
        </p:spPr>
        <p:txBody>
          <a:bodyPr/>
          <a:lstStyle/>
          <a:p>
            <a:endParaRPr lang="tr-TR"/>
          </a:p>
        </p:txBody>
      </p:sp>
      <p:sp>
        <p:nvSpPr>
          <p:cNvPr id="6" name="Slide Number Placeholder 5"/>
          <p:cNvSpPr>
            <a:spLocks noGrp="1"/>
          </p:cNvSpPr>
          <p:nvPr>
            <p:ph type="sldNum" sz="quarter" idx="12"/>
          </p:nvPr>
        </p:nvSpPr>
        <p:spPr>
          <a:xfrm>
            <a:off x="10862452" y="381000"/>
            <a:ext cx="643748" cy="365125"/>
          </a:xfrm>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7684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211049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232421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412626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263252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338499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7C2C63F-49D8-4D53-BE79-19A9F61E17B1}" type="datetimeFigureOut">
              <a:rPr lang="tr-TR" smtClean="0"/>
              <a:pPr/>
              <a:t>24.12.2022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380743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C2C63F-49D8-4D53-BE79-19A9F61E17B1}" type="datetimeFigureOut">
              <a:rPr lang="tr-TR" smtClean="0"/>
              <a:pPr/>
              <a:t>24.12.2022</a:t>
            </a:fld>
            <a:endParaRPr lang="tr-T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6931F0-C85B-4526-82AF-E9CD8B73AFF1}" type="slidenum">
              <a:rPr lang="tr-TR" smtClean="0"/>
              <a:pPr/>
              <a:t>‹#›</a:t>
            </a:fld>
            <a:endParaRPr lang="tr-TR"/>
          </a:p>
        </p:txBody>
      </p:sp>
    </p:spTree>
    <p:extLst>
      <p:ext uri="{BB962C8B-B14F-4D97-AF65-F5344CB8AC3E}">
        <p14:creationId xmlns:p14="http://schemas.microsoft.com/office/powerpoint/2010/main" val="166136260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12EDE1-40AE-41E7-B3AA-6CC9181F1F45}"/>
              </a:ext>
            </a:extLst>
          </p:cNvPr>
          <p:cNvSpPr>
            <a:spLocks noGrp="1"/>
          </p:cNvSpPr>
          <p:nvPr>
            <p:ph type="ctrTitle"/>
          </p:nvPr>
        </p:nvSpPr>
        <p:spPr>
          <a:xfrm>
            <a:off x="1371600" y="1954326"/>
            <a:ext cx="9448800" cy="1825096"/>
          </a:xfrm>
        </p:spPr>
        <p:txBody>
          <a:bodyPr>
            <a:normAutofit/>
          </a:bodyPr>
          <a:lstStyle/>
          <a:p>
            <a:pPr algn="ctr"/>
            <a:r>
              <a:rPr lang="tr-TR" sz="4000" b="1" dirty="0">
                <a:solidFill>
                  <a:schemeClr val="accent6">
                    <a:lumMod val="50000"/>
                  </a:schemeClr>
                </a:solidFill>
              </a:rPr>
              <a:t>Ceza Muhakemesi Kanunu’ </a:t>
            </a:r>
            <a:r>
              <a:rPr lang="tr-TR" sz="4000" b="1" dirty="0" err="1">
                <a:solidFill>
                  <a:schemeClr val="accent6">
                    <a:lumMod val="50000"/>
                  </a:schemeClr>
                </a:solidFill>
              </a:rPr>
              <a:t>nDA</a:t>
            </a:r>
            <a:r>
              <a:rPr lang="tr-TR" sz="4000" b="1" dirty="0">
                <a:solidFill>
                  <a:schemeClr val="accent6">
                    <a:lumMod val="50000"/>
                  </a:schemeClr>
                </a:solidFill>
              </a:rPr>
              <a:t> BİLİŞİM SUÇLARI </a:t>
            </a:r>
            <a:br>
              <a:rPr lang="tr-TR" sz="4000" b="1" dirty="0">
                <a:solidFill>
                  <a:schemeClr val="accent6">
                    <a:lumMod val="50000"/>
                  </a:schemeClr>
                </a:solidFill>
              </a:rPr>
            </a:br>
            <a:endParaRPr lang="tr-TR" sz="4000" b="1" dirty="0">
              <a:solidFill>
                <a:schemeClr val="accent6">
                  <a:lumMod val="50000"/>
                </a:schemeClr>
              </a:solidFill>
            </a:endParaRPr>
          </a:p>
        </p:txBody>
      </p:sp>
    </p:spTree>
    <p:extLst>
      <p:ext uri="{BB962C8B-B14F-4D97-AF65-F5344CB8AC3E}">
        <p14:creationId xmlns:p14="http://schemas.microsoft.com/office/powerpoint/2010/main" val="225615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5632311"/>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 NEDİR?</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a:t>
            </a:r>
            <a:r>
              <a:rPr lang="tr-TR" sz="2400" b="1" i="1" dirty="0">
                <a:latin typeface="Arial" pitchFamily="34" charset="0"/>
                <a:cs typeface="Arial" pitchFamily="34" charset="0"/>
              </a:rPr>
              <a:t>İşbirliği sistemi - Karma sistem: </a:t>
            </a:r>
            <a:r>
              <a:rPr lang="tr-TR" sz="2400" dirty="0">
                <a:latin typeface="Arial" pitchFamily="34" charset="0"/>
                <a:cs typeface="Arial" pitchFamily="34" charset="0"/>
              </a:rPr>
              <a:t>Bu sistemin temelinde “silahların eşitliği” ilkesi vardır. Yani hakim yargılamayı idare eden yönetici, tarafsız bir hakem ve en son kararı veren makamdır. Bunun yanında birbirine eşit güçte olması arzulanan bir iddia makamı (savcılık) bir de savunma makamı (avukat ve müvekkili) vardır. Bunlardan ikisi de mahkemeye delil getirebilir, tanık dinletebilir. İddia ve savunma makamının güç ve yetkilerini eşitleyebilmek için; kanunsuz suç ve ceza olmaz, bir kişi aynı suçtan birden fazla ceza alamaz, şüpheli avukatı olmadan dinlenemez gibi ilkeler belirlenmiştir. </a:t>
            </a:r>
          </a:p>
        </p:txBody>
      </p:sp>
    </p:spTree>
    <p:extLst>
      <p:ext uri="{BB962C8B-B14F-4D97-AF65-F5344CB8AC3E}">
        <p14:creationId xmlns:p14="http://schemas.microsoft.com/office/powerpoint/2010/main" val="21453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metin içeren bir resim&#10;&#10;Açıklama otomatik olarak oluşturuldu">
            <a:extLst>
              <a:ext uri="{FF2B5EF4-FFF2-40B4-BE49-F238E27FC236}">
                <a16:creationId xmlns:a16="http://schemas.microsoft.com/office/drawing/2014/main" id="{9BCA6BDA-5B78-48B8-91DA-559516B92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149" y="752570"/>
            <a:ext cx="8702149" cy="5741219"/>
          </a:xfrm>
          <a:prstGeom prst="rect">
            <a:avLst/>
          </a:prstGeom>
        </p:spPr>
      </p:pic>
    </p:spTree>
    <p:extLst>
      <p:ext uri="{BB962C8B-B14F-4D97-AF65-F5344CB8AC3E}">
        <p14:creationId xmlns:p14="http://schemas.microsoft.com/office/powerpoint/2010/main" val="304649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 NEDİR?</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Bu ilkelere yönelik hukukumuzda en temel düzenlemeler Anayasa’da yer almakta olup, suç ve cezalara ilişkin esasları düzenleyen 38. madde de; Kimse, işlendiği zaman yürürlükte bulunan kanunun suç saymadığı bir fiilden dolayı cezalandırılamaz; kimseye suçu işlediği zaman kanunda o suç için konulmuş olan cezadan daha ağır bir ceza verilemez. Suç ve ceza zamanaşımı ile ceza mahkumiyetinin sonuçları konusunda da yukarıdaki fıkra uygulanır.  </a:t>
            </a:r>
          </a:p>
        </p:txBody>
      </p:sp>
    </p:spTree>
    <p:extLst>
      <p:ext uri="{BB962C8B-B14F-4D97-AF65-F5344CB8AC3E}">
        <p14:creationId xmlns:p14="http://schemas.microsoft.com/office/powerpoint/2010/main" val="21453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3970318"/>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 NEDİR?</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Ceza ve ceza yerine geçen güvenlik tedbirleri ancak kanunla konulur. Suçluluğu hükmen sabit oluncaya kadar, kimse suçlu sayılamaz. Hiç kimse kendisini ve kanunda gösterilen yakınlarını suçlayan bir beyanda bulunmaya veya bu yolda delil göstermeye zorlanamaz. Kanuna aykırı olarak elde edilmiş bulgular, delil olarak kabul edilemez.  Ceza sorumluluğu şahsidir.  </a:t>
            </a:r>
          </a:p>
        </p:txBody>
      </p:sp>
    </p:spTree>
    <p:extLst>
      <p:ext uri="{BB962C8B-B14F-4D97-AF65-F5344CB8AC3E}">
        <p14:creationId xmlns:p14="http://schemas.microsoft.com/office/powerpoint/2010/main" val="21453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5632311"/>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 NEDİR?</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Hiç kimse, yalnızca sözleşmeden doğan bir yükümlülüğü yerine getirememesinden dolayı özgürlüğünden alıkonulamaz. Ölüm cezası ve genel müsadere cezası verilemez. </a:t>
            </a:r>
          </a:p>
          <a:p>
            <a:pPr algn="just">
              <a:lnSpc>
                <a:spcPct val="150000"/>
              </a:lnSpc>
              <a:buFont typeface="Wingdings" pitchFamily="2" charset="2"/>
              <a:buChar char="Ø"/>
            </a:pPr>
            <a:r>
              <a:rPr lang="tr-TR" sz="2400" dirty="0">
                <a:latin typeface="Arial" pitchFamily="34" charset="0"/>
                <a:cs typeface="Arial" pitchFamily="34" charset="0"/>
              </a:rPr>
              <a:t>İdare, kişi hürriyetinin kısıtlanması sonucunu doğuran bir müeyyide uygulayamaz. Uluslararası Ceza Divanına taraf olmanın gerektirdiği yükümlülükler hariç olmak üzere vatandaş, suç sebebiyle yabancı bir ülkeye verilemez. Hükümleri yer almaktadır. </a:t>
            </a:r>
          </a:p>
          <a:p>
            <a:pPr algn="just">
              <a:lnSpc>
                <a:spcPct val="150000"/>
              </a:lnSpc>
              <a:buFont typeface="Wingdings" pitchFamily="2" charset="2"/>
              <a:buChar char="Ø"/>
            </a:pPr>
            <a:endParaRPr lang="tr-TR" sz="2400" dirty="0">
              <a:latin typeface="Arial" pitchFamily="34" charset="0"/>
              <a:cs typeface="Arial" pitchFamily="34" charset="0"/>
            </a:endParaRPr>
          </a:p>
        </p:txBody>
      </p:sp>
    </p:spTree>
    <p:extLst>
      <p:ext uri="{BB962C8B-B14F-4D97-AF65-F5344CB8AC3E}">
        <p14:creationId xmlns:p14="http://schemas.microsoft.com/office/powerpoint/2010/main" val="21453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5078313"/>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 NEDİR?</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İşleyeceğimiz ceza muhakemesi ise yargılamanın adil, bağımsız ve tarafsız bir şekilde yürütülmesi, adaletin ve kamu güvenliğinin sağlanması için ceza yargılamasında soruşturma ve kovuşturma aşamasında uyulması gereken kuralları, örneğin; arama ve el koyma faaliyetlerinin ne şekilde olacağını, kimlerin olay mahallinde ne gibi delilleri, ne şekilde toplayıp, ne şekilde saklayacağını, ne şekilde mahkemeye ileteceğini düzenleyen en temel kanundur. </a:t>
            </a:r>
          </a:p>
        </p:txBody>
      </p:sp>
    </p:spTree>
    <p:extLst>
      <p:ext uri="{BB962C8B-B14F-4D97-AF65-F5344CB8AC3E}">
        <p14:creationId xmlns:p14="http://schemas.microsoft.com/office/powerpoint/2010/main" val="214537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82171" y="406400"/>
            <a:ext cx="11045371" cy="5632311"/>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b="1" dirty="0">
                <a:latin typeface="Arial" pitchFamily="34" charset="0"/>
                <a:cs typeface="Arial" pitchFamily="34" charset="0"/>
              </a:rPr>
              <a:t> 134. Madde: </a:t>
            </a:r>
            <a:r>
              <a:rPr lang="tr-TR" sz="2400" dirty="0">
                <a:latin typeface="Arial" pitchFamily="34" charset="0"/>
                <a:cs typeface="Arial" pitchFamily="34" charset="0"/>
              </a:rPr>
              <a:t>Bilgisayarlarda, bilgisayar programlarında ve kütüklerinde arama, kopyalama ve </a:t>
            </a:r>
            <a:r>
              <a:rPr lang="tr-TR" sz="2400" dirty="0" err="1">
                <a:latin typeface="Arial" pitchFamily="34" charset="0"/>
                <a:cs typeface="Arial" pitchFamily="34" charset="0"/>
              </a:rPr>
              <a:t>elkoyma</a:t>
            </a:r>
            <a:endParaRPr lang="tr-TR" sz="2400" dirty="0">
              <a:latin typeface="Arial" pitchFamily="34" charset="0"/>
              <a:cs typeface="Arial" pitchFamily="34" charset="0"/>
            </a:endParaRPr>
          </a:p>
          <a:p>
            <a:pPr algn="just">
              <a:lnSpc>
                <a:spcPct val="150000"/>
              </a:lnSpc>
              <a:buFont typeface="Wingdings" pitchFamily="2" charset="2"/>
              <a:buChar char="Ø"/>
            </a:pPr>
            <a:r>
              <a:rPr lang="tr-TR" sz="2400" b="1" dirty="0">
                <a:latin typeface="Arial" pitchFamily="34" charset="0"/>
                <a:cs typeface="Arial" pitchFamily="34" charset="0"/>
              </a:rPr>
              <a:t> 135. Madde: </a:t>
            </a:r>
            <a:r>
              <a:rPr lang="tr-TR" sz="2400" dirty="0">
                <a:latin typeface="Arial" pitchFamily="34" charset="0"/>
                <a:cs typeface="Arial" pitchFamily="34" charset="0"/>
              </a:rPr>
              <a:t>İletişimin tespiti, dinlenmesi ve kayda alınması</a:t>
            </a:r>
          </a:p>
          <a:p>
            <a:pPr algn="just">
              <a:lnSpc>
                <a:spcPct val="150000"/>
              </a:lnSpc>
              <a:buFont typeface="Wingdings" pitchFamily="2" charset="2"/>
              <a:buChar char="Ø"/>
            </a:pPr>
            <a:r>
              <a:rPr lang="tr-TR" sz="2400" b="1" dirty="0">
                <a:latin typeface="Arial" pitchFamily="34" charset="0"/>
                <a:cs typeface="Arial" pitchFamily="34" charset="0"/>
              </a:rPr>
              <a:t>136. Madde:</a:t>
            </a:r>
            <a:r>
              <a:rPr lang="tr-TR" sz="2400" dirty="0">
                <a:latin typeface="Arial" pitchFamily="34" charset="0"/>
                <a:cs typeface="Arial" pitchFamily="34" charset="0"/>
              </a:rPr>
              <a:t> Müdafiin bürosu ve yerleşim yeri </a:t>
            </a:r>
          </a:p>
          <a:p>
            <a:pPr algn="just">
              <a:lnSpc>
                <a:spcPct val="150000"/>
              </a:lnSpc>
              <a:buFont typeface="Wingdings" pitchFamily="2" charset="2"/>
              <a:buChar char="Ø"/>
            </a:pPr>
            <a:r>
              <a:rPr lang="tr-TR" sz="2400" b="1" dirty="0">
                <a:latin typeface="Arial" pitchFamily="34" charset="0"/>
                <a:cs typeface="Arial" pitchFamily="34" charset="0"/>
              </a:rPr>
              <a:t>137. Madde: </a:t>
            </a:r>
            <a:r>
              <a:rPr lang="tr-TR" sz="2400" dirty="0">
                <a:latin typeface="Arial" pitchFamily="34" charset="0"/>
                <a:cs typeface="Arial" pitchFamily="34" charset="0"/>
              </a:rPr>
              <a:t>Kararların yerine getirilmesi, iletişim içeriklerinin yok edilmesi </a:t>
            </a:r>
          </a:p>
          <a:p>
            <a:pPr algn="just">
              <a:lnSpc>
                <a:spcPct val="150000"/>
              </a:lnSpc>
              <a:buFont typeface="Wingdings" pitchFamily="2" charset="2"/>
              <a:buChar char="Ø"/>
            </a:pPr>
            <a:r>
              <a:rPr lang="tr-TR" sz="2400" b="1" dirty="0">
                <a:latin typeface="Arial" pitchFamily="34" charset="0"/>
                <a:cs typeface="Arial" pitchFamily="34" charset="0"/>
              </a:rPr>
              <a:t>138. Madde: </a:t>
            </a:r>
            <a:r>
              <a:rPr lang="tr-TR" sz="2400" dirty="0">
                <a:latin typeface="Arial" pitchFamily="34" charset="0"/>
                <a:cs typeface="Arial" pitchFamily="34" charset="0"/>
              </a:rPr>
              <a:t>Tesadüfen elde edilen deliller </a:t>
            </a:r>
          </a:p>
          <a:p>
            <a:pPr algn="just">
              <a:lnSpc>
                <a:spcPct val="150000"/>
              </a:lnSpc>
              <a:buFont typeface="Wingdings" pitchFamily="2" charset="2"/>
              <a:buChar char="Ø"/>
            </a:pPr>
            <a:r>
              <a:rPr lang="tr-TR" sz="2400" b="1" dirty="0">
                <a:latin typeface="Arial" pitchFamily="34" charset="0"/>
                <a:cs typeface="Arial" pitchFamily="34" charset="0"/>
              </a:rPr>
              <a:t>139. Madde: </a:t>
            </a:r>
            <a:r>
              <a:rPr lang="tr-TR" sz="2400" dirty="0">
                <a:latin typeface="Arial" pitchFamily="34" charset="0"/>
                <a:cs typeface="Arial" pitchFamily="34" charset="0"/>
              </a:rPr>
              <a:t>Gizli soruşturmacı görevlendirilmesi</a:t>
            </a:r>
          </a:p>
          <a:p>
            <a:pPr algn="just">
              <a:lnSpc>
                <a:spcPct val="150000"/>
              </a:lnSpc>
              <a:buFont typeface="Wingdings" pitchFamily="2" charset="2"/>
              <a:buChar char="Ø"/>
            </a:pPr>
            <a:r>
              <a:rPr lang="tr-TR" sz="2400" b="1" dirty="0">
                <a:latin typeface="Arial" pitchFamily="34" charset="0"/>
                <a:cs typeface="Arial" pitchFamily="34" charset="0"/>
              </a:rPr>
              <a:t>140. Madde: </a:t>
            </a:r>
            <a:r>
              <a:rPr lang="tr-TR" sz="2400" dirty="0">
                <a:latin typeface="Arial" pitchFamily="34" charset="0"/>
                <a:cs typeface="Arial" pitchFamily="34" charset="0"/>
              </a:rPr>
              <a:t>Teknik araçlarla izleme</a:t>
            </a:r>
          </a:p>
        </p:txBody>
      </p:sp>
    </p:spTree>
    <p:extLst>
      <p:ext uri="{BB962C8B-B14F-4D97-AF65-F5344CB8AC3E}">
        <p14:creationId xmlns:p14="http://schemas.microsoft.com/office/powerpoint/2010/main" val="21453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82171" y="406400"/>
            <a:ext cx="11045371" cy="6186309"/>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b="1" dirty="0">
                <a:latin typeface="Arial" pitchFamily="34" charset="0"/>
                <a:cs typeface="Arial" pitchFamily="34" charset="0"/>
              </a:rPr>
              <a:t> Bilgisayarlarda, bilgisayar programlarında ve kütüklerinde arama, kopyalama ve </a:t>
            </a:r>
            <a:r>
              <a:rPr lang="tr-TR" sz="2400" b="1" dirty="0" err="1">
                <a:latin typeface="Arial" pitchFamily="34" charset="0"/>
                <a:cs typeface="Arial" pitchFamily="34" charset="0"/>
              </a:rPr>
              <a:t>elkoyma</a:t>
            </a:r>
            <a:r>
              <a:rPr lang="tr-TR" sz="2400" b="1" dirty="0">
                <a:latin typeface="Arial" pitchFamily="34" charset="0"/>
                <a:cs typeface="Arial" pitchFamily="34" charset="0"/>
              </a:rPr>
              <a:t>  - Madde 134 </a:t>
            </a:r>
          </a:p>
          <a:p>
            <a:pPr algn="just">
              <a:lnSpc>
                <a:spcPct val="150000"/>
              </a:lnSpc>
              <a:buFont typeface="Wingdings" pitchFamily="2" charset="2"/>
              <a:buChar char="Ø"/>
            </a:pPr>
            <a:r>
              <a:rPr lang="tr-TR" sz="2400" dirty="0">
                <a:latin typeface="Arial" pitchFamily="34" charset="0"/>
                <a:cs typeface="Arial" pitchFamily="34" charset="0"/>
              </a:rPr>
              <a:t> Bir suç dolayısıyla yapılan soruşturmada, somut delillere dayanan kuvvetli şüphe sebeplerinin varlığı ve başka surette delil elde etme imkânının bulunmaması halinde, hâkim veya gecikmesinde sakınca bulunan hâllerde Cumhuriyet savcısı tarafından şüphelinin kullandığı bilgisayar ve bilgisayar programları ile bilgisayar kütüklerinde arama yapılmasına, bilgisayar kayıtlarından kopya çıkarılmasına, bu kayıtların çözülerek metin hâline getirilmesine karar verilir. </a:t>
            </a:r>
          </a:p>
        </p:txBody>
      </p:sp>
    </p:spTree>
    <p:extLst>
      <p:ext uri="{BB962C8B-B14F-4D97-AF65-F5344CB8AC3E}">
        <p14:creationId xmlns:p14="http://schemas.microsoft.com/office/powerpoint/2010/main" val="21453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3416320"/>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Cumhuriyet savcısı tarafından verilen kararlar yirmi dört saat içinde hâkim onayına sunulur. Hâkim kararını en geç yirmi dört saat içinde verir. Sürenin dolması veya hâkim tarafından aksine karar verilmesi hâlinde çıkarılan kopyalar ve çözümü yapılan metinler derhâl imha edilir. </a:t>
            </a:r>
          </a:p>
        </p:txBody>
      </p:sp>
    </p:spTree>
    <p:extLst>
      <p:ext uri="{BB962C8B-B14F-4D97-AF65-F5344CB8AC3E}">
        <p14:creationId xmlns:p14="http://schemas.microsoft.com/office/powerpoint/2010/main" val="214537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3416320"/>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Bilgisayar, bilgisayar programları ve bilgisayar kütüklerine şifrenin çözülememesinden dolayı girilememesi veya  gizlenmiş bilgilere ulaşılamaması ya da işlemin uzun sürecek olması halinde çözümün yapılabilmesi ve gerekli kopyaların alınabilmesi için, bu araç ve gereçlere </a:t>
            </a:r>
            <a:r>
              <a:rPr lang="tr-TR" sz="2400" dirty="0" err="1">
                <a:latin typeface="Arial" pitchFamily="34" charset="0"/>
                <a:cs typeface="Arial" pitchFamily="34" charset="0"/>
              </a:rPr>
              <a:t>elkonulabilir</a:t>
            </a:r>
            <a:r>
              <a:rPr lang="tr-TR" sz="2400" dirty="0">
                <a:latin typeface="Arial" pitchFamily="34" charset="0"/>
                <a:cs typeface="Arial" pitchFamily="34" charset="0"/>
              </a:rPr>
              <a:t>. </a:t>
            </a:r>
          </a:p>
        </p:txBody>
      </p:sp>
    </p:spTree>
    <p:extLst>
      <p:ext uri="{BB962C8B-B14F-4D97-AF65-F5344CB8AC3E}">
        <p14:creationId xmlns:p14="http://schemas.microsoft.com/office/powerpoint/2010/main" val="21453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3785652"/>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endParaRPr lang="tr-TR" sz="2400" b="1" dirty="0">
              <a:latin typeface="Arial" pitchFamily="34" charset="0"/>
              <a:cs typeface="Arial" pitchFamily="34" charset="0"/>
            </a:endParaRPr>
          </a:p>
          <a:p>
            <a:pPr algn="ctr"/>
            <a:r>
              <a:rPr lang="tr-TR" sz="2400" b="1" dirty="0">
                <a:latin typeface="Arial" pitchFamily="34" charset="0"/>
                <a:cs typeface="Arial" pitchFamily="34" charset="0"/>
              </a:rPr>
              <a:t>CEZA MUHAKEMESİ NEDİR?</a:t>
            </a:r>
          </a:p>
          <a:p>
            <a:pPr algn="ctr"/>
            <a:endParaRPr lang="tr-TR" sz="2400" b="1" dirty="0">
              <a:latin typeface="Arial" pitchFamily="34" charset="0"/>
              <a:cs typeface="Arial" pitchFamily="34" charset="0"/>
            </a:endParaRPr>
          </a:p>
          <a:p>
            <a:pPr algn="ctr"/>
            <a:endParaRPr lang="tr-TR" sz="2400" b="1" dirty="0">
              <a:latin typeface="Arial" pitchFamily="34" charset="0"/>
              <a:cs typeface="Arial" pitchFamily="34" charset="0"/>
            </a:endParaRPr>
          </a:p>
          <a:p>
            <a:pPr algn="just">
              <a:buFont typeface="Wingdings" pitchFamily="2" charset="2"/>
              <a:buChar char="Ø"/>
            </a:pPr>
            <a:r>
              <a:rPr lang="tr-TR" sz="2400" dirty="0">
                <a:latin typeface="Arial" pitchFamily="34" charset="0"/>
                <a:cs typeface="Arial" pitchFamily="34" charset="0"/>
              </a:rPr>
              <a:t>   Ceza muhakemesi veya Ceza yargılaması ceza hukukunda iddia, savunma ve yargılama sürecidir.  Amaç ise madde gerçeğe ulaşılmasıdır. </a:t>
            </a:r>
          </a:p>
          <a:p>
            <a:pPr algn="just">
              <a:buFont typeface="Wingdings" pitchFamily="2" charset="2"/>
              <a:buChar char="Ø"/>
            </a:pPr>
            <a:endParaRPr lang="tr-TR" sz="2400" dirty="0">
              <a:latin typeface="Arial" pitchFamily="34" charset="0"/>
              <a:cs typeface="Arial" pitchFamily="34" charset="0"/>
            </a:endParaRPr>
          </a:p>
          <a:p>
            <a:pPr algn="just">
              <a:buFont typeface="Wingdings" pitchFamily="2" charset="2"/>
              <a:buChar char="Ø"/>
            </a:pPr>
            <a:r>
              <a:rPr lang="tr-TR" sz="2400" dirty="0">
                <a:latin typeface="Arial" pitchFamily="34" charset="0"/>
                <a:cs typeface="Arial" pitchFamily="34" charset="0"/>
              </a:rPr>
              <a:t> Tüm bu genel sürece, kolluk kuvvetleri, savcı, avukat, şüpheli, mağdur, tanık, bilirkişi, hakim gibi yargılama süjeleri dahildir. </a:t>
            </a:r>
            <a:endParaRPr lang="tr-TR" sz="2400" b="1" dirty="0"/>
          </a:p>
        </p:txBody>
      </p:sp>
    </p:spTree>
    <p:extLst>
      <p:ext uri="{BB962C8B-B14F-4D97-AF65-F5344CB8AC3E}">
        <p14:creationId xmlns:p14="http://schemas.microsoft.com/office/powerpoint/2010/main" val="214537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2862322"/>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pPr>
            <a:endParaRPr lang="tr-TR" sz="2400"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Bilgisayar veya bilgisayar kütüklerine </a:t>
            </a:r>
            <a:r>
              <a:rPr lang="tr-TR" sz="2400" dirty="0" err="1">
                <a:latin typeface="Arial" pitchFamily="34" charset="0"/>
                <a:cs typeface="Arial" pitchFamily="34" charset="0"/>
              </a:rPr>
              <a:t>elkoyma</a:t>
            </a:r>
            <a:r>
              <a:rPr lang="tr-TR" sz="2400" dirty="0">
                <a:latin typeface="Arial" pitchFamily="34" charset="0"/>
                <a:cs typeface="Arial" pitchFamily="34" charset="0"/>
              </a:rPr>
              <a:t> işlemi sırasında, sistemdeki bütün verilerin yedeklemesi yapılır. </a:t>
            </a:r>
          </a:p>
        </p:txBody>
      </p:sp>
    </p:spTree>
    <p:extLst>
      <p:ext uri="{BB962C8B-B14F-4D97-AF65-F5344CB8AC3E}">
        <p14:creationId xmlns:p14="http://schemas.microsoft.com/office/powerpoint/2010/main" val="214537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5078313"/>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b="1" dirty="0">
                <a:latin typeface="Arial" pitchFamily="34" charset="0"/>
                <a:cs typeface="Arial" pitchFamily="34" charset="0"/>
              </a:rPr>
              <a:t>İletişimin tespiti, dinlenmesi ve kayda alınması Madde 135 </a:t>
            </a:r>
          </a:p>
          <a:p>
            <a:pPr algn="just">
              <a:lnSpc>
                <a:spcPct val="150000"/>
              </a:lnSpc>
            </a:pPr>
            <a:r>
              <a:rPr lang="tr-TR" sz="2400" dirty="0">
                <a:latin typeface="Arial" pitchFamily="34" charset="0"/>
                <a:cs typeface="Arial" pitchFamily="34" charset="0"/>
              </a:rPr>
              <a:t>Bir suç dolayısıyla yapılan soruşturma ve kovuşturmada, suç işlendiğine ilişkin somut delillere dayanan kuvvetli şüphe sebeplerinin varlığı ve başka suretle delil elde edilmesi imkânının bulunmaması durumunda, hâkim veya gecikmesinde sakınca bulunan hâllerde Cumhuriyet savcısının kararıyla şüpheli veya sanığın telekomünikasyon yoluyla iletişimi dinlenebilir, kayda alınabilir ve sinyal bilgileri değerlendirilebilir. </a:t>
            </a:r>
          </a:p>
        </p:txBody>
      </p:sp>
    </p:spTree>
    <p:extLst>
      <p:ext uri="{BB962C8B-B14F-4D97-AF65-F5344CB8AC3E}">
        <p14:creationId xmlns:p14="http://schemas.microsoft.com/office/powerpoint/2010/main" val="214537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3416320"/>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Cumhuriyet savcısı kararını derhâl hâkimin onayına sunar ve hâkim, kararını en geç yirmi dört saat içinde verir. Sürenin dolması veya hâkim tarafından aksine karar verilmesi hâlinde tedbir Cumhuriyet savcısı tarafından derhâl kaldırılır.</a:t>
            </a:r>
          </a:p>
        </p:txBody>
      </p:sp>
    </p:spTree>
    <p:extLst>
      <p:ext uri="{BB962C8B-B14F-4D97-AF65-F5344CB8AC3E}">
        <p14:creationId xmlns:p14="http://schemas.microsoft.com/office/powerpoint/2010/main" val="214537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Talepte bulunulurken hakkında bu madde uyarınca tedbir kararı verilecek hattın veya iletişim aracının sahibini ve biliniyorsa kullanıcısını gösterir belge veya rapor eklenir.</a:t>
            </a:r>
          </a:p>
          <a:p>
            <a:pPr algn="just">
              <a:lnSpc>
                <a:spcPct val="150000"/>
              </a:lnSpc>
              <a:buFont typeface="Wingdings" pitchFamily="2" charset="2"/>
              <a:buChar char="Ø"/>
            </a:pPr>
            <a:r>
              <a:rPr lang="tr-TR" sz="2400" dirty="0">
                <a:latin typeface="Arial" pitchFamily="34" charset="0"/>
                <a:cs typeface="Arial" pitchFamily="34" charset="0"/>
              </a:rPr>
              <a:t> Şüpheli veya sanığın tanıklıktan çekinebilecek kişilerle arasındaki iletişimi kayda alınamaz. Kayda alma gerçekleştikten sonra bu durumun anlaşılması hâlinde, alınan kayıtlar derhâl yok edilir</a:t>
            </a:r>
          </a:p>
        </p:txBody>
      </p:sp>
    </p:spTree>
    <p:extLst>
      <p:ext uri="{BB962C8B-B14F-4D97-AF65-F5344CB8AC3E}">
        <p14:creationId xmlns:p14="http://schemas.microsoft.com/office/powerpoint/2010/main" val="214537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Tanıklıktan çekinme nedir?  Kimler tanıklıktan çekinebilir?</a:t>
            </a:r>
          </a:p>
          <a:p>
            <a:pPr algn="just">
              <a:lnSpc>
                <a:spcPct val="150000"/>
              </a:lnSpc>
              <a:buFont typeface="Wingdings" pitchFamily="2" charset="2"/>
              <a:buChar char="Ø"/>
            </a:pPr>
            <a:r>
              <a:rPr lang="tr-TR" sz="2400" dirty="0">
                <a:latin typeface="Arial" pitchFamily="34" charset="0"/>
                <a:cs typeface="Arial" pitchFamily="34" charset="0"/>
              </a:rPr>
              <a:t> Tanıklık, kamu yararının ağırlık taşıdığı toplumsal bir görev olup tanık bu görevi yerine getirmekle yükümlüdür.  Usulüne uygun olarak çağrılmış tanık gelmediğinde zorla getirilir. </a:t>
            </a:r>
          </a:p>
          <a:p>
            <a:pPr algn="just">
              <a:lnSpc>
                <a:spcPct val="150000"/>
              </a:lnSpc>
              <a:buFont typeface="Wingdings" pitchFamily="2" charset="2"/>
              <a:buChar char="Ø"/>
            </a:pPr>
            <a:r>
              <a:rPr lang="tr-TR" sz="2400" dirty="0">
                <a:latin typeface="Arial" pitchFamily="34" charset="0"/>
                <a:cs typeface="Arial" pitchFamily="34" charset="0"/>
              </a:rPr>
              <a:t> Tanıklar (bazı istisnaların dışında) mahkemedeki beyanları sırasında yeminli olarak dinlenirler.</a:t>
            </a:r>
          </a:p>
        </p:txBody>
      </p:sp>
    </p:spTree>
    <p:extLst>
      <p:ext uri="{BB962C8B-B14F-4D97-AF65-F5344CB8AC3E}">
        <p14:creationId xmlns:p14="http://schemas.microsoft.com/office/powerpoint/2010/main" val="214537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3416320"/>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Tanıklıktan çekinme Madde 45 –  (1) Aşağıdaki kimseler tanıklıktan çekinebilir:</a:t>
            </a:r>
          </a:p>
          <a:p>
            <a:pPr algn="just">
              <a:lnSpc>
                <a:spcPct val="150000"/>
              </a:lnSpc>
            </a:pPr>
            <a:r>
              <a:rPr lang="tr-TR" sz="2400" dirty="0">
                <a:latin typeface="Arial" pitchFamily="34" charset="0"/>
                <a:cs typeface="Arial" pitchFamily="34" charset="0"/>
              </a:rPr>
              <a:t>Şüpheli veya sanığın; a) nişanlısı. b) Evlilik bağı kalmasa bile eşi. c) üçüncü derece dahil kan veya ikinci derece dahil kayın hısımları ile alt ve üst soyu. d) Şüpheli veya sanıkla aralarında evlâtlık bağı bulunanlar. </a:t>
            </a:r>
          </a:p>
        </p:txBody>
      </p:sp>
    </p:spTree>
    <p:extLst>
      <p:ext uri="{BB962C8B-B14F-4D97-AF65-F5344CB8AC3E}">
        <p14:creationId xmlns:p14="http://schemas.microsoft.com/office/powerpoint/2010/main" val="214537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3416320"/>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(2) Yaş küçüklüğü, akıl hastalığı veya akıl zayıflığı nedeniyle tanıklıktan çekinmenin önemini anlayabilecek durumda olmayanlar, kanunî temsilcilerinin rızalarıyla tanık olarak dinlenebilirler. Kanunî temsilci şüpheli veya sanık ise, bu kişilerin çekinmeleri konusunda karar veremez. </a:t>
            </a:r>
          </a:p>
        </p:txBody>
      </p:sp>
    </p:spTree>
    <p:extLst>
      <p:ext uri="{BB962C8B-B14F-4D97-AF65-F5344CB8AC3E}">
        <p14:creationId xmlns:p14="http://schemas.microsoft.com/office/powerpoint/2010/main" val="214537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Bir de bunlara ek olarak; şüpheli veya sanık hakkında avukat, hekim, mali müşavir olması nedeniyle iş ilişkisi kurmuş ve bazı bilgilere sahip kişiler meslekleri nedeniyle edindikleri bu bilgiler bakımından tanıklıktan çekinebilirler. </a:t>
            </a:r>
          </a:p>
          <a:p>
            <a:pPr algn="just">
              <a:lnSpc>
                <a:spcPct val="150000"/>
              </a:lnSpc>
              <a:buFont typeface="Wingdings" pitchFamily="2" charset="2"/>
              <a:buChar char="Ø"/>
            </a:pPr>
            <a:endParaRPr lang="tr-TR" sz="2400"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Devlet sırrı niteliğindeki bilgiler nedeniyle tanıklıktan çekinilemez bu bilgilere ilişkin ifade sadece hakim ve savcının olduğu bir duruşma ortamında tespit edilir. </a:t>
            </a:r>
          </a:p>
        </p:txBody>
      </p:sp>
    </p:spTree>
    <p:extLst>
      <p:ext uri="{BB962C8B-B14F-4D97-AF65-F5344CB8AC3E}">
        <p14:creationId xmlns:p14="http://schemas.microsoft.com/office/powerpoint/2010/main" val="21453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3231654"/>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ctr"/>
            <a:endParaRPr lang="tr-TR" sz="2400" b="1" dirty="0">
              <a:latin typeface="Arial" pitchFamily="34" charset="0"/>
              <a:cs typeface="Arial" pitchFamily="34" charset="0"/>
            </a:endParaRPr>
          </a:p>
          <a:p>
            <a:pPr algn="just">
              <a:lnSpc>
                <a:spcPct val="150000"/>
              </a:lnSpc>
            </a:pPr>
            <a:r>
              <a:rPr lang="tr-TR" sz="2400" dirty="0">
                <a:latin typeface="Arial" pitchFamily="34" charset="0"/>
                <a:cs typeface="Arial" pitchFamily="34" charset="0"/>
              </a:rPr>
              <a:t>İletişimin tespiti kararında, yüklenen suçun türü, hakkında tedbir uygulanacak kişinin kimliği, iletişim aracının türü, telefon numarası veya iletişim bağlantısını tespite imkân veren kodu, tedbirin türü, kapsamı ve süresi belirtilir. </a:t>
            </a:r>
          </a:p>
        </p:txBody>
      </p:sp>
    </p:spTree>
    <p:extLst>
      <p:ext uri="{BB962C8B-B14F-4D97-AF65-F5344CB8AC3E}">
        <p14:creationId xmlns:p14="http://schemas.microsoft.com/office/powerpoint/2010/main" val="214537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339650"/>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Şüpheli veya sanığın yakalanabilmesi için, mobil telefonun yeri, hâkim veya gecikmesinde sakınca bulunan hallerde Cumhuriyet savcısının kararına istinaden tespit edilebilir. Bu hususa ilişkin olarak verilen kararda, mobil telefon numarası ve tespit işleminin süresi belirtilir. Tespit işlemi en çok iki ay için yapılabilir; bu süre, bir ay daha uzatılabilir.</a:t>
            </a:r>
          </a:p>
        </p:txBody>
      </p:sp>
    </p:spTree>
    <p:extLst>
      <p:ext uri="{BB962C8B-B14F-4D97-AF65-F5344CB8AC3E}">
        <p14:creationId xmlns:p14="http://schemas.microsoft.com/office/powerpoint/2010/main" val="21453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5078313"/>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 NEDİR?</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Ceza muhakemesi bir suç şüphesi ile başlayan ve nihai karara kadar süren yargılama sürecinde hangi işlemlerin, ne zaman, kimler tarafından ve ne şekilde yerine getirileceğini düzenleyen </a:t>
            </a:r>
            <a:r>
              <a:rPr lang="tr-TR" sz="2400" dirty="0" err="1">
                <a:latin typeface="Arial" pitchFamily="34" charset="0"/>
                <a:cs typeface="Arial" pitchFamily="34" charset="0"/>
              </a:rPr>
              <a:t>usül</a:t>
            </a:r>
            <a:r>
              <a:rPr lang="tr-TR" sz="2400" dirty="0">
                <a:latin typeface="Arial" pitchFamily="34" charset="0"/>
                <a:cs typeface="Arial" pitchFamily="34" charset="0"/>
              </a:rPr>
              <a:t> kuralları ile yargılama sırasında uyulması gereken temel insani ve hukuki ilkeleri barındıran bir yargı koludur. Örneğin; delillerin kimler tarafından ne şekilde toplanacağı, tanıkların ne şekilde dinleneceği, aramanın ne şekilde gerçekleşeceği vb. konular bu kanunda düzenlenir. </a:t>
            </a:r>
          </a:p>
        </p:txBody>
      </p:sp>
    </p:spTree>
    <p:extLst>
      <p:ext uri="{BB962C8B-B14F-4D97-AF65-F5344CB8AC3E}">
        <p14:creationId xmlns:p14="http://schemas.microsoft.com/office/powerpoint/2010/main" val="21453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5262979"/>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dirty="0">
                <a:latin typeface="Arial" pitchFamily="34" charset="0"/>
                <a:cs typeface="Arial" pitchFamily="34" charset="0"/>
              </a:rPr>
              <a:t>	</a:t>
            </a:r>
          </a:p>
          <a:p>
            <a:pPr algn="just">
              <a:lnSpc>
                <a:spcPct val="150000"/>
              </a:lnSpc>
            </a:pPr>
            <a:r>
              <a:rPr lang="tr-TR" sz="2400" dirty="0">
                <a:latin typeface="Arial" pitchFamily="34" charset="0"/>
                <a:cs typeface="Arial" pitchFamily="34" charset="0"/>
              </a:rPr>
              <a:t>Şüpheli ve sanığın telekomünikasyon yoluyla iletişiminin tespiti, soruşturma aşamasında hâkim veya gecikmesinde sakınca bulunan hâllerde Cumhuriyet savcısı, kovuşturma aşamasında mahkeme kararına istinaden yapılır. Kararda, yüklenen suçun türü, hakkında tedbir uygulanacak kişinin kimliği, iletişim aracının türü, telefon numarası veya iletişim bağlantısını tespite imkân veren kodu ve tedbirin süresi belirtilir. </a:t>
            </a:r>
          </a:p>
          <a:p>
            <a:pPr algn="just"/>
            <a:r>
              <a:rPr lang="tr-TR" sz="2400" dirty="0">
                <a:latin typeface="Arial" pitchFamily="34" charset="0"/>
                <a:cs typeface="Arial" pitchFamily="34" charset="0"/>
              </a:rPr>
              <a:t>	</a:t>
            </a:r>
          </a:p>
        </p:txBody>
      </p:sp>
    </p:spTree>
    <p:extLst>
      <p:ext uri="{BB962C8B-B14F-4D97-AF65-F5344CB8AC3E}">
        <p14:creationId xmlns:p14="http://schemas.microsoft.com/office/powerpoint/2010/main" val="214537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5262979"/>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dirty="0">
                <a:latin typeface="Arial" pitchFamily="34" charset="0"/>
                <a:cs typeface="Arial" pitchFamily="34" charset="0"/>
              </a:rPr>
              <a:t>	 </a:t>
            </a:r>
          </a:p>
          <a:p>
            <a:pPr algn="just"/>
            <a:r>
              <a:rPr lang="tr-TR" sz="2400" dirty="0">
                <a:latin typeface="Arial" pitchFamily="34" charset="0"/>
                <a:cs typeface="Arial" pitchFamily="34" charset="0"/>
              </a:rPr>
              <a:t>Cumhuriyet savcısı kararını yirmi dört saat içinde hâkimin onayına sunar ve hâkim, kararını en geç yirmi dört saat içinde verir. Sürenin dolması veya hâkim tarafından aksine karar verilmesi hâlinde kayıtlar derhâl imha edilir. </a:t>
            </a:r>
          </a:p>
          <a:p>
            <a:pPr algn="just"/>
            <a:endParaRPr lang="tr-TR" sz="2400" dirty="0">
              <a:latin typeface="Arial" pitchFamily="34" charset="0"/>
              <a:cs typeface="Arial" pitchFamily="34" charset="0"/>
            </a:endParaRPr>
          </a:p>
          <a:p>
            <a:pPr algn="just"/>
            <a:r>
              <a:rPr lang="tr-TR" sz="2400" dirty="0">
                <a:latin typeface="Arial" pitchFamily="34" charset="0"/>
                <a:cs typeface="Arial" pitchFamily="34" charset="0"/>
              </a:rPr>
              <a:t>Bu madde  hükümlerine göre alınan karar ve yapılan işlemler, tedbir süresince gizli tutulur. </a:t>
            </a:r>
          </a:p>
          <a:p>
            <a:pPr algn="just"/>
            <a:endParaRPr lang="tr-TR" sz="2400" dirty="0">
              <a:latin typeface="Arial" pitchFamily="34" charset="0"/>
              <a:cs typeface="Arial" pitchFamily="34" charset="0"/>
            </a:endParaRPr>
          </a:p>
          <a:p>
            <a:pPr algn="just"/>
            <a:r>
              <a:rPr lang="tr-TR" sz="2400" dirty="0">
                <a:latin typeface="Arial" pitchFamily="34" charset="0"/>
                <a:cs typeface="Arial" pitchFamily="34" charset="0"/>
              </a:rPr>
              <a:t>	Bu madde kapsamında dinleme, kayda alma ve sinyal bilgilerinin değerlendirilmesine ilişkin hükümler  ancak aşağıda sayılan suçlarla ilgili olarak uygulanabilir:</a:t>
            </a:r>
          </a:p>
        </p:txBody>
      </p:sp>
    </p:spTree>
    <p:extLst>
      <p:ext uri="{BB962C8B-B14F-4D97-AF65-F5344CB8AC3E}">
        <p14:creationId xmlns:p14="http://schemas.microsoft.com/office/powerpoint/2010/main" val="214537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dirty="0">
                <a:latin typeface="Arial" pitchFamily="34" charset="0"/>
                <a:cs typeface="Arial" pitchFamily="34" charset="0"/>
              </a:rPr>
              <a:t>	a) Türk Ceza Kanununda yer alan;  </a:t>
            </a:r>
          </a:p>
          <a:p>
            <a:pPr algn="just"/>
            <a:r>
              <a:rPr lang="tr-TR" sz="2400" dirty="0">
                <a:latin typeface="Arial" pitchFamily="34" charset="0"/>
                <a:cs typeface="Arial" pitchFamily="34" charset="0"/>
              </a:rPr>
              <a:t>1. Göçmen kaçakçılığı ve insan ticareti ile organ veya doku ticareti, 2. Kasten öldürme 3. İşkence 4. Cinsel saldırı 5. Çocukların cinsel istismarı 6. Nitelikli hırsızlık ve yağma ile nitelikli dolandırıcılık 7. Uyuşturucu veya uyarıcı madde imal ve ticareti 8. Parada sahtecilik 9. Suç işlemek amacıyla örgüt kurma 10. Fuhuş 11. İhaleye fesat karıştırma 12. Tefecilik 13. Rüşvet 14. Suçtan kaynaklanan malvarlığı değerlerini aklama 15. Devletin birliğini ve ülke bütünlüğünü bozmak 16. Anayasal Düzene ve Bu Düzenin İşleyişine Karşı Suçlar 17. Devlet Sırlarına Karşı Suçlar ve Casusluk suçları.</a:t>
            </a:r>
          </a:p>
        </p:txBody>
      </p:sp>
    </p:spTree>
    <p:extLst>
      <p:ext uri="{BB962C8B-B14F-4D97-AF65-F5344CB8AC3E}">
        <p14:creationId xmlns:p14="http://schemas.microsoft.com/office/powerpoint/2010/main" val="214537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dirty="0">
                <a:latin typeface="Arial" pitchFamily="34" charset="0"/>
                <a:cs typeface="Arial" pitchFamily="34" charset="0"/>
              </a:rPr>
              <a:t>b) Ateşli Silahlar ve Bıçaklar ile Diğer Aletler Hakkında Kanunda tanımlanan silah kaçakçılığı </a:t>
            </a:r>
          </a:p>
          <a:p>
            <a:pPr algn="just"/>
            <a:r>
              <a:rPr lang="tr-TR" sz="2400" dirty="0">
                <a:latin typeface="Arial" pitchFamily="34" charset="0"/>
                <a:cs typeface="Arial" pitchFamily="34" charset="0"/>
              </a:rPr>
              <a:t>c) Bankalar Kanununun 22 </a:t>
            </a:r>
            <a:r>
              <a:rPr lang="tr-TR" sz="2400" dirty="0" err="1">
                <a:latin typeface="Arial" pitchFamily="34" charset="0"/>
                <a:cs typeface="Arial" pitchFamily="34" charset="0"/>
              </a:rPr>
              <a:t>nci</a:t>
            </a:r>
            <a:r>
              <a:rPr lang="tr-TR" sz="2400" dirty="0">
                <a:latin typeface="Arial" pitchFamily="34" charset="0"/>
                <a:cs typeface="Arial" pitchFamily="34" charset="0"/>
              </a:rPr>
              <a:t> maddesinde geçen zimmet suçu, </a:t>
            </a:r>
          </a:p>
          <a:p>
            <a:pPr algn="just"/>
            <a:r>
              <a:rPr lang="tr-TR" sz="2400" dirty="0">
                <a:latin typeface="Arial" pitchFamily="34" charset="0"/>
                <a:cs typeface="Arial" pitchFamily="34" charset="0"/>
              </a:rPr>
              <a:t>d) Kaçakçılıkla Mücadele Kanununda tanımlanan ve hapis cezasını gerektiren suçlar. </a:t>
            </a:r>
          </a:p>
          <a:p>
            <a:pPr algn="just"/>
            <a:r>
              <a:rPr lang="tr-TR" sz="2400" dirty="0">
                <a:latin typeface="Arial" pitchFamily="34" charset="0"/>
                <a:cs typeface="Arial" pitchFamily="34" charset="0"/>
              </a:rPr>
              <a:t>e) Kültür ve Tabiat Varlıklarını Koruma Kanununun 68 ve 74 üncü maddelerinde tanımlanan suçlar. </a:t>
            </a:r>
          </a:p>
          <a:p>
            <a:pPr algn="just"/>
            <a:r>
              <a:rPr lang="tr-TR" sz="2400" dirty="0">
                <a:latin typeface="Arial" pitchFamily="34" charset="0"/>
                <a:cs typeface="Arial" pitchFamily="34" charset="0"/>
              </a:rPr>
              <a:t>Bu maddede belirlenen esas ve usuller dışında hiç kimse, bir başkasının telekomünikasyon yoluyla iletişimini dinleyemez ve kayda alamaz.</a:t>
            </a:r>
          </a:p>
        </p:txBody>
      </p:sp>
    </p:spTree>
    <p:extLst>
      <p:ext uri="{BB962C8B-B14F-4D97-AF65-F5344CB8AC3E}">
        <p14:creationId xmlns:p14="http://schemas.microsoft.com/office/powerpoint/2010/main" val="214537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3600986"/>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b="1" dirty="0">
                <a:latin typeface="Arial" pitchFamily="34" charset="0"/>
                <a:cs typeface="Arial" pitchFamily="34" charset="0"/>
              </a:rPr>
              <a:t>Müdafiin bürosu ve yerleşim yeri Madde 136  </a:t>
            </a:r>
          </a:p>
          <a:p>
            <a:pPr algn="just"/>
            <a:endParaRPr lang="tr-TR" sz="2400" dirty="0">
              <a:latin typeface="Arial" pitchFamily="34" charset="0"/>
              <a:cs typeface="Arial" pitchFamily="34" charset="0"/>
            </a:endParaRPr>
          </a:p>
          <a:p>
            <a:pPr algn="just">
              <a:lnSpc>
                <a:spcPct val="150000"/>
              </a:lnSpc>
            </a:pPr>
            <a:r>
              <a:rPr lang="tr-TR" sz="2400" dirty="0">
                <a:latin typeface="Arial" pitchFamily="34" charset="0"/>
                <a:cs typeface="Arial" pitchFamily="34" charset="0"/>
              </a:rPr>
              <a:t>Şüpheli veya sanığa yüklenen suç dolayısıyla müdafiin bürosu, konutu ve yerleşim yerindeki telekomünikasyon araçları hakkında, telekomünikasyon yoluyla iletişimin tespiti yapılamaz. </a:t>
            </a:r>
          </a:p>
        </p:txBody>
      </p:sp>
    </p:spTree>
    <p:extLst>
      <p:ext uri="{BB962C8B-B14F-4D97-AF65-F5344CB8AC3E}">
        <p14:creationId xmlns:p14="http://schemas.microsoft.com/office/powerpoint/2010/main" val="214537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b="1" dirty="0">
                <a:latin typeface="Arial" pitchFamily="34" charset="0"/>
                <a:cs typeface="Arial" pitchFamily="34" charset="0"/>
              </a:rPr>
              <a:t>Kararların yerine getirilmesi, iletişim içeriklerinin yok edilmesi Madde 137 – </a:t>
            </a:r>
          </a:p>
          <a:p>
            <a:pPr algn="just"/>
            <a:endParaRPr lang="tr-TR" sz="2400" dirty="0">
              <a:latin typeface="Arial" pitchFamily="34" charset="0"/>
              <a:cs typeface="Arial" pitchFamily="34" charset="0"/>
            </a:endParaRPr>
          </a:p>
          <a:p>
            <a:pPr algn="just"/>
            <a:r>
              <a:rPr lang="tr-TR" sz="2400" dirty="0">
                <a:latin typeface="Arial" pitchFamily="34" charset="0"/>
                <a:cs typeface="Arial" pitchFamily="34" charset="0"/>
              </a:rPr>
              <a:t>Mahkemece verilen iletişimin tespiti kararı gereğince Cumhuriyet savcısı veya görevlendireceği adlî kolluk görevlisi, telekomünikasyon hizmeti veren kurum ve kuruluşların yetkililerinden iletişimin tespiti, dinlenmesi veya kayda alınması işlemlerinin yapılmasını ve bu amaçla cihazların yerleştirilmesini yazılı olarak istediğinde, bu istem derhâl yerine getirilir; yerine getirilmemesi hâlinde zor kullanılabilir. İşlemin başladığı ve bitirildiği tarih ve saat ile işlemi yapanın kimliği bir tutanakla saptanır.</a:t>
            </a:r>
          </a:p>
        </p:txBody>
      </p:sp>
    </p:spTree>
    <p:extLst>
      <p:ext uri="{BB962C8B-B14F-4D97-AF65-F5344CB8AC3E}">
        <p14:creationId xmlns:p14="http://schemas.microsoft.com/office/powerpoint/2010/main" val="214537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3046988"/>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endParaRPr lang="tr-TR" sz="2400" dirty="0">
              <a:latin typeface="Arial" pitchFamily="34" charset="0"/>
              <a:cs typeface="Arial" pitchFamily="34" charset="0"/>
            </a:endParaRPr>
          </a:p>
          <a:p>
            <a:pPr algn="just"/>
            <a:r>
              <a:rPr lang="tr-TR" sz="2400" dirty="0">
                <a:latin typeface="Arial" pitchFamily="34" charset="0"/>
                <a:cs typeface="Arial" pitchFamily="34" charset="0"/>
              </a:rPr>
              <a:t>İletişimin tespiti kararı gereğince tutulan kayıtlar, Cumhuriyet Savcılığınca görevlendirilen kişiler tarafından çözülerek metin hâline getirilir. </a:t>
            </a:r>
          </a:p>
          <a:p>
            <a:pPr algn="just"/>
            <a:endParaRPr lang="tr-TR" sz="2400" dirty="0">
              <a:latin typeface="Arial" pitchFamily="34" charset="0"/>
              <a:cs typeface="Arial" pitchFamily="34" charset="0"/>
            </a:endParaRPr>
          </a:p>
          <a:p>
            <a:pPr algn="just"/>
            <a:r>
              <a:rPr lang="tr-TR" sz="2400" dirty="0">
                <a:latin typeface="Arial" pitchFamily="34" charset="0"/>
                <a:cs typeface="Arial" pitchFamily="34" charset="0"/>
              </a:rPr>
              <a:t>Yabancı dildeki kayıtlar, tercüman aracılığı ile </a:t>
            </a:r>
            <a:r>
              <a:rPr lang="tr-TR" sz="2400" dirty="0" err="1">
                <a:latin typeface="Arial" pitchFamily="34" charset="0"/>
                <a:cs typeface="Arial" pitchFamily="34" charset="0"/>
              </a:rPr>
              <a:t>Türkçe'ye</a:t>
            </a:r>
            <a:r>
              <a:rPr lang="tr-TR" sz="2400" dirty="0">
                <a:latin typeface="Arial" pitchFamily="34" charset="0"/>
                <a:cs typeface="Arial" pitchFamily="34" charset="0"/>
              </a:rPr>
              <a:t> çevrilir.</a:t>
            </a:r>
          </a:p>
        </p:txBody>
      </p:sp>
    </p:spTree>
    <p:extLst>
      <p:ext uri="{BB962C8B-B14F-4D97-AF65-F5344CB8AC3E}">
        <p14:creationId xmlns:p14="http://schemas.microsoft.com/office/powerpoint/2010/main" val="214537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ctr"/>
            <a:endParaRPr lang="tr-TR" sz="2400" b="1" dirty="0">
              <a:latin typeface="Arial" pitchFamily="34" charset="0"/>
              <a:cs typeface="Arial" pitchFamily="34" charset="0"/>
            </a:endParaRPr>
          </a:p>
          <a:p>
            <a:pPr algn="just"/>
            <a:r>
              <a:rPr lang="tr-TR" sz="2400" dirty="0">
                <a:latin typeface="Arial" pitchFamily="34" charset="0"/>
                <a:cs typeface="Arial" pitchFamily="34" charset="0"/>
              </a:rPr>
              <a:t>İletişimin tespiti kararının uygulanması sırasında şüpheli hakkında kovuşturmaya yer olmadığına dair karar verilmesi ya da aynı maddenin birinci fıkrasına göre hâkim onayının alınamaması halinde, bunun uygulanmasına Cumhuriyet savcısı tarafından derhâl son verilir. </a:t>
            </a:r>
          </a:p>
          <a:p>
            <a:pPr algn="just"/>
            <a:endParaRPr lang="tr-TR" sz="2400" dirty="0">
              <a:latin typeface="Arial" pitchFamily="34" charset="0"/>
              <a:cs typeface="Arial" pitchFamily="34" charset="0"/>
            </a:endParaRPr>
          </a:p>
          <a:p>
            <a:pPr algn="just"/>
            <a:r>
              <a:rPr lang="tr-TR" sz="2400" dirty="0">
                <a:latin typeface="Arial" pitchFamily="34" charset="0"/>
                <a:cs typeface="Arial" pitchFamily="34" charset="0"/>
              </a:rPr>
              <a:t>Bu durumda, yapılan tespit veya dinlemeye ilişkin kayıtlar Cumhuriyet savcısının denetimi altında en geç on gün içinde yok edilerek, durum bir tutanakla tespit edilir. </a:t>
            </a:r>
          </a:p>
        </p:txBody>
      </p:sp>
    </p:spTree>
    <p:extLst>
      <p:ext uri="{BB962C8B-B14F-4D97-AF65-F5344CB8AC3E}">
        <p14:creationId xmlns:p14="http://schemas.microsoft.com/office/powerpoint/2010/main" val="214537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154984"/>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b="1" dirty="0">
                <a:latin typeface="Arial" pitchFamily="34" charset="0"/>
                <a:cs typeface="Arial" pitchFamily="34" charset="0"/>
              </a:rPr>
              <a:t>Tesadüfen elde edilen deliller  Madde 138 – </a:t>
            </a:r>
          </a:p>
          <a:p>
            <a:pPr algn="just"/>
            <a:endParaRPr lang="tr-TR" sz="2400"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Arama veya </a:t>
            </a:r>
            <a:r>
              <a:rPr lang="tr-TR" sz="2400" dirty="0" err="1">
                <a:latin typeface="Arial" pitchFamily="34" charset="0"/>
                <a:cs typeface="Arial" pitchFamily="34" charset="0"/>
              </a:rPr>
              <a:t>elkoyma</a:t>
            </a:r>
            <a:r>
              <a:rPr lang="tr-TR" sz="2400" dirty="0">
                <a:latin typeface="Arial" pitchFamily="34" charset="0"/>
                <a:cs typeface="Arial" pitchFamily="34" charset="0"/>
              </a:rPr>
              <a:t> koruma tedbirlerinin uygulanması sırasında, yapılmakta olan soruşturma veya kovuşturmayla ilgisi olmayan ancak, diğer bir suçun işlendiği şüphesini uyandırabilecek bir delil elde edilirse; bu delil muhafaza altına alınır ve durum Cumhuriyet Savcılığına derhâl bildirilir</a:t>
            </a:r>
          </a:p>
        </p:txBody>
      </p:sp>
    </p:spTree>
    <p:extLst>
      <p:ext uri="{BB962C8B-B14F-4D97-AF65-F5344CB8AC3E}">
        <p14:creationId xmlns:p14="http://schemas.microsoft.com/office/powerpoint/2010/main" val="214537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708981"/>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ctr"/>
            <a:endParaRPr lang="tr-TR" sz="2400" b="1" dirty="0">
              <a:latin typeface="Arial" pitchFamily="34" charset="0"/>
              <a:cs typeface="Arial" pitchFamily="34" charset="0"/>
            </a:endParaRP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Telekomünikasyon yoluyla yapılan iletişimin denetlenmesi sırasında, yapılmakta olan soruşturma veya kovuşturmayla ilgisi olmayan ve ancak az önceki maddede katalog halinde sayılan suçlardan birinin işlendiği şüphesini uyandırabilecek bir delil elde edilirse; bu delil muhafaza altına alınır ve durum Cumhuriyet Savcılığına derhâl bildirilir. </a:t>
            </a:r>
          </a:p>
        </p:txBody>
      </p:sp>
    </p:spTree>
    <p:extLst>
      <p:ext uri="{BB962C8B-B14F-4D97-AF65-F5344CB8AC3E}">
        <p14:creationId xmlns:p14="http://schemas.microsoft.com/office/powerpoint/2010/main" val="21453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3970318"/>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YARGILAMA SİSTEMLERİ</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Ceza muhakemesi sırasında tarihsel süreçte üç farklı yöntem ortaya çıkmıştır. Bunlar; </a:t>
            </a:r>
          </a:p>
          <a:p>
            <a:pPr algn="just">
              <a:lnSpc>
                <a:spcPct val="150000"/>
              </a:lnSpc>
            </a:pPr>
            <a:r>
              <a:rPr lang="tr-TR" sz="2400" dirty="0">
                <a:latin typeface="Arial" pitchFamily="34" charset="0"/>
                <a:cs typeface="Arial" pitchFamily="34" charset="0"/>
              </a:rPr>
              <a:t>	a) itham sistemi, </a:t>
            </a:r>
          </a:p>
          <a:p>
            <a:pPr algn="just">
              <a:lnSpc>
                <a:spcPct val="150000"/>
              </a:lnSpc>
            </a:pPr>
            <a:r>
              <a:rPr lang="tr-TR" sz="2400" dirty="0">
                <a:latin typeface="Arial" pitchFamily="34" charset="0"/>
                <a:cs typeface="Arial" pitchFamily="34" charset="0"/>
              </a:rPr>
              <a:t>	b) tahkik sistemi </a:t>
            </a:r>
          </a:p>
          <a:p>
            <a:pPr algn="just">
              <a:lnSpc>
                <a:spcPct val="150000"/>
              </a:lnSpc>
            </a:pPr>
            <a:r>
              <a:rPr lang="tr-TR" sz="2400" dirty="0">
                <a:latin typeface="Arial" pitchFamily="34" charset="0"/>
                <a:cs typeface="Arial" pitchFamily="34" charset="0"/>
              </a:rPr>
              <a:t>	c) karma sistem (işbirliği sistemi - silahların eşitliği)</a:t>
            </a:r>
          </a:p>
        </p:txBody>
      </p:sp>
    </p:spTree>
    <p:extLst>
      <p:ext uri="{BB962C8B-B14F-4D97-AF65-F5344CB8AC3E}">
        <p14:creationId xmlns:p14="http://schemas.microsoft.com/office/powerpoint/2010/main" val="214537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893647"/>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dirty="0">
                <a:latin typeface="Arial" pitchFamily="34" charset="0"/>
                <a:cs typeface="Arial" pitchFamily="34" charset="0"/>
              </a:rPr>
              <a:t>Gizli Soruşturmacı ve Teknik Araçlarla İzleme </a:t>
            </a:r>
          </a:p>
          <a:p>
            <a:pPr algn="just"/>
            <a:r>
              <a:rPr lang="tr-TR" sz="2400" dirty="0">
                <a:latin typeface="Arial" pitchFamily="34" charset="0"/>
                <a:cs typeface="Arial" pitchFamily="34" charset="0"/>
              </a:rPr>
              <a:t> </a:t>
            </a:r>
          </a:p>
          <a:p>
            <a:pPr algn="just"/>
            <a:r>
              <a:rPr lang="tr-TR" sz="2400" b="1" dirty="0">
                <a:latin typeface="Arial" pitchFamily="34" charset="0"/>
                <a:cs typeface="Arial" pitchFamily="34" charset="0"/>
              </a:rPr>
              <a:t>Gizli soruşturmacı görevlendirilmesi (1) Madde 139 – </a:t>
            </a:r>
          </a:p>
          <a:p>
            <a:pPr algn="just"/>
            <a:endParaRPr lang="tr-TR" sz="2400" dirty="0">
              <a:latin typeface="Arial" pitchFamily="34" charset="0"/>
              <a:cs typeface="Arial" pitchFamily="34" charset="0"/>
            </a:endParaRPr>
          </a:p>
          <a:p>
            <a:pPr algn="just">
              <a:lnSpc>
                <a:spcPct val="150000"/>
              </a:lnSpc>
            </a:pPr>
            <a:r>
              <a:rPr lang="tr-TR" sz="2400" dirty="0">
                <a:latin typeface="Arial" pitchFamily="34" charset="0"/>
                <a:cs typeface="Arial" pitchFamily="34" charset="0"/>
              </a:rPr>
              <a:t>Soruşturma konusu suçun işlendiği hususunda somut delillere dayanan kuvvetli şüphe sebeplerinin bulunması ve başka surette delil elde edilememesi hâlinde, kamu görevlileri gizli soruşturmacı olarak görevlendirilebilir. Bu madde uyarınca yapılacak görevlendirmeye hâkim tarafından karar verilir. </a:t>
            </a:r>
          </a:p>
        </p:txBody>
      </p:sp>
    </p:spTree>
    <p:extLst>
      <p:ext uri="{BB962C8B-B14F-4D97-AF65-F5344CB8AC3E}">
        <p14:creationId xmlns:p14="http://schemas.microsoft.com/office/powerpoint/2010/main" val="214537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3600986"/>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dirty="0">
                <a:latin typeface="Arial" pitchFamily="34" charset="0"/>
                <a:cs typeface="Arial" pitchFamily="34" charset="0"/>
              </a:rPr>
              <a:t> </a:t>
            </a:r>
          </a:p>
          <a:p>
            <a:pPr algn="just"/>
            <a:endParaRPr lang="tr-TR" sz="2400"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Soruşturmacının kimliği değiştirilebilir. Bu kimlikle hukukî işlemler yapılabilir. Kimliğin oluşturulması ve devam ettirilmesi için zorunlu olması durumunda gerekli belgeler hazırlanabilir, değiştirilebilir ve kullanılabilir. </a:t>
            </a:r>
          </a:p>
        </p:txBody>
      </p:sp>
    </p:spTree>
    <p:extLst>
      <p:ext uri="{BB962C8B-B14F-4D97-AF65-F5344CB8AC3E}">
        <p14:creationId xmlns:p14="http://schemas.microsoft.com/office/powerpoint/2010/main" val="214537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893647"/>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dirty="0">
                <a:latin typeface="Arial" pitchFamily="34" charset="0"/>
                <a:cs typeface="Arial" pitchFamily="34" charset="0"/>
              </a:rPr>
              <a:t> </a:t>
            </a:r>
          </a:p>
          <a:p>
            <a:pPr algn="just">
              <a:buFont typeface="Wingdings" pitchFamily="2" charset="2"/>
              <a:buChar char="Ø"/>
            </a:pPr>
            <a:r>
              <a:rPr lang="tr-TR" sz="2400" dirty="0">
                <a:latin typeface="Arial" pitchFamily="34" charset="0"/>
                <a:cs typeface="Arial" pitchFamily="34" charset="0"/>
              </a:rPr>
              <a:t>  Soruşturmacı görevlendirilmesine ilişkin karar ve diğer belgeler ilgili Cumhuriyet Başsavcılığında muhafaza edilir. Soruşturmacının kimliği, görevinin sona ermesinden sonra da gizli tutulur. </a:t>
            </a:r>
          </a:p>
          <a:p>
            <a:pPr algn="just">
              <a:buFont typeface="Wingdings" pitchFamily="2" charset="2"/>
              <a:buChar char="Ø"/>
            </a:pPr>
            <a:endParaRPr lang="tr-TR" sz="2400" dirty="0">
              <a:latin typeface="Arial" pitchFamily="34" charset="0"/>
              <a:cs typeface="Arial" pitchFamily="34" charset="0"/>
            </a:endParaRPr>
          </a:p>
          <a:p>
            <a:pPr algn="just">
              <a:buFont typeface="Wingdings" pitchFamily="2" charset="2"/>
              <a:buChar char="Ø"/>
            </a:pPr>
            <a:r>
              <a:rPr lang="tr-TR" sz="2400" dirty="0">
                <a:latin typeface="Arial" pitchFamily="34" charset="0"/>
                <a:cs typeface="Arial" pitchFamily="34" charset="0"/>
              </a:rPr>
              <a:t> Soruşturmacı, kovuşturma evresinde tanık olarak dinlenmesinin zorunlu olması halinde, duruşmada hazır bulunma hakkına sahip bulunanlar olmadan veya ses ya da görüntüsü değiştirilerek özel ortamda dinlenir. Bu durumda 27/12/2007 tarihli ve 5726 sayılı Tanık Koruma Kanunu hükümleri kıyasen uygulanır.</a:t>
            </a:r>
          </a:p>
        </p:txBody>
      </p:sp>
    </p:spTree>
    <p:extLst>
      <p:ext uri="{BB962C8B-B14F-4D97-AF65-F5344CB8AC3E}">
        <p14:creationId xmlns:p14="http://schemas.microsoft.com/office/powerpoint/2010/main" val="214537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893647"/>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buFont typeface="Wingdings" pitchFamily="2" charset="2"/>
              <a:buChar char="Ø"/>
            </a:pPr>
            <a:r>
              <a:rPr lang="tr-TR" sz="2400" dirty="0">
                <a:latin typeface="Arial" pitchFamily="34" charset="0"/>
                <a:cs typeface="Arial" pitchFamily="34" charset="0"/>
              </a:rPr>
              <a:t>    Soruşturmacı, faaliyetlerini izlemekle görevlendirildiği örgüte ilişkin her türlü araştırmada bulunmak ve bu örgütün faaliyetleri çerçevesinde işlenen suçlarla ilgili delilleri toplamakla yükümlüdür. </a:t>
            </a:r>
          </a:p>
          <a:p>
            <a:pPr algn="just"/>
            <a:endParaRPr lang="tr-TR" sz="2400" dirty="0">
              <a:latin typeface="Arial" pitchFamily="34" charset="0"/>
              <a:cs typeface="Arial" pitchFamily="34" charset="0"/>
            </a:endParaRPr>
          </a:p>
          <a:p>
            <a:pPr algn="just">
              <a:buFont typeface="Wingdings" pitchFamily="2" charset="2"/>
              <a:buChar char="Ø"/>
            </a:pPr>
            <a:r>
              <a:rPr lang="tr-TR" sz="2400" dirty="0">
                <a:latin typeface="Arial" pitchFamily="34" charset="0"/>
                <a:cs typeface="Arial" pitchFamily="34" charset="0"/>
              </a:rPr>
              <a:t>    Soruşturmacı, görevini yerine getirirken suç işleyemez ve görevlendirildiği örgütün işlemekte olduğu suçlardan sorumlu tutulamaz. </a:t>
            </a:r>
          </a:p>
          <a:p>
            <a:pPr algn="just"/>
            <a:endParaRPr lang="tr-TR" sz="2400" dirty="0">
              <a:latin typeface="Arial" pitchFamily="34" charset="0"/>
              <a:cs typeface="Arial" pitchFamily="34" charset="0"/>
            </a:endParaRPr>
          </a:p>
          <a:p>
            <a:pPr algn="just">
              <a:buFont typeface="Wingdings" pitchFamily="2" charset="2"/>
              <a:buChar char="Ø"/>
            </a:pPr>
            <a:r>
              <a:rPr lang="tr-TR" sz="2400" dirty="0">
                <a:latin typeface="Arial" pitchFamily="34" charset="0"/>
                <a:cs typeface="Arial" pitchFamily="34" charset="0"/>
              </a:rPr>
              <a:t> Soruşturmacı görevlendirilmesi suretiyle elde edilen kişisel bilgiler, görevlendirildiği ceza soruşturması ve kovuşturması dışında kullanılamaz.  Suçla bağlantılı olmayan kişisel bilgiler derhâl yok edilir.</a:t>
            </a:r>
          </a:p>
        </p:txBody>
      </p:sp>
    </p:spTree>
    <p:extLst>
      <p:ext uri="{BB962C8B-B14F-4D97-AF65-F5344CB8AC3E}">
        <p14:creationId xmlns:p14="http://schemas.microsoft.com/office/powerpoint/2010/main" val="214537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dirty="0">
                <a:latin typeface="Arial" pitchFamily="34" charset="0"/>
                <a:cs typeface="Arial" pitchFamily="34" charset="0"/>
              </a:rPr>
              <a:t>Bu madde hükümleri ancak aşağıda sayılan suçlarla ilgili olarak uygulanabilir:  </a:t>
            </a:r>
          </a:p>
          <a:p>
            <a:pPr algn="just"/>
            <a:r>
              <a:rPr lang="tr-TR" sz="2400" dirty="0">
                <a:latin typeface="Arial" pitchFamily="34" charset="0"/>
                <a:cs typeface="Arial" pitchFamily="34" charset="0"/>
              </a:rPr>
              <a:t>a) Türk Ceza Kanununda yer alan;  1. Örgüt faaliyeti çerçevesinde işlenip işlenmediğine bakılmaksızın uyuşturucu veya uyarıcı madde imal ve ticareti 2. Suç işlemek amacıyla örgüt kurma 3. Silahlı örgüt veya bu örgütlere silah sağlama </a:t>
            </a:r>
          </a:p>
          <a:p>
            <a:pPr algn="just"/>
            <a:r>
              <a:rPr lang="tr-TR" sz="2400" dirty="0">
                <a:latin typeface="Arial" pitchFamily="34" charset="0"/>
                <a:cs typeface="Arial" pitchFamily="34" charset="0"/>
              </a:rPr>
              <a:t>b) Ateşli Silahlar ve Bıçaklar ile Diğer Aletler Hakkında Kanunda tanımlanan silah kaçakçılığı </a:t>
            </a:r>
          </a:p>
          <a:p>
            <a:pPr algn="just"/>
            <a:r>
              <a:rPr lang="tr-TR" sz="2400" dirty="0">
                <a:latin typeface="Arial" pitchFamily="34" charset="0"/>
                <a:cs typeface="Arial" pitchFamily="34" charset="0"/>
              </a:rPr>
              <a:t>c) Kültür ve Tabiat Varlıklarını Koruma Kanununun 68 ve 74 üncü maddelerinde tanımlanan suçlar</a:t>
            </a:r>
          </a:p>
        </p:txBody>
      </p:sp>
    </p:spTree>
    <p:extLst>
      <p:ext uri="{BB962C8B-B14F-4D97-AF65-F5344CB8AC3E}">
        <p14:creationId xmlns:p14="http://schemas.microsoft.com/office/powerpoint/2010/main" val="214537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3416320"/>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algn="just"/>
            <a:r>
              <a:rPr lang="tr-TR" sz="2400" b="1" dirty="0">
                <a:latin typeface="Arial" pitchFamily="34" charset="0"/>
                <a:cs typeface="Arial" pitchFamily="34" charset="0"/>
              </a:rPr>
              <a:t>Teknik araçlarla izleme  Madde 140 – </a:t>
            </a:r>
          </a:p>
          <a:p>
            <a:pPr algn="just"/>
            <a:endParaRPr lang="tr-TR" sz="2400" dirty="0">
              <a:latin typeface="Arial" pitchFamily="34" charset="0"/>
              <a:cs typeface="Arial" pitchFamily="34" charset="0"/>
            </a:endParaRPr>
          </a:p>
          <a:p>
            <a:pPr algn="just"/>
            <a:r>
              <a:rPr lang="tr-TR" sz="2400" dirty="0">
                <a:latin typeface="Arial" pitchFamily="34" charset="0"/>
                <a:cs typeface="Arial" pitchFamily="34" charset="0"/>
              </a:rPr>
              <a:t>Az sonra göreceğimiz suçların işlendiği hususunda somut delillere dayanan kuvvetli şüphe sebepleri bulunması ve başka suretle delil elde edilememesi hâlinde, şüpheli veya sanığın kamuya açık yerlerdeki faaliyetleri ve işyeri teknik araçlarla izlenebilir, ses veya görüntü kaydı alınabilir</a:t>
            </a:r>
          </a:p>
        </p:txBody>
      </p:sp>
    </p:spTree>
    <p:extLst>
      <p:ext uri="{BB962C8B-B14F-4D97-AF65-F5344CB8AC3E}">
        <p14:creationId xmlns:p14="http://schemas.microsoft.com/office/powerpoint/2010/main" val="214537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032093"/>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marL="457200" indent="-457200" algn="just">
              <a:buAutoNum type="alphaLcParenR"/>
            </a:pPr>
            <a:r>
              <a:rPr lang="tr-TR" sz="2400" dirty="0">
                <a:latin typeface="Arial" pitchFamily="34" charset="0"/>
                <a:cs typeface="Arial" pitchFamily="34" charset="0"/>
              </a:rPr>
              <a:t>Türk Ceza Kanununda yer alan;</a:t>
            </a:r>
          </a:p>
          <a:p>
            <a:pPr marL="457200" indent="-457200" algn="just"/>
            <a:r>
              <a:rPr lang="tr-TR" sz="2400" dirty="0">
                <a:latin typeface="Arial" pitchFamily="34" charset="0"/>
                <a:cs typeface="Arial" pitchFamily="34" charset="0"/>
              </a:rPr>
              <a:t>  </a:t>
            </a:r>
          </a:p>
          <a:p>
            <a:pPr algn="just"/>
            <a:r>
              <a:rPr lang="tr-TR" sz="2400" dirty="0">
                <a:latin typeface="Arial" pitchFamily="34" charset="0"/>
                <a:cs typeface="Arial" pitchFamily="34" charset="0"/>
              </a:rPr>
              <a:t>1. Göçmen kaçakçılığı ve insan ticareti ile organ veya doku ticareti 2. Kasten öldürme 3. Nitelikli hırsızlık ve yağma ile nitelikli dolandırıcılık 4. Uyuşturucu veya uyarıcı madde imal ve ticareti 5. Parada sahtecilik 6. Suç işlemek amacıyla örgüt kurma 7. Fuhuş 8. İhaleye fesat karıştırma 9. Tefecilik 10. Rüşvet 11. Suçtan kaynaklanan malvarlığı değerlerini aklama 12. Devletin birliğini ve ülke bütünlüğünü bozmak 13. Anayasal Düzene ve Bu Düzenin İşleyişine Karşı Suçlar 14. Devlet Sırlarına Karşı Suçlar ve Casusluk Suçları. </a:t>
            </a:r>
          </a:p>
        </p:txBody>
      </p:sp>
    </p:spTree>
    <p:extLst>
      <p:ext uri="{BB962C8B-B14F-4D97-AF65-F5344CB8AC3E}">
        <p14:creationId xmlns:p14="http://schemas.microsoft.com/office/powerpoint/2010/main" val="214537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511064"/>
            <a:ext cx="11045371" cy="4154984"/>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marL="457200" indent="-457200" algn="just"/>
            <a:r>
              <a:rPr lang="tr-TR" sz="2400" dirty="0">
                <a:latin typeface="Arial" pitchFamily="34" charset="0"/>
                <a:cs typeface="Arial" pitchFamily="34" charset="0"/>
              </a:rPr>
              <a:t>b) Ateşli Silahlar ve Bıçaklar ile Diğer Aletler Hakkında Kanunda tanımlanan silah kaçakçılığı (madde 12) suçları. </a:t>
            </a:r>
          </a:p>
          <a:p>
            <a:pPr marL="457200" indent="-457200" algn="just"/>
            <a:endParaRPr lang="tr-TR" sz="2400" dirty="0">
              <a:latin typeface="Arial" pitchFamily="34" charset="0"/>
              <a:cs typeface="Arial" pitchFamily="34" charset="0"/>
            </a:endParaRPr>
          </a:p>
          <a:p>
            <a:pPr marL="457200" indent="-457200" algn="just"/>
            <a:r>
              <a:rPr lang="tr-TR" sz="2400" dirty="0">
                <a:latin typeface="Arial" pitchFamily="34" charset="0"/>
                <a:cs typeface="Arial" pitchFamily="34" charset="0"/>
              </a:rPr>
              <a:t>c) Kaçakçılıkla Mücadele Kanununda tanımlanan ve hapis cezasını gerektiren suçlar. </a:t>
            </a:r>
          </a:p>
          <a:p>
            <a:pPr marL="457200" indent="-457200" algn="just"/>
            <a:endParaRPr lang="tr-TR" sz="2400" dirty="0">
              <a:latin typeface="Arial" pitchFamily="34" charset="0"/>
              <a:cs typeface="Arial" pitchFamily="34" charset="0"/>
            </a:endParaRPr>
          </a:p>
          <a:p>
            <a:pPr marL="457200" indent="-457200" algn="just"/>
            <a:r>
              <a:rPr lang="tr-TR" sz="2400" dirty="0">
                <a:latin typeface="Arial" pitchFamily="34" charset="0"/>
                <a:cs typeface="Arial" pitchFamily="34" charset="0"/>
              </a:rPr>
              <a:t>d) Kültür ve Tabiat Varlıklarını Koruma Kanununun 68 ve 74 üncü maddelerinde tanımlanan suçlar. </a:t>
            </a:r>
          </a:p>
        </p:txBody>
      </p:sp>
    </p:spTree>
    <p:extLst>
      <p:ext uri="{BB962C8B-B14F-4D97-AF65-F5344CB8AC3E}">
        <p14:creationId xmlns:p14="http://schemas.microsoft.com/office/powerpoint/2010/main" val="214537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511064"/>
            <a:ext cx="11045371" cy="3970318"/>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b="1" dirty="0">
              <a:latin typeface="Arial" pitchFamily="34" charset="0"/>
              <a:cs typeface="Arial" pitchFamily="34" charset="0"/>
            </a:endParaRPr>
          </a:p>
          <a:p>
            <a:pPr marL="457200" indent="-457200" algn="just">
              <a:lnSpc>
                <a:spcPct val="150000"/>
              </a:lnSpc>
              <a:buFont typeface="Wingdings" pitchFamily="2" charset="2"/>
              <a:buChar char="Ø"/>
            </a:pPr>
            <a:r>
              <a:rPr lang="tr-TR" sz="2400" dirty="0">
                <a:latin typeface="Arial" pitchFamily="34" charset="0"/>
                <a:cs typeface="Arial" pitchFamily="34" charset="0"/>
              </a:rPr>
              <a:t>Teknik araçlarla izlemeye hâkim, gecikmesinde sakınca bulunan hâllerde Cumhuriyet savcısı tarafından karar verilir. Cumhuriyet savcısı tarafından verilen kararlar yirmi dört saat içinde hâkim onayına sunulur. Hâkim kararını en geç yirmi dört saat içinde verir. Sürenin dolması veya hâkim tarafından aksine karar verilmesi hâlinde kayıtlar derhâl imha edilir.</a:t>
            </a:r>
          </a:p>
        </p:txBody>
      </p:sp>
    </p:spTree>
    <p:extLst>
      <p:ext uri="{BB962C8B-B14F-4D97-AF65-F5344CB8AC3E}">
        <p14:creationId xmlns:p14="http://schemas.microsoft.com/office/powerpoint/2010/main" val="214537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2" y="1511064"/>
            <a:ext cx="11045371" cy="4154984"/>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MUHAKEMESİNDE BİLİŞİM SUÇLARI</a:t>
            </a:r>
          </a:p>
          <a:p>
            <a:pPr algn="ctr"/>
            <a:endParaRPr lang="tr-TR" sz="2400" dirty="0">
              <a:latin typeface="Arial" pitchFamily="34" charset="0"/>
              <a:cs typeface="Arial" pitchFamily="34" charset="0"/>
            </a:endParaRPr>
          </a:p>
          <a:p>
            <a:pPr algn="ctr"/>
            <a:endParaRPr lang="tr-TR" sz="2400" dirty="0">
              <a:latin typeface="Arial" pitchFamily="34" charset="0"/>
              <a:cs typeface="Arial" pitchFamily="34" charset="0"/>
            </a:endParaRPr>
          </a:p>
          <a:p>
            <a:pPr algn="just">
              <a:buFont typeface="Wingdings" pitchFamily="2" charset="2"/>
              <a:buChar char="Ø"/>
            </a:pPr>
            <a:r>
              <a:rPr lang="tr-TR" sz="2400" dirty="0">
                <a:latin typeface="Arial" pitchFamily="34" charset="0"/>
                <a:cs typeface="Arial" pitchFamily="34" charset="0"/>
              </a:rPr>
              <a:t>  Elde edilen deliller, yukarıda sayılan suçlarla ilgili soruşturma ve kovuşturma dışında kullanılamaz; ceza kovuşturması bakımından gerekli olmadığı taktirde Cumhuriyet savcısının gözetiminde derhâl yok edilir. </a:t>
            </a:r>
          </a:p>
          <a:p>
            <a:pPr marL="457200" indent="-457200" algn="just"/>
            <a:endParaRPr lang="tr-TR" sz="2400" dirty="0">
              <a:latin typeface="Arial" pitchFamily="34" charset="0"/>
              <a:cs typeface="Arial" pitchFamily="34" charset="0"/>
            </a:endParaRPr>
          </a:p>
          <a:p>
            <a:pPr marL="457200" indent="-457200" algn="just">
              <a:buFont typeface="Wingdings" pitchFamily="2" charset="2"/>
              <a:buChar char="Ø"/>
            </a:pPr>
            <a:r>
              <a:rPr lang="tr-TR" sz="2400" dirty="0">
                <a:latin typeface="Arial" pitchFamily="34" charset="0"/>
                <a:cs typeface="Arial" pitchFamily="34" charset="0"/>
              </a:rPr>
              <a:t>“şüpheli veya sanığın kamuya açık yerlerdeki faaliyetleri ve işyeri teknik araçlarla izlenebilir, ses veya görüntü kaydı alınabilir” hükmü, kişinin konutunda uygulanamaz. Hükümleri yer almaktadır. </a:t>
            </a:r>
          </a:p>
        </p:txBody>
      </p:sp>
    </p:spTree>
    <p:extLst>
      <p:ext uri="{BB962C8B-B14F-4D97-AF65-F5344CB8AC3E}">
        <p14:creationId xmlns:p14="http://schemas.microsoft.com/office/powerpoint/2010/main" val="21453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B2FFC4B-299D-48AD-9AB0-9ED62268E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779" y="937648"/>
            <a:ext cx="9109792" cy="5447653"/>
          </a:xfrm>
          <a:prstGeom prst="rect">
            <a:avLst/>
          </a:prstGeom>
        </p:spPr>
      </p:pic>
    </p:spTree>
    <p:extLst>
      <p:ext uri="{BB962C8B-B14F-4D97-AF65-F5344CB8AC3E}">
        <p14:creationId xmlns:p14="http://schemas.microsoft.com/office/powerpoint/2010/main" val="413767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524315"/>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 NEDİR?</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b="1" i="1" dirty="0">
                <a:latin typeface="Arial" pitchFamily="34" charset="0"/>
                <a:cs typeface="Arial" pitchFamily="34" charset="0"/>
              </a:rPr>
              <a:t>  İtham sistemi: </a:t>
            </a:r>
            <a:r>
              <a:rPr lang="tr-TR" sz="2400" dirty="0">
                <a:latin typeface="Arial" pitchFamily="34" charset="0"/>
                <a:cs typeface="Arial" pitchFamily="34" charset="0"/>
              </a:rPr>
              <a:t>İlk çağlarda uygulanmaya başlayan ve Roma hukukunda da yaygın olarak uygulanan bu sistemde taraflar uyuşmazlıkları ile ilgili hakim önüne geldiklerinde hakimin görevi sadece taraflara hakemlik etmektir. İddiada bulunan taraf iddiasını ispatlamak için delilleri kendisi toplar, tanıkları kendisi bulur ve mahkemeye getirir. Bu sistemde yargılama açısından taraflar tamamen serbesttir. Muhakeme; aleni, sözlü ve yüze karşıdır. </a:t>
            </a:r>
          </a:p>
        </p:txBody>
      </p:sp>
    </p:spTree>
    <p:extLst>
      <p:ext uri="{BB962C8B-B14F-4D97-AF65-F5344CB8AC3E}">
        <p14:creationId xmlns:p14="http://schemas.microsoft.com/office/powerpoint/2010/main" val="21453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56D0E107-1CE3-485B-B39E-7D0A1AC1F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672" y="650929"/>
            <a:ext cx="8927022" cy="5946837"/>
          </a:xfrm>
          <a:prstGeom prst="rect">
            <a:avLst/>
          </a:prstGeom>
        </p:spPr>
      </p:pic>
    </p:spTree>
    <p:extLst>
      <p:ext uri="{BB962C8B-B14F-4D97-AF65-F5344CB8AC3E}">
        <p14:creationId xmlns:p14="http://schemas.microsoft.com/office/powerpoint/2010/main" val="291790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5078313"/>
          </a:xfrm>
          <a:prstGeom prst="rect">
            <a:avLst/>
          </a:prstGeom>
        </p:spPr>
        <p:txBody>
          <a:bodyPr wrap="square">
            <a:spAutoFit/>
          </a:bodyPr>
          <a:lstStyle/>
          <a:p>
            <a:pPr algn="just">
              <a:buFont typeface="Wingdings" pitchFamily="2" charset="2"/>
              <a:buChar char="Ø"/>
            </a:pPr>
            <a:endParaRPr lang="tr-TR" sz="2400" dirty="0">
              <a:latin typeface="Arial" pitchFamily="34" charset="0"/>
              <a:cs typeface="Arial" pitchFamily="34" charset="0"/>
            </a:endParaRPr>
          </a:p>
          <a:p>
            <a:pPr algn="ctr"/>
            <a:r>
              <a:rPr lang="tr-TR" sz="2400" b="1" dirty="0">
                <a:latin typeface="Arial" pitchFamily="34" charset="0"/>
                <a:cs typeface="Arial" pitchFamily="34" charset="0"/>
              </a:rPr>
              <a:t>CEZA MUHAKEMESİ NEDİR?</a:t>
            </a:r>
          </a:p>
          <a:p>
            <a:pPr algn="ctr"/>
            <a:endParaRPr lang="tr-TR" sz="2400" b="1" dirty="0">
              <a:latin typeface="Arial" pitchFamily="34" charset="0"/>
              <a:cs typeface="Arial" pitchFamily="34" charset="0"/>
            </a:endParaRPr>
          </a:p>
          <a:p>
            <a:pPr algn="just">
              <a:lnSpc>
                <a:spcPct val="150000"/>
              </a:lnSpc>
              <a:buFont typeface="Wingdings" pitchFamily="2" charset="2"/>
              <a:buChar char="Ø"/>
            </a:pPr>
            <a:r>
              <a:rPr lang="tr-TR" sz="2400" dirty="0">
                <a:latin typeface="Arial" pitchFamily="34" charset="0"/>
                <a:cs typeface="Arial" pitchFamily="34" charset="0"/>
              </a:rPr>
              <a:t>  </a:t>
            </a:r>
            <a:r>
              <a:rPr lang="tr-TR" sz="2400" b="1" i="1" dirty="0">
                <a:latin typeface="Arial" pitchFamily="34" charset="0"/>
                <a:cs typeface="Arial" pitchFamily="34" charset="0"/>
              </a:rPr>
              <a:t>Tahkik sistemi: </a:t>
            </a:r>
            <a:r>
              <a:rPr lang="tr-TR" sz="2400" dirty="0">
                <a:latin typeface="Arial" pitchFamily="34" charset="0"/>
                <a:cs typeface="Arial" pitchFamily="34" charset="0"/>
              </a:rPr>
              <a:t>Ortaçağ ile birlikte Avrupa’da kilise tarafından özellikle din suçlarına karşı yaygın olarak uygulanan bu sistemde ise hakim aktif olan taraftır. Duruşmada savcı gibi şüphelendiği olayı yargılama konusu yapar, şüpheli ve tanıkları mahkemeye getirtir, delilleri kendisi toplar, tarafların hiçbir serbestliği yoktur. İfade almak ve suçunu söylettirmek (ikrar) amacıyla işkence yöntemlerinin yaygın olarak kullanıldığı bir dönemdir. Muhakeme; gizli, yazılı ve gıyabidir. </a:t>
            </a:r>
          </a:p>
        </p:txBody>
      </p:sp>
    </p:spTree>
    <p:extLst>
      <p:ext uri="{BB962C8B-B14F-4D97-AF65-F5344CB8AC3E}">
        <p14:creationId xmlns:p14="http://schemas.microsoft.com/office/powerpoint/2010/main" val="21453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751D43AB-8AA6-41F8-9196-899DA8ECB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147" y="718255"/>
            <a:ext cx="8710046" cy="5783335"/>
          </a:xfrm>
          <a:prstGeom prst="rect">
            <a:avLst/>
          </a:prstGeom>
        </p:spPr>
      </p:pic>
    </p:spTree>
    <p:extLst>
      <p:ext uri="{BB962C8B-B14F-4D97-AF65-F5344CB8AC3E}">
        <p14:creationId xmlns:p14="http://schemas.microsoft.com/office/powerpoint/2010/main" val="2054038723"/>
      </p:ext>
    </p:extLst>
  </p:cSld>
  <p:clrMapOvr>
    <a:masterClrMapping/>
  </p:clrMapOvr>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Uçak İzi">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otalTime>1107</TotalTime>
  <Words>2720</Words>
  <Application>Microsoft Office PowerPoint</Application>
  <PresentationFormat>Widescreen</PresentationFormat>
  <Paragraphs>255</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Century Gothic</vt:lpstr>
      <vt:lpstr>Wingdings</vt:lpstr>
      <vt:lpstr>Uçak İzi</vt:lpstr>
      <vt:lpstr>Ceza Muhakemesi Kanunu’ nDA BİLİŞİM SUÇLARI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dc:title>
  <dc:creator>RABIA DOGAN</dc:creator>
  <cp:lastModifiedBy>MALEK ALISMAIL</cp:lastModifiedBy>
  <cp:revision>245</cp:revision>
  <dcterms:created xsi:type="dcterms:W3CDTF">2020-03-08T14:19:26Z</dcterms:created>
  <dcterms:modified xsi:type="dcterms:W3CDTF">2022-12-24T16:16:05Z</dcterms:modified>
</cp:coreProperties>
</file>