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95" r:id="rId2"/>
    <p:sldId id="257" r:id="rId3"/>
    <p:sldId id="284" r:id="rId4"/>
    <p:sldId id="287" r:id="rId5"/>
    <p:sldId id="288" r:id="rId6"/>
    <p:sldId id="289" r:id="rId7"/>
    <p:sldId id="290" r:id="rId8"/>
    <p:sldId id="296" r:id="rId9"/>
    <p:sldId id="297" r:id="rId10"/>
    <p:sldId id="286" r:id="rId11"/>
    <p:sldId id="285" r:id="rId12"/>
    <p:sldId id="280" r:id="rId13"/>
    <p:sldId id="291" r:id="rId14"/>
    <p:sldId id="281" r:id="rId15"/>
    <p:sldId id="337" r:id="rId16"/>
    <p:sldId id="282" r:id="rId17"/>
    <p:sldId id="264" r:id="rId18"/>
    <p:sldId id="332" r:id="rId19"/>
    <p:sldId id="334" r:id="rId20"/>
    <p:sldId id="338" r:id="rId21"/>
    <p:sldId id="335" r:id="rId22"/>
    <p:sldId id="333" r:id="rId23"/>
    <p:sldId id="339" r:id="rId24"/>
    <p:sldId id="269" r:id="rId25"/>
    <p:sldId id="326" r:id="rId26"/>
    <p:sldId id="340" r:id="rId27"/>
    <p:sldId id="327" r:id="rId28"/>
    <p:sldId id="329" r:id="rId29"/>
    <p:sldId id="341" r:id="rId30"/>
    <p:sldId id="275" r:id="rId31"/>
    <p:sldId id="276" r:id="rId32"/>
    <p:sldId id="323" r:id="rId33"/>
    <p:sldId id="342" r:id="rId34"/>
    <p:sldId id="343" r:id="rId35"/>
    <p:sldId id="325" r:id="rId36"/>
    <p:sldId id="277" r:id="rId37"/>
    <p:sldId id="278" r:id="rId38"/>
    <p:sldId id="279" r:id="rId39"/>
    <p:sldId id="330" r:id="rId40"/>
    <p:sldId id="331" r:id="rId41"/>
    <p:sldId id="33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00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660"/>
  </p:normalViewPr>
  <p:slideViewPr>
    <p:cSldViewPr snapToGrid="0">
      <p:cViewPr varScale="1">
        <p:scale>
          <a:sx n="81" d="100"/>
          <a:sy n="81" d="100"/>
        </p:scale>
        <p:origin x="114" y="17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7C2C63F-49D8-4D53-BE79-19A9F61E17B1}" type="datetimeFigureOut">
              <a:rPr lang="tr-TR" smtClean="0"/>
              <a:pPr/>
              <a:t>3.01.2023</a:t>
            </a:fld>
            <a:endParaRPr lang="tr-TR"/>
          </a:p>
        </p:txBody>
      </p:sp>
      <p:sp>
        <p:nvSpPr>
          <p:cNvPr id="5" name="Footer Placeholder 4"/>
          <p:cNvSpPr>
            <a:spLocks noGrp="1"/>
          </p:cNvSpPr>
          <p:nvPr>
            <p:ph type="ftr" sz="quarter" idx="11"/>
          </p:nvPr>
        </p:nvSpPr>
        <p:spPr>
          <a:xfrm>
            <a:off x="1371600" y="4323845"/>
            <a:ext cx="6400800" cy="365125"/>
          </a:xfrm>
        </p:spPr>
        <p:txBody>
          <a:bodyPr/>
          <a:lstStyle/>
          <a:p>
            <a:endParaRPr lang="tr-TR"/>
          </a:p>
        </p:txBody>
      </p:sp>
      <p:sp>
        <p:nvSpPr>
          <p:cNvPr id="6" name="Slide Number Placeholder 5"/>
          <p:cNvSpPr>
            <a:spLocks noGrp="1"/>
          </p:cNvSpPr>
          <p:nvPr>
            <p:ph type="sldNum" sz="quarter" idx="12"/>
          </p:nvPr>
        </p:nvSpPr>
        <p:spPr>
          <a:xfrm>
            <a:off x="8077200" y="1430866"/>
            <a:ext cx="2743200" cy="365125"/>
          </a:xfrm>
        </p:spPr>
        <p:txBody>
          <a:bodyPr/>
          <a:lstStyle/>
          <a:p>
            <a:fld id="{BC6931F0-C85B-4526-82AF-E9CD8B73AFF1}" type="slidenum">
              <a:rPr lang="tr-TR" smtClean="0"/>
              <a:pPr/>
              <a:t>‹#›</a:t>
            </a:fld>
            <a:endParaRPr lang="tr-TR"/>
          </a:p>
        </p:txBody>
      </p:sp>
    </p:spTree>
    <p:extLst>
      <p:ext uri="{BB962C8B-B14F-4D97-AF65-F5344CB8AC3E}">
        <p14:creationId xmlns:p14="http://schemas.microsoft.com/office/powerpoint/2010/main" val="1676581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7C2C63F-49D8-4D53-BE79-19A9F61E17B1}" type="datetimeFigureOut">
              <a:rPr lang="tr-TR" smtClean="0"/>
              <a:pPr/>
              <a:t>3.01.2023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C6931F0-C85B-4526-82AF-E9CD8B73AFF1}" type="slidenum">
              <a:rPr lang="tr-TR" smtClean="0"/>
              <a:pPr/>
              <a:t>‹#›</a:t>
            </a:fld>
            <a:endParaRPr lang="tr-TR"/>
          </a:p>
        </p:txBody>
      </p:sp>
    </p:spTree>
    <p:extLst>
      <p:ext uri="{BB962C8B-B14F-4D97-AF65-F5344CB8AC3E}">
        <p14:creationId xmlns:p14="http://schemas.microsoft.com/office/powerpoint/2010/main" val="964633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aşlık ve Resim Yazısı">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7C2C63F-49D8-4D53-BE79-19A9F61E17B1}" type="datetimeFigureOut">
              <a:rPr lang="tr-TR" smtClean="0"/>
              <a:pPr/>
              <a:t>3.01.2023</a:t>
            </a:fld>
            <a:endParaRPr lang="tr-TR"/>
          </a:p>
        </p:txBody>
      </p:sp>
      <p:sp>
        <p:nvSpPr>
          <p:cNvPr id="6" name="Footer Placeholder 5"/>
          <p:cNvSpPr>
            <a:spLocks noGrp="1"/>
          </p:cNvSpPr>
          <p:nvPr>
            <p:ph type="ftr" sz="quarter" idx="11"/>
          </p:nvPr>
        </p:nvSpPr>
        <p:spPr>
          <a:xfrm>
            <a:off x="685800" y="379941"/>
            <a:ext cx="6991492" cy="365125"/>
          </a:xfrm>
        </p:spPr>
        <p:txBody>
          <a:bodyPr/>
          <a:lstStyle/>
          <a:p>
            <a:endParaRPr lang="tr-TR"/>
          </a:p>
        </p:txBody>
      </p:sp>
      <p:sp>
        <p:nvSpPr>
          <p:cNvPr id="7" name="Slide Number Placeholder 6"/>
          <p:cNvSpPr>
            <a:spLocks noGrp="1"/>
          </p:cNvSpPr>
          <p:nvPr>
            <p:ph type="sldNum" sz="quarter" idx="12"/>
          </p:nvPr>
        </p:nvSpPr>
        <p:spPr>
          <a:xfrm>
            <a:off x="10862452" y="381000"/>
            <a:ext cx="643748" cy="365125"/>
          </a:xfrm>
        </p:spPr>
        <p:txBody>
          <a:bodyPr/>
          <a:lstStyle/>
          <a:p>
            <a:fld id="{BC6931F0-C85B-4526-82AF-E9CD8B73AFF1}" type="slidenum">
              <a:rPr lang="tr-TR" smtClean="0"/>
              <a:pPr/>
              <a:t>‹#›</a:t>
            </a:fld>
            <a:endParaRPr lang="tr-TR"/>
          </a:p>
        </p:txBody>
      </p:sp>
    </p:spTree>
    <p:extLst>
      <p:ext uri="{BB962C8B-B14F-4D97-AF65-F5344CB8AC3E}">
        <p14:creationId xmlns:p14="http://schemas.microsoft.com/office/powerpoint/2010/main" val="3936566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Resim Yazılı Alıntı">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7C2C63F-49D8-4D53-BE79-19A9F61E17B1}" type="datetimeFigureOut">
              <a:rPr lang="tr-TR" smtClean="0"/>
              <a:pPr/>
              <a:t>3.01.2023</a:t>
            </a:fld>
            <a:endParaRPr lang="tr-TR"/>
          </a:p>
        </p:txBody>
      </p:sp>
      <p:sp>
        <p:nvSpPr>
          <p:cNvPr id="6" name="Footer Placeholder 5"/>
          <p:cNvSpPr>
            <a:spLocks noGrp="1"/>
          </p:cNvSpPr>
          <p:nvPr>
            <p:ph type="ftr" sz="quarter" idx="11"/>
          </p:nvPr>
        </p:nvSpPr>
        <p:spPr>
          <a:xfrm>
            <a:off x="685800" y="379941"/>
            <a:ext cx="6991492" cy="365125"/>
          </a:xfrm>
        </p:spPr>
        <p:txBody>
          <a:bodyPr/>
          <a:lstStyle/>
          <a:p>
            <a:endParaRPr lang="tr-TR"/>
          </a:p>
        </p:txBody>
      </p:sp>
      <p:sp>
        <p:nvSpPr>
          <p:cNvPr id="7" name="Slide Number Placeholder 6"/>
          <p:cNvSpPr>
            <a:spLocks noGrp="1"/>
          </p:cNvSpPr>
          <p:nvPr>
            <p:ph type="sldNum" sz="quarter" idx="12"/>
          </p:nvPr>
        </p:nvSpPr>
        <p:spPr>
          <a:xfrm>
            <a:off x="10862452" y="381000"/>
            <a:ext cx="643748" cy="365125"/>
          </a:xfrm>
        </p:spPr>
        <p:txBody>
          <a:bodyPr/>
          <a:lstStyle/>
          <a:p>
            <a:fld id="{BC6931F0-C85B-4526-82AF-E9CD8B73AFF1}" type="slidenum">
              <a:rPr lang="tr-TR" smtClean="0"/>
              <a:pPr/>
              <a:t>‹#›</a:t>
            </a:fld>
            <a:endParaRPr lang="tr-TR"/>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21464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İsim Kartı">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7C2C63F-49D8-4D53-BE79-19A9F61E17B1}" type="datetimeFigureOut">
              <a:rPr lang="tr-TR" smtClean="0"/>
              <a:pPr/>
              <a:t>3.01.2023</a:t>
            </a:fld>
            <a:endParaRPr lang="tr-TR"/>
          </a:p>
        </p:txBody>
      </p:sp>
      <p:sp>
        <p:nvSpPr>
          <p:cNvPr id="6" name="Footer Placeholder 5"/>
          <p:cNvSpPr>
            <a:spLocks noGrp="1"/>
          </p:cNvSpPr>
          <p:nvPr>
            <p:ph type="ftr" sz="quarter" idx="11"/>
          </p:nvPr>
        </p:nvSpPr>
        <p:spPr>
          <a:xfrm>
            <a:off x="685800" y="378883"/>
            <a:ext cx="6991492" cy="365125"/>
          </a:xfrm>
        </p:spPr>
        <p:txBody>
          <a:bodyPr/>
          <a:lstStyle/>
          <a:p>
            <a:endParaRPr lang="tr-TR"/>
          </a:p>
        </p:txBody>
      </p:sp>
      <p:sp>
        <p:nvSpPr>
          <p:cNvPr id="7" name="Slide Number Placeholder 6"/>
          <p:cNvSpPr>
            <a:spLocks noGrp="1"/>
          </p:cNvSpPr>
          <p:nvPr>
            <p:ph type="sldNum" sz="quarter" idx="12"/>
          </p:nvPr>
        </p:nvSpPr>
        <p:spPr>
          <a:xfrm>
            <a:off x="10862452" y="381000"/>
            <a:ext cx="643748" cy="365125"/>
          </a:xfrm>
        </p:spPr>
        <p:txBody>
          <a:bodyPr/>
          <a:lstStyle/>
          <a:p>
            <a:fld id="{BC6931F0-C85B-4526-82AF-E9CD8B73AFF1}" type="slidenum">
              <a:rPr lang="tr-TR" smtClean="0"/>
              <a:pPr/>
              <a:t>‹#›</a:t>
            </a:fld>
            <a:endParaRPr lang="tr-TR"/>
          </a:p>
        </p:txBody>
      </p:sp>
    </p:spTree>
    <p:extLst>
      <p:ext uri="{BB962C8B-B14F-4D97-AF65-F5344CB8AC3E}">
        <p14:creationId xmlns:p14="http://schemas.microsoft.com/office/powerpoint/2010/main" val="427737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57C2C63F-49D8-4D53-BE79-19A9F61E17B1}" type="datetimeFigureOut">
              <a:rPr lang="tr-TR" smtClean="0"/>
              <a:pPr/>
              <a:t>3.01.2023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C6931F0-C85B-4526-82AF-E9CD8B73AFF1}" type="slidenum">
              <a:rPr lang="tr-TR" smtClean="0"/>
              <a:pPr/>
              <a:t>‹#›</a:t>
            </a:fld>
            <a:endParaRPr lang="tr-TR"/>
          </a:p>
        </p:txBody>
      </p:sp>
    </p:spTree>
    <p:extLst>
      <p:ext uri="{BB962C8B-B14F-4D97-AF65-F5344CB8AC3E}">
        <p14:creationId xmlns:p14="http://schemas.microsoft.com/office/powerpoint/2010/main" val="35599158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57C2C63F-49D8-4D53-BE79-19A9F61E17B1}" type="datetimeFigureOut">
              <a:rPr lang="tr-TR" smtClean="0"/>
              <a:pPr/>
              <a:t>3.01.2023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C6931F0-C85B-4526-82AF-E9CD8B73AFF1}" type="slidenum">
              <a:rPr lang="tr-TR" smtClean="0"/>
              <a:pPr/>
              <a:t>‹#›</a:t>
            </a:fld>
            <a:endParaRPr lang="tr-TR"/>
          </a:p>
        </p:txBody>
      </p:sp>
    </p:spTree>
    <p:extLst>
      <p:ext uri="{BB962C8B-B14F-4D97-AF65-F5344CB8AC3E}">
        <p14:creationId xmlns:p14="http://schemas.microsoft.com/office/powerpoint/2010/main" val="20751477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7C2C63F-49D8-4D53-BE79-19A9F61E17B1}" type="datetimeFigureOut">
              <a:rPr lang="tr-TR" smtClean="0"/>
              <a:pPr/>
              <a:t>3.01.2023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C6931F0-C85B-4526-82AF-E9CD8B73AFF1}" type="slidenum">
              <a:rPr lang="tr-TR" smtClean="0"/>
              <a:pPr/>
              <a:t>‹#›</a:t>
            </a:fld>
            <a:endParaRPr lang="tr-TR"/>
          </a:p>
        </p:txBody>
      </p:sp>
    </p:spTree>
    <p:extLst>
      <p:ext uri="{BB962C8B-B14F-4D97-AF65-F5344CB8AC3E}">
        <p14:creationId xmlns:p14="http://schemas.microsoft.com/office/powerpoint/2010/main" val="555952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7C2C63F-49D8-4D53-BE79-19A9F61E17B1}" type="datetimeFigureOut">
              <a:rPr lang="tr-TR" smtClean="0"/>
              <a:pPr/>
              <a:t>3.01.2023</a:t>
            </a:fld>
            <a:endParaRPr lang="tr-TR"/>
          </a:p>
        </p:txBody>
      </p:sp>
      <p:sp>
        <p:nvSpPr>
          <p:cNvPr id="5" name="Footer Placeholder 4"/>
          <p:cNvSpPr>
            <a:spLocks noGrp="1"/>
          </p:cNvSpPr>
          <p:nvPr>
            <p:ph type="ftr" sz="quarter" idx="11"/>
          </p:nvPr>
        </p:nvSpPr>
        <p:spPr>
          <a:xfrm>
            <a:off x="685800" y="381000"/>
            <a:ext cx="6991492" cy="365125"/>
          </a:xfrm>
        </p:spPr>
        <p:txBody>
          <a:bodyPr/>
          <a:lstStyle/>
          <a:p>
            <a:endParaRPr lang="tr-TR"/>
          </a:p>
        </p:txBody>
      </p:sp>
      <p:sp>
        <p:nvSpPr>
          <p:cNvPr id="6" name="Slide Number Placeholder 5"/>
          <p:cNvSpPr>
            <a:spLocks noGrp="1"/>
          </p:cNvSpPr>
          <p:nvPr>
            <p:ph type="sldNum" sz="quarter" idx="12"/>
          </p:nvPr>
        </p:nvSpPr>
        <p:spPr>
          <a:xfrm>
            <a:off x="10862452" y="381000"/>
            <a:ext cx="643748" cy="365125"/>
          </a:xfrm>
        </p:spPr>
        <p:txBody>
          <a:bodyPr/>
          <a:lstStyle/>
          <a:p>
            <a:fld id="{BC6931F0-C85B-4526-82AF-E9CD8B73AFF1}" type="slidenum">
              <a:rPr lang="tr-TR" smtClean="0"/>
              <a:pPr/>
              <a:t>‹#›</a:t>
            </a:fld>
            <a:endParaRPr lang="tr-TR"/>
          </a:p>
        </p:txBody>
      </p:sp>
    </p:spTree>
    <p:extLst>
      <p:ext uri="{BB962C8B-B14F-4D97-AF65-F5344CB8AC3E}">
        <p14:creationId xmlns:p14="http://schemas.microsoft.com/office/powerpoint/2010/main" val="4030502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7C2C63F-49D8-4D53-BE79-19A9F61E17B1}" type="datetimeFigureOut">
              <a:rPr lang="tr-TR" smtClean="0"/>
              <a:pPr/>
              <a:t>3.01.2023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C6931F0-C85B-4526-82AF-E9CD8B73AFF1}" type="slidenum">
              <a:rPr lang="tr-TR" smtClean="0"/>
              <a:pPr/>
              <a:t>‹#›</a:t>
            </a:fld>
            <a:endParaRPr lang="tr-TR"/>
          </a:p>
        </p:txBody>
      </p:sp>
    </p:spTree>
    <p:extLst>
      <p:ext uri="{BB962C8B-B14F-4D97-AF65-F5344CB8AC3E}">
        <p14:creationId xmlns:p14="http://schemas.microsoft.com/office/powerpoint/2010/main" val="2396768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7C2C63F-49D8-4D53-BE79-19A9F61E17B1}" type="datetimeFigureOut">
              <a:rPr lang="tr-TR" smtClean="0"/>
              <a:pPr/>
              <a:t>3.01.2023</a:t>
            </a:fld>
            <a:endParaRPr lang="tr-TR"/>
          </a:p>
        </p:txBody>
      </p:sp>
      <p:sp>
        <p:nvSpPr>
          <p:cNvPr id="5" name="Footer Placeholder 4"/>
          <p:cNvSpPr>
            <a:spLocks noGrp="1"/>
          </p:cNvSpPr>
          <p:nvPr>
            <p:ph type="ftr" sz="quarter" idx="11"/>
          </p:nvPr>
        </p:nvSpPr>
        <p:spPr>
          <a:xfrm>
            <a:off x="685800" y="381001"/>
            <a:ext cx="6991492" cy="364065"/>
          </a:xfrm>
        </p:spPr>
        <p:txBody>
          <a:bodyPr/>
          <a:lstStyle/>
          <a:p>
            <a:endParaRPr lang="tr-TR"/>
          </a:p>
        </p:txBody>
      </p:sp>
      <p:sp>
        <p:nvSpPr>
          <p:cNvPr id="6" name="Slide Number Placeholder 5"/>
          <p:cNvSpPr>
            <a:spLocks noGrp="1"/>
          </p:cNvSpPr>
          <p:nvPr>
            <p:ph type="sldNum" sz="quarter" idx="12"/>
          </p:nvPr>
        </p:nvSpPr>
        <p:spPr>
          <a:xfrm>
            <a:off x="10862452" y="381000"/>
            <a:ext cx="643748" cy="365125"/>
          </a:xfrm>
        </p:spPr>
        <p:txBody>
          <a:bodyPr/>
          <a:lstStyle/>
          <a:p>
            <a:fld id="{BC6931F0-C85B-4526-82AF-E9CD8B73AFF1}" type="slidenum">
              <a:rPr lang="tr-TR" smtClean="0"/>
              <a:pPr/>
              <a:t>‹#›</a:t>
            </a:fld>
            <a:endParaRPr lang="tr-TR"/>
          </a:p>
        </p:txBody>
      </p:sp>
    </p:spTree>
    <p:extLst>
      <p:ext uri="{BB962C8B-B14F-4D97-AF65-F5344CB8AC3E}">
        <p14:creationId xmlns:p14="http://schemas.microsoft.com/office/powerpoint/2010/main" val="76849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7C2C63F-49D8-4D53-BE79-19A9F61E17B1}" type="datetimeFigureOut">
              <a:rPr lang="tr-TR" smtClean="0"/>
              <a:pPr/>
              <a:t>3.01.2023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C6931F0-C85B-4526-82AF-E9CD8B73AFF1}" type="slidenum">
              <a:rPr lang="tr-TR" smtClean="0"/>
              <a:pPr/>
              <a:t>‹#›</a:t>
            </a:fld>
            <a:endParaRPr lang="tr-TR"/>
          </a:p>
        </p:txBody>
      </p:sp>
    </p:spTree>
    <p:extLst>
      <p:ext uri="{BB962C8B-B14F-4D97-AF65-F5344CB8AC3E}">
        <p14:creationId xmlns:p14="http://schemas.microsoft.com/office/powerpoint/2010/main" val="2110499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5800" y="3132666"/>
            <a:ext cx="5311775" cy="308601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3132666"/>
            <a:ext cx="5334000" cy="308601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7C2C63F-49D8-4D53-BE79-19A9F61E17B1}" type="datetimeFigureOut">
              <a:rPr lang="tr-TR" smtClean="0"/>
              <a:pPr/>
              <a:t>3.01.2023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C6931F0-C85B-4526-82AF-E9CD8B73AFF1}" type="slidenum">
              <a:rPr lang="tr-TR" smtClean="0"/>
              <a:pPr/>
              <a:t>‹#›</a:t>
            </a:fld>
            <a:endParaRPr lang="tr-TR"/>
          </a:p>
        </p:txBody>
      </p:sp>
    </p:spTree>
    <p:extLst>
      <p:ext uri="{BB962C8B-B14F-4D97-AF65-F5344CB8AC3E}">
        <p14:creationId xmlns:p14="http://schemas.microsoft.com/office/powerpoint/2010/main" val="2324214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7C2C63F-49D8-4D53-BE79-19A9F61E17B1}" type="datetimeFigureOut">
              <a:rPr lang="tr-TR" smtClean="0"/>
              <a:pPr/>
              <a:t>3.01.2023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C6931F0-C85B-4526-82AF-E9CD8B73AFF1}" type="slidenum">
              <a:rPr lang="tr-TR" smtClean="0"/>
              <a:pPr/>
              <a:t>‹#›</a:t>
            </a:fld>
            <a:endParaRPr lang="tr-TR"/>
          </a:p>
        </p:txBody>
      </p:sp>
    </p:spTree>
    <p:extLst>
      <p:ext uri="{BB962C8B-B14F-4D97-AF65-F5344CB8AC3E}">
        <p14:creationId xmlns:p14="http://schemas.microsoft.com/office/powerpoint/2010/main" val="4126269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C2C63F-49D8-4D53-BE79-19A9F61E17B1}" type="datetimeFigureOut">
              <a:rPr lang="tr-TR" smtClean="0"/>
              <a:pPr/>
              <a:t>3.01.2023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C6931F0-C85B-4526-82AF-E9CD8B73AFF1}" type="slidenum">
              <a:rPr lang="tr-TR" smtClean="0"/>
              <a:pPr/>
              <a:t>‹#›</a:t>
            </a:fld>
            <a:endParaRPr lang="tr-TR"/>
          </a:p>
        </p:txBody>
      </p:sp>
    </p:spTree>
    <p:extLst>
      <p:ext uri="{BB962C8B-B14F-4D97-AF65-F5344CB8AC3E}">
        <p14:creationId xmlns:p14="http://schemas.microsoft.com/office/powerpoint/2010/main" val="2632521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7C2C63F-49D8-4D53-BE79-19A9F61E17B1}" type="datetimeFigureOut">
              <a:rPr lang="tr-TR" smtClean="0"/>
              <a:pPr/>
              <a:t>3.01.2023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C6931F0-C85B-4526-82AF-E9CD8B73AFF1}" type="slidenum">
              <a:rPr lang="tr-TR" smtClean="0"/>
              <a:pPr/>
              <a:t>‹#›</a:t>
            </a:fld>
            <a:endParaRPr lang="tr-TR"/>
          </a:p>
        </p:txBody>
      </p:sp>
    </p:spTree>
    <p:extLst>
      <p:ext uri="{BB962C8B-B14F-4D97-AF65-F5344CB8AC3E}">
        <p14:creationId xmlns:p14="http://schemas.microsoft.com/office/powerpoint/2010/main" val="3384991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7C2C63F-49D8-4D53-BE79-19A9F61E17B1}" type="datetimeFigureOut">
              <a:rPr lang="tr-TR" smtClean="0"/>
              <a:pPr/>
              <a:t>3.01.2023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C6931F0-C85B-4526-82AF-E9CD8B73AFF1}" type="slidenum">
              <a:rPr lang="tr-TR" smtClean="0"/>
              <a:pPr/>
              <a:t>‹#›</a:t>
            </a:fld>
            <a:endParaRPr lang="tr-TR"/>
          </a:p>
        </p:txBody>
      </p:sp>
    </p:spTree>
    <p:extLst>
      <p:ext uri="{BB962C8B-B14F-4D97-AF65-F5344CB8AC3E}">
        <p14:creationId xmlns:p14="http://schemas.microsoft.com/office/powerpoint/2010/main" val="3807435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7C2C63F-49D8-4D53-BE79-19A9F61E17B1}" type="datetimeFigureOut">
              <a:rPr lang="tr-TR" smtClean="0"/>
              <a:pPr/>
              <a:t>3.01.2023</a:t>
            </a:fld>
            <a:endParaRPr lang="tr-TR"/>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C6931F0-C85B-4526-82AF-E9CD8B73AFF1}" type="slidenum">
              <a:rPr lang="tr-TR" smtClean="0"/>
              <a:pPr/>
              <a:t>‹#›</a:t>
            </a:fld>
            <a:endParaRPr lang="tr-TR"/>
          </a:p>
        </p:txBody>
      </p:sp>
    </p:spTree>
    <p:extLst>
      <p:ext uri="{BB962C8B-B14F-4D97-AF65-F5344CB8AC3E}">
        <p14:creationId xmlns:p14="http://schemas.microsoft.com/office/powerpoint/2010/main" val="166136260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12EDE1-40AE-41E7-B3AA-6CC9181F1F45}"/>
              </a:ext>
            </a:extLst>
          </p:cNvPr>
          <p:cNvSpPr>
            <a:spLocks noGrp="1"/>
          </p:cNvSpPr>
          <p:nvPr>
            <p:ph type="ctrTitle"/>
          </p:nvPr>
        </p:nvSpPr>
        <p:spPr>
          <a:xfrm>
            <a:off x="1371600" y="1954326"/>
            <a:ext cx="9448800" cy="1825096"/>
          </a:xfrm>
        </p:spPr>
        <p:txBody>
          <a:bodyPr>
            <a:normAutofit/>
          </a:bodyPr>
          <a:lstStyle/>
          <a:p>
            <a:pPr algn="ctr"/>
            <a:r>
              <a:rPr lang="tr-TR" sz="4000" b="1" dirty="0" err="1">
                <a:solidFill>
                  <a:schemeClr val="accent6">
                    <a:lumMod val="50000"/>
                  </a:schemeClr>
                </a:solidFill>
              </a:rPr>
              <a:t>Adlİ</a:t>
            </a:r>
            <a:r>
              <a:rPr lang="tr-TR" sz="4000" b="1" dirty="0">
                <a:solidFill>
                  <a:schemeClr val="accent6">
                    <a:lumMod val="50000"/>
                  </a:schemeClr>
                </a:solidFill>
              </a:rPr>
              <a:t> BİLİŞİM </a:t>
            </a:r>
            <a:br>
              <a:rPr lang="tr-TR" sz="4000" b="1" dirty="0">
                <a:solidFill>
                  <a:schemeClr val="accent6">
                    <a:lumMod val="50000"/>
                  </a:schemeClr>
                </a:solidFill>
              </a:rPr>
            </a:br>
            <a:endParaRPr lang="tr-TR" sz="4000" b="1" dirty="0">
              <a:solidFill>
                <a:schemeClr val="accent6">
                  <a:lumMod val="50000"/>
                </a:schemeClr>
              </a:solidFill>
            </a:endParaRPr>
          </a:p>
        </p:txBody>
      </p:sp>
    </p:spTree>
    <p:extLst>
      <p:ext uri="{BB962C8B-B14F-4D97-AF65-F5344CB8AC3E}">
        <p14:creationId xmlns:p14="http://schemas.microsoft.com/office/powerpoint/2010/main" val="2256159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11200" y="1088571"/>
            <a:ext cx="11045371" cy="4893647"/>
          </a:xfrm>
          <a:prstGeom prst="rect">
            <a:avLst/>
          </a:prstGeom>
        </p:spPr>
        <p:txBody>
          <a:bodyPr wrap="square">
            <a:spAutoFit/>
          </a:bodyPr>
          <a:lstStyle/>
          <a:p>
            <a:pPr algn="just">
              <a:buFont typeface="Wingdings" pitchFamily="2" charset="2"/>
              <a:buChar char="Ø"/>
            </a:pPr>
            <a:endParaRPr lang="tr-TR" sz="2400" dirty="0"/>
          </a:p>
          <a:p>
            <a:pPr algn="ctr"/>
            <a:r>
              <a:rPr lang="tr-TR" sz="2400" b="1" dirty="0"/>
              <a:t>ADLİ BİLİŞİM, VERİ, DİJİTAL VERİ KAVRAMLARI</a:t>
            </a:r>
          </a:p>
          <a:p>
            <a:pPr algn="ctr"/>
            <a:endParaRPr lang="tr-TR" sz="2400" b="1" dirty="0"/>
          </a:p>
          <a:p>
            <a:pPr algn="just">
              <a:buFont typeface="Wingdings" pitchFamily="2" charset="2"/>
              <a:buChar char="Ø"/>
            </a:pPr>
            <a:r>
              <a:rPr lang="tr-TR" sz="2400" dirty="0"/>
              <a:t> </a:t>
            </a:r>
            <a:r>
              <a:rPr lang="tr-TR" sz="2400" u="sng" dirty="0"/>
              <a:t>Adli bilişimin </a:t>
            </a:r>
            <a:r>
              <a:rPr lang="tr-TR" sz="2400" b="1" u="sng" dirty="0"/>
              <a:t>temel amacı, </a:t>
            </a:r>
            <a:r>
              <a:rPr lang="tr-TR" sz="2400" u="sng" dirty="0"/>
              <a:t>elektronik veriler ile olay arasındaki ilişkiyi veya fiil ile eldeki veriler ve kullanıcı arasındaki ilişkiyi ortaya koymaktır. </a:t>
            </a:r>
          </a:p>
          <a:p>
            <a:pPr algn="just">
              <a:buFont typeface="Wingdings" pitchFamily="2" charset="2"/>
              <a:buChar char="Ø"/>
            </a:pPr>
            <a:endParaRPr lang="tr-TR" sz="2400" u="sng" dirty="0"/>
          </a:p>
          <a:p>
            <a:pPr algn="just">
              <a:buFont typeface="Wingdings" pitchFamily="2" charset="2"/>
              <a:buChar char="Ø"/>
            </a:pPr>
            <a:r>
              <a:rPr lang="tr-TR" sz="2400" b="1" dirty="0"/>
              <a:t>Veri, </a:t>
            </a:r>
            <a:r>
              <a:rPr lang="tr-TR" sz="2400" dirty="0"/>
              <a:t>Türk Dil Kurumu sözlüğüne göre “bir araştırmanın, bir muhakemenin temeli olan ana öğe” ve “bilişimde, olgu, kavram veya komutların, iletişim, yorum ve işlem için elverişli biçimde gösterimi” olarak tanımlanmıştır</a:t>
            </a:r>
          </a:p>
          <a:p>
            <a:pPr algn="just">
              <a:buFont typeface="Wingdings" pitchFamily="2" charset="2"/>
              <a:buChar char="Ø"/>
            </a:pPr>
            <a:endParaRPr lang="tr-TR" sz="2400" dirty="0"/>
          </a:p>
          <a:p>
            <a:pPr algn="just">
              <a:buFont typeface="Wingdings" pitchFamily="2" charset="2"/>
              <a:buChar char="Ø"/>
            </a:pPr>
            <a:r>
              <a:rPr lang="tr-TR" sz="2400" b="1" dirty="0"/>
              <a:t>Elektronik veri </a:t>
            </a:r>
            <a:r>
              <a:rPr lang="tr-TR" sz="2400" dirty="0"/>
              <a:t>ise, “elektrik gelince görünen, elektriği kesince yok olan sanal bir bilgidir”. </a:t>
            </a:r>
          </a:p>
          <a:p>
            <a:pPr algn="just">
              <a:buFont typeface="Wingdings" pitchFamily="2" charset="2"/>
              <a:buChar char="Ø"/>
            </a:pPr>
            <a:endParaRPr lang="tr-TR" sz="2400" dirty="0"/>
          </a:p>
        </p:txBody>
      </p:sp>
    </p:spTree>
    <p:extLst>
      <p:ext uri="{BB962C8B-B14F-4D97-AF65-F5344CB8AC3E}">
        <p14:creationId xmlns:p14="http://schemas.microsoft.com/office/powerpoint/2010/main" val="214537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11200" y="1088571"/>
            <a:ext cx="11045371" cy="4524315"/>
          </a:xfrm>
          <a:prstGeom prst="rect">
            <a:avLst/>
          </a:prstGeom>
        </p:spPr>
        <p:txBody>
          <a:bodyPr wrap="square">
            <a:spAutoFit/>
          </a:bodyPr>
          <a:lstStyle/>
          <a:p>
            <a:pPr algn="just">
              <a:buFont typeface="Wingdings" pitchFamily="2" charset="2"/>
              <a:buChar char="Ø"/>
            </a:pPr>
            <a:endParaRPr lang="tr-TR" sz="2400" dirty="0"/>
          </a:p>
          <a:p>
            <a:pPr algn="ctr"/>
            <a:r>
              <a:rPr lang="tr-TR" sz="2400" b="1" dirty="0"/>
              <a:t>ADLİ BİLİŞİM, VERİ, DİJİTAL VERİ KAVRAMLARI</a:t>
            </a:r>
          </a:p>
          <a:p>
            <a:pPr algn="ctr"/>
            <a:endParaRPr lang="tr-TR" sz="2400" b="1" dirty="0"/>
          </a:p>
          <a:p>
            <a:pPr algn="just">
              <a:lnSpc>
                <a:spcPct val="150000"/>
              </a:lnSpc>
              <a:buFont typeface="Wingdings" pitchFamily="2" charset="2"/>
              <a:buChar char="Ø"/>
            </a:pPr>
            <a:r>
              <a:rPr lang="tr-TR" sz="2400" u="sng" dirty="0"/>
              <a:t>Adli bilişimin konu edindiği veriler, diğer çoğu bilim dalında olduğu gibi somut veriler değil, soyut veriler olan elektronik ve/veya dijital verilerdir. </a:t>
            </a:r>
          </a:p>
          <a:p>
            <a:pPr algn="just">
              <a:lnSpc>
                <a:spcPct val="150000"/>
              </a:lnSpc>
              <a:buFont typeface="Wingdings" pitchFamily="2" charset="2"/>
              <a:buChar char="Ø"/>
            </a:pPr>
            <a:endParaRPr lang="tr-TR" sz="2400" u="sng" dirty="0"/>
          </a:p>
          <a:p>
            <a:pPr algn="just">
              <a:lnSpc>
                <a:spcPct val="150000"/>
              </a:lnSpc>
              <a:buFont typeface="Wingdings" pitchFamily="2" charset="2"/>
              <a:buChar char="Ø"/>
            </a:pPr>
            <a:r>
              <a:rPr lang="tr-TR" sz="2400" u="sng" dirty="0"/>
              <a:t>Bu soyut veriler 5237 s. TCK (Türk Ceza Kanunu) m. 243  gerekçesinde şu şekilde açıklanmıştır; “Sistem içindeki bütün soyut unsurlar, fıkrada geçen “veri” teriminin kapsamındadır.” </a:t>
            </a:r>
          </a:p>
        </p:txBody>
      </p:sp>
    </p:spTree>
    <p:extLst>
      <p:ext uri="{BB962C8B-B14F-4D97-AF65-F5344CB8AC3E}">
        <p14:creationId xmlns:p14="http://schemas.microsoft.com/office/powerpoint/2010/main" val="214537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56194" y="1383992"/>
            <a:ext cx="11045371" cy="4524315"/>
          </a:xfrm>
          <a:prstGeom prst="rect">
            <a:avLst/>
          </a:prstGeom>
        </p:spPr>
        <p:txBody>
          <a:bodyPr wrap="square">
            <a:spAutoFit/>
          </a:bodyPr>
          <a:lstStyle/>
          <a:p>
            <a:pPr algn="just">
              <a:buFont typeface="Wingdings" pitchFamily="2" charset="2"/>
              <a:buChar char="Ø"/>
            </a:pPr>
            <a:endParaRPr lang="tr-TR" sz="2400" dirty="0"/>
          </a:p>
          <a:p>
            <a:pPr algn="ctr"/>
            <a:r>
              <a:rPr lang="tr-TR" sz="2400" b="1" dirty="0"/>
              <a:t>ELEKTRONİK DELİL KAVRAMI</a:t>
            </a:r>
          </a:p>
          <a:p>
            <a:pPr algn="ctr"/>
            <a:endParaRPr lang="tr-TR" sz="2400" b="1" u="sng" dirty="0"/>
          </a:p>
          <a:p>
            <a:pPr algn="just">
              <a:buFont typeface="Wingdings" pitchFamily="2" charset="2"/>
              <a:buChar char="Ø"/>
            </a:pPr>
            <a:r>
              <a:rPr lang="tr-TR" sz="2400" u="sng" dirty="0"/>
              <a:t> </a:t>
            </a:r>
            <a:r>
              <a:rPr lang="tr-TR" sz="2400" dirty="0" err="1"/>
              <a:t>TDK’da</a:t>
            </a:r>
            <a:r>
              <a:rPr lang="tr-TR" sz="2400" dirty="0"/>
              <a:t> delil; insanı aradığı gerçeğe ulaştırabilecek iz, emare olarak tanımlanmaktadır. Bu tanımdan yola çıkarak elektronik delil; meydana gelmiş bir bilişim suçunun aydınlatılmasında kullanılan tüm elektronik iz yada işaretler olarak tanımlanabilir. </a:t>
            </a:r>
          </a:p>
          <a:p>
            <a:pPr algn="just">
              <a:buFont typeface="Wingdings" pitchFamily="2" charset="2"/>
              <a:buChar char="Ø"/>
            </a:pPr>
            <a:endParaRPr lang="tr-TR" sz="2400" dirty="0"/>
          </a:p>
          <a:p>
            <a:pPr algn="just">
              <a:buFont typeface="Wingdings" pitchFamily="2" charset="2"/>
              <a:buChar char="Ø"/>
            </a:pPr>
            <a:endParaRPr lang="tr-TR" sz="2400" dirty="0"/>
          </a:p>
          <a:p>
            <a:pPr algn="just">
              <a:buFont typeface="Wingdings" pitchFamily="2" charset="2"/>
              <a:buChar char="Ø"/>
            </a:pPr>
            <a:r>
              <a:rPr lang="tr-TR" sz="2400" dirty="0"/>
              <a:t>Ceza muhakemesinde amaç; “meydana gelen somut olayla ilgili maddî gerçeğe ulaşmak ve hiçbir kuşkuya yer bırakmayacak şekilde </a:t>
            </a:r>
            <a:r>
              <a:rPr lang="tr-TR" sz="2400" b="1" dirty="0"/>
              <a:t>olayın delillerle ispat </a:t>
            </a:r>
            <a:r>
              <a:rPr lang="tr-TR" sz="2400" dirty="0"/>
              <a:t>edilmesini sağlamaktır.”</a:t>
            </a:r>
          </a:p>
        </p:txBody>
      </p:sp>
    </p:spTree>
    <p:extLst>
      <p:ext uri="{BB962C8B-B14F-4D97-AF65-F5344CB8AC3E}">
        <p14:creationId xmlns:p14="http://schemas.microsoft.com/office/powerpoint/2010/main" val="214537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11200" y="1088571"/>
            <a:ext cx="11045371" cy="4524315"/>
          </a:xfrm>
          <a:prstGeom prst="rect">
            <a:avLst/>
          </a:prstGeom>
        </p:spPr>
        <p:txBody>
          <a:bodyPr wrap="square">
            <a:spAutoFit/>
          </a:bodyPr>
          <a:lstStyle/>
          <a:p>
            <a:pPr algn="just">
              <a:buFont typeface="Wingdings" pitchFamily="2" charset="2"/>
              <a:buChar char="Ø"/>
            </a:pPr>
            <a:endParaRPr lang="tr-TR" sz="2400" dirty="0"/>
          </a:p>
          <a:p>
            <a:pPr algn="ctr"/>
            <a:r>
              <a:rPr lang="tr-TR" sz="2400" b="1" dirty="0"/>
              <a:t>ELEKTRONİK DELİL KAVRAMI</a:t>
            </a:r>
          </a:p>
          <a:p>
            <a:pPr algn="ctr"/>
            <a:endParaRPr lang="tr-TR" sz="2400" b="1" dirty="0"/>
          </a:p>
          <a:p>
            <a:pPr algn="just">
              <a:buFont typeface="Wingdings" pitchFamily="2" charset="2"/>
              <a:buChar char="Ø"/>
            </a:pPr>
            <a:r>
              <a:rPr lang="tr-TR" sz="2400" dirty="0"/>
              <a:t> </a:t>
            </a:r>
            <a:r>
              <a:rPr lang="tr-TR" sz="2400" u="sng" dirty="0"/>
              <a:t>Bir elektronik verinin ‘elektronik delil’ niteliği kazanmasını sağlayan iki unsur bulunmaktadır. Bunlardan ilki; söz konusu elektronik verinin bir bilişim sistemi ya da elektronik bir araç depolama aygıtları ile kayıt altında olması ve muhafaza ediliyor olmasıdır.</a:t>
            </a:r>
          </a:p>
          <a:p>
            <a:pPr algn="just">
              <a:buFont typeface="Wingdings" pitchFamily="2" charset="2"/>
              <a:buChar char="Ø"/>
            </a:pPr>
            <a:endParaRPr lang="tr-TR" sz="2400" u="sng" dirty="0"/>
          </a:p>
          <a:p>
            <a:pPr algn="just">
              <a:buFont typeface="Wingdings" pitchFamily="2" charset="2"/>
              <a:buChar char="Ø"/>
            </a:pPr>
            <a:endParaRPr lang="tr-TR" sz="2400" u="sng" dirty="0"/>
          </a:p>
          <a:p>
            <a:pPr algn="just">
              <a:buFont typeface="Wingdings" pitchFamily="2" charset="2"/>
              <a:buChar char="Ø"/>
            </a:pPr>
            <a:r>
              <a:rPr lang="tr-TR" sz="2400" u="sng" dirty="0"/>
              <a:t>İkinci unsur ise; söz konusu verinin konu edildiği adli süreç bakımından potansiyel delil olarak kabul edilebilecek bir değere sahip olması gerektiğidir.</a:t>
            </a:r>
          </a:p>
        </p:txBody>
      </p:sp>
    </p:spTree>
    <p:extLst>
      <p:ext uri="{BB962C8B-B14F-4D97-AF65-F5344CB8AC3E}">
        <p14:creationId xmlns:p14="http://schemas.microsoft.com/office/powerpoint/2010/main" val="214537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696686" y="1277271"/>
            <a:ext cx="11045371" cy="4339650"/>
          </a:xfrm>
          <a:prstGeom prst="rect">
            <a:avLst/>
          </a:prstGeom>
        </p:spPr>
        <p:txBody>
          <a:bodyPr wrap="square">
            <a:spAutoFit/>
          </a:bodyPr>
          <a:lstStyle/>
          <a:p>
            <a:pPr algn="just">
              <a:buFont typeface="Wingdings" pitchFamily="2" charset="2"/>
              <a:buChar char="Ø"/>
            </a:pPr>
            <a:endParaRPr lang="tr-TR" sz="2400" dirty="0"/>
          </a:p>
          <a:p>
            <a:pPr algn="ctr"/>
            <a:r>
              <a:rPr lang="tr-TR" sz="2400" b="1" dirty="0"/>
              <a:t>ELEKTRONİK DELİL KAVRAMI</a:t>
            </a:r>
          </a:p>
          <a:p>
            <a:pPr algn="ctr"/>
            <a:endParaRPr lang="tr-TR" sz="2400" b="1" dirty="0"/>
          </a:p>
          <a:p>
            <a:pPr algn="just">
              <a:lnSpc>
                <a:spcPct val="150000"/>
              </a:lnSpc>
              <a:buFont typeface="Wingdings" pitchFamily="2" charset="2"/>
              <a:buChar char="Ø"/>
            </a:pPr>
            <a:r>
              <a:rPr lang="tr-TR" sz="2400" dirty="0"/>
              <a:t> Elle dokunulamayan, ancak bilgisayar sistemleri yardımıyla görülebilen, bilgisayar medyaları üzerine depolanabilen ve bilgisayar medyaları veya sistemleri ile taşınabilen elektronik veriler ile sanal dünyanın parmak izleri, emareleri arasında tanımlanan IP ve veri trafik bilgisi gibi veriler dijital delillere verilebilecek örneklerdir </a:t>
            </a:r>
          </a:p>
          <a:p>
            <a:pPr algn="just">
              <a:buFont typeface="Wingdings" pitchFamily="2" charset="2"/>
              <a:buChar char="Ø"/>
            </a:pPr>
            <a:endParaRPr lang="tr-TR" sz="2400" dirty="0"/>
          </a:p>
        </p:txBody>
      </p:sp>
    </p:spTree>
    <p:extLst>
      <p:ext uri="{BB962C8B-B14F-4D97-AF65-F5344CB8AC3E}">
        <p14:creationId xmlns:p14="http://schemas.microsoft.com/office/powerpoint/2010/main" val="214537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11200" y="856357"/>
            <a:ext cx="11045371" cy="5262979"/>
          </a:xfrm>
          <a:prstGeom prst="rect">
            <a:avLst/>
          </a:prstGeom>
        </p:spPr>
        <p:txBody>
          <a:bodyPr wrap="square">
            <a:spAutoFit/>
          </a:bodyPr>
          <a:lstStyle/>
          <a:p>
            <a:pPr algn="just">
              <a:buFont typeface="Wingdings" pitchFamily="2" charset="2"/>
              <a:buChar char="Ø"/>
            </a:pPr>
            <a:endParaRPr lang="tr-TR" sz="2400" dirty="0"/>
          </a:p>
          <a:p>
            <a:pPr algn="ctr"/>
            <a:r>
              <a:rPr lang="tr-TR" sz="2400" b="1" dirty="0"/>
              <a:t>ELEKTRONİK DELİL KAVRAMI</a:t>
            </a:r>
          </a:p>
          <a:p>
            <a:pPr algn="just"/>
            <a:endParaRPr lang="tr-TR" sz="2400" dirty="0"/>
          </a:p>
          <a:p>
            <a:pPr algn="just">
              <a:buFont typeface="Wingdings" pitchFamily="2" charset="2"/>
              <a:buChar char="Ø"/>
            </a:pPr>
            <a:endParaRPr lang="tr-TR" sz="2400" dirty="0"/>
          </a:p>
          <a:p>
            <a:pPr algn="just">
              <a:lnSpc>
                <a:spcPct val="150000"/>
              </a:lnSpc>
              <a:buFont typeface="Wingdings" pitchFamily="2" charset="2"/>
              <a:buChar char="Ø"/>
            </a:pPr>
            <a:r>
              <a:rPr lang="tr-TR" sz="2400" dirty="0"/>
              <a:t> </a:t>
            </a:r>
            <a:r>
              <a:rPr lang="tr-TR" sz="2400" u="sng" dirty="0"/>
              <a:t>Bununla beraber elektronik delil ifadesi hem elektronik cihazı hem de bu cihaz içerisindeki dijital verileri kapsamaktadır. </a:t>
            </a:r>
            <a:r>
              <a:rPr lang="tr-TR" sz="2400" dirty="0"/>
              <a:t>Bu bağlamda elektronik delil tanımlaması yapıldığında, olay yerinden elde edilen dijital medyalar (laptop, masaüstü bilgisayar, </a:t>
            </a:r>
            <a:r>
              <a:rPr lang="tr-TR" sz="2400" dirty="0" err="1"/>
              <a:t>hardisk</a:t>
            </a:r>
            <a:r>
              <a:rPr lang="tr-TR" sz="2400" dirty="0"/>
              <a:t>, </a:t>
            </a:r>
            <a:r>
              <a:rPr lang="tr-TR" sz="2400" dirty="0" err="1"/>
              <a:t>flash</a:t>
            </a:r>
            <a:r>
              <a:rPr lang="tr-TR" sz="2400" dirty="0"/>
              <a:t> bellek, CD/DVD, mp3 çalar vb.) ile bu elektronik cihazların içerisinde dijital olarak bulunan veriyi ifade ettiği anlaşılmalıdır (Kılıç, 2014). </a:t>
            </a:r>
          </a:p>
          <a:p>
            <a:pPr algn="just">
              <a:buFont typeface="Wingdings" pitchFamily="2" charset="2"/>
              <a:buChar char="Ø"/>
            </a:pPr>
            <a:endParaRPr lang="tr-TR" sz="2400" dirty="0"/>
          </a:p>
        </p:txBody>
      </p:sp>
    </p:spTree>
    <p:extLst>
      <p:ext uri="{BB962C8B-B14F-4D97-AF65-F5344CB8AC3E}">
        <p14:creationId xmlns:p14="http://schemas.microsoft.com/office/powerpoint/2010/main" val="214537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11200" y="856357"/>
            <a:ext cx="11045371" cy="5632311"/>
          </a:xfrm>
          <a:prstGeom prst="rect">
            <a:avLst/>
          </a:prstGeom>
        </p:spPr>
        <p:txBody>
          <a:bodyPr wrap="square">
            <a:spAutoFit/>
          </a:bodyPr>
          <a:lstStyle/>
          <a:p>
            <a:pPr algn="just">
              <a:buFont typeface="Wingdings" pitchFamily="2" charset="2"/>
              <a:buChar char="Ø"/>
            </a:pPr>
            <a:endParaRPr lang="tr-TR" sz="2400" dirty="0"/>
          </a:p>
          <a:p>
            <a:pPr algn="ctr"/>
            <a:r>
              <a:rPr lang="tr-TR" sz="2400" b="1" dirty="0"/>
              <a:t>ELEKTRONİK DELİL KAYNAKLARI</a:t>
            </a:r>
          </a:p>
          <a:p>
            <a:pPr algn="ctr"/>
            <a:endParaRPr lang="tr-TR" sz="2400" b="1" dirty="0"/>
          </a:p>
          <a:p>
            <a:pPr algn="just">
              <a:buFont typeface="Wingdings" pitchFamily="2" charset="2"/>
              <a:buChar char="Ø"/>
            </a:pPr>
            <a:r>
              <a:rPr lang="tr-TR" sz="2400" dirty="0"/>
              <a:t> Dijital deliller, elektronik ortamın yer aldığı bilişim sisteminde ve bu sistem ile birlikte kullanılan cihazlar üzerinde yer alır. Bu bağlamda dijital delil kaynakları; </a:t>
            </a:r>
          </a:p>
          <a:p>
            <a:pPr algn="just">
              <a:buFont typeface="Wingdings" pitchFamily="2" charset="2"/>
              <a:buChar char="Ø"/>
            </a:pPr>
            <a:endParaRPr lang="tr-TR" sz="2400" dirty="0"/>
          </a:p>
          <a:p>
            <a:pPr algn="just">
              <a:buFont typeface="Wingdings" pitchFamily="2" charset="2"/>
              <a:buChar char="Ø"/>
            </a:pPr>
            <a:r>
              <a:rPr lang="tr-TR" sz="2400" dirty="0"/>
              <a:t> Bilgisayar sistemleri</a:t>
            </a:r>
          </a:p>
          <a:p>
            <a:pPr algn="just">
              <a:buFont typeface="Wingdings" pitchFamily="2" charset="2"/>
              <a:buChar char="Ø"/>
            </a:pPr>
            <a:r>
              <a:rPr lang="tr-TR" sz="2400" dirty="0"/>
              <a:t> Veri depolama aygıtları</a:t>
            </a:r>
          </a:p>
          <a:p>
            <a:pPr algn="just">
              <a:buFont typeface="Wingdings" pitchFamily="2" charset="2"/>
              <a:buChar char="Ø"/>
            </a:pPr>
            <a:r>
              <a:rPr lang="tr-TR" sz="2400" dirty="0"/>
              <a:t> Bilgisayar ağları</a:t>
            </a:r>
          </a:p>
          <a:p>
            <a:pPr algn="just">
              <a:buFont typeface="Wingdings" pitchFamily="2" charset="2"/>
              <a:buChar char="Ø"/>
            </a:pPr>
            <a:r>
              <a:rPr lang="tr-TR" sz="2400" dirty="0"/>
              <a:t> Mobil cihazlar</a:t>
            </a:r>
          </a:p>
          <a:p>
            <a:pPr algn="just">
              <a:buFont typeface="Wingdings" pitchFamily="2" charset="2"/>
              <a:buChar char="Ø"/>
            </a:pPr>
            <a:r>
              <a:rPr lang="tr-TR" sz="2400" dirty="0"/>
              <a:t> Gömülü sistemler</a:t>
            </a:r>
          </a:p>
          <a:p>
            <a:pPr algn="just">
              <a:buFont typeface="Wingdings" pitchFamily="2" charset="2"/>
              <a:buChar char="Ø"/>
            </a:pPr>
            <a:r>
              <a:rPr lang="tr-TR" sz="2400" dirty="0"/>
              <a:t> Bulut sistemler</a:t>
            </a:r>
          </a:p>
          <a:p>
            <a:pPr algn="just"/>
            <a:r>
              <a:rPr lang="tr-TR" sz="2400" dirty="0"/>
              <a:t> olarak sıralanabilir. </a:t>
            </a:r>
          </a:p>
          <a:p>
            <a:pPr algn="just">
              <a:buFont typeface="Wingdings" pitchFamily="2" charset="2"/>
              <a:buChar char="Ø"/>
            </a:pPr>
            <a:endParaRPr lang="tr-TR" sz="2400" dirty="0"/>
          </a:p>
        </p:txBody>
      </p:sp>
    </p:spTree>
    <p:extLst>
      <p:ext uri="{BB962C8B-B14F-4D97-AF65-F5344CB8AC3E}">
        <p14:creationId xmlns:p14="http://schemas.microsoft.com/office/powerpoint/2010/main" val="214537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11200" y="1088571"/>
            <a:ext cx="11045371" cy="4708981"/>
          </a:xfrm>
          <a:prstGeom prst="rect">
            <a:avLst/>
          </a:prstGeom>
        </p:spPr>
        <p:txBody>
          <a:bodyPr wrap="square">
            <a:spAutoFit/>
          </a:bodyPr>
          <a:lstStyle/>
          <a:p>
            <a:pPr algn="just">
              <a:buFont typeface="Wingdings" pitchFamily="2" charset="2"/>
              <a:buChar char="Ø"/>
            </a:pPr>
            <a:endParaRPr lang="tr-TR" sz="2400" dirty="0"/>
          </a:p>
          <a:p>
            <a:pPr algn="ctr"/>
            <a:r>
              <a:rPr lang="tr-TR" sz="2400" b="1" dirty="0"/>
              <a:t>a) DELİLLERİN TESPİTİ</a:t>
            </a:r>
          </a:p>
          <a:p>
            <a:pPr algn="ctr"/>
            <a:endParaRPr lang="tr-TR" sz="2400" b="1" dirty="0"/>
          </a:p>
          <a:p>
            <a:pPr algn="just">
              <a:lnSpc>
                <a:spcPct val="150000"/>
              </a:lnSpc>
              <a:buFont typeface="Wingdings" pitchFamily="2" charset="2"/>
              <a:buChar char="Ø"/>
            </a:pPr>
            <a:r>
              <a:rPr lang="tr-TR" sz="2400" u="sng" dirty="0"/>
              <a:t> Olay yeri incelemesi sırasında yapılan tüm işlemler hukuk kuralları ile düzenlenmektedir. Ülkemizde mevzuata bakıldığında bu konu ile ilgili Anayasa başta olmak üzere, Türk Ceza Kanunu, Ceza Muhakemesi Kanunu ve PVSK gibi kanunları ile birlikte pek çok yönetmelikte konuya ilişkin hükümler bulunmaktadır</a:t>
            </a:r>
            <a:r>
              <a:rPr lang="tr-TR" sz="2400" dirty="0"/>
              <a:t>. </a:t>
            </a:r>
          </a:p>
          <a:p>
            <a:pPr algn="just">
              <a:buFont typeface="Wingdings" pitchFamily="2" charset="2"/>
              <a:buChar char="Ø"/>
            </a:pPr>
            <a:endParaRPr lang="tr-TR" sz="2400" dirty="0"/>
          </a:p>
          <a:p>
            <a:pPr algn="just">
              <a:buFont typeface="Wingdings" pitchFamily="2" charset="2"/>
              <a:buChar char="Ø"/>
            </a:pPr>
            <a:endParaRPr lang="tr-TR" sz="2400" dirty="0"/>
          </a:p>
        </p:txBody>
      </p:sp>
    </p:spTree>
    <p:extLst>
      <p:ext uri="{BB962C8B-B14F-4D97-AF65-F5344CB8AC3E}">
        <p14:creationId xmlns:p14="http://schemas.microsoft.com/office/powerpoint/2010/main" val="214537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566057" y="304800"/>
            <a:ext cx="11045371" cy="6001643"/>
          </a:xfrm>
          <a:prstGeom prst="rect">
            <a:avLst/>
          </a:prstGeom>
        </p:spPr>
        <p:txBody>
          <a:bodyPr wrap="square">
            <a:spAutoFit/>
          </a:bodyPr>
          <a:lstStyle/>
          <a:p>
            <a:pPr algn="just">
              <a:buFont typeface="Wingdings" pitchFamily="2" charset="2"/>
              <a:buChar char="Ø"/>
            </a:pPr>
            <a:endParaRPr lang="tr-TR" sz="2400" dirty="0"/>
          </a:p>
          <a:p>
            <a:pPr algn="ctr"/>
            <a:r>
              <a:rPr lang="tr-TR" sz="2400" b="1" dirty="0"/>
              <a:t>b) ADLİ BİLİŞİM UZMANLIĞI</a:t>
            </a:r>
          </a:p>
          <a:p>
            <a:pPr algn="just">
              <a:buFont typeface="Wingdings" pitchFamily="2" charset="2"/>
              <a:buChar char="Ø"/>
            </a:pPr>
            <a:endParaRPr lang="tr-TR" sz="2400" dirty="0"/>
          </a:p>
          <a:p>
            <a:pPr algn="just">
              <a:buFont typeface="Wingdings" pitchFamily="2" charset="2"/>
              <a:buChar char="Ø"/>
            </a:pPr>
            <a:endParaRPr lang="tr-TR" sz="2400" dirty="0"/>
          </a:p>
          <a:p>
            <a:pPr algn="just">
              <a:lnSpc>
                <a:spcPct val="150000"/>
              </a:lnSpc>
              <a:buFont typeface="Wingdings" pitchFamily="2" charset="2"/>
              <a:buChar char="Ø"/>
            </a:pPr>
            <a:r>
              <a:rPr lang="tr-TR" sz="2400" dirty="0"/>
              <a:t>Dijital veriler doğası gereği çok hızlı şekil ve yer değiştirebildiği için, yanlış bir müdahale, dijital delillerin bir daha elde edilemeyecek şekilde yok olmasına sebebiyet verebilir. Bu sebeple </a:t>
            </a:r>
            <a:r>
              <a:rPr lang="tr-TR" sz="2400" u="sng" dirty="0"/>
              <a:t>dijital delillere müdahale edenlerin bilişim sistemlerinin nasıl çalıştığını, bilgiyi nasıl sakladığını ve nasıl ilettiğini, bununla birlikte siber dünyayı ve bu ortamlardaki dijital delillere nasıl yaklaşılması gerektiğini iyi bilmeleri gerekir. Adli bilişim konusunda tecrübe kazanmış bu insanlar ise “Adli Bilişim Uzmanı” olarak isimlendirilirler.</a:t>
            </a:r>
          </a:p>
        </p:txBody>
      </p:sp>
    </p:spTree>
    <p:extLst>
      <p:ext uri="{BB962C8B-B14F-4D97-AF65-F5344CB8AC3E}">
        <p14:creationId xmlns:p14="http://schemas.microsoft.com/office/powerpoint/2010/main" val="214537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638629" y="1059543"/>
            <a:ext cx="11045371" cy="4708981"/>
          </a:xfrm>
          <a:prstGeom prst="rect">
            <a:avLst/>
          </a:prstGeom>
        </p:spPr>
        <p:txBody>
          <a:bodyPr wrap="square">
            <a:spAutoFit/>
          </a:bodyPr>
          <a:lstStyle/>
          <a:p>
            <a:pPr algn="just">
              <a:buFont typeface="Wingdings" pitchFamily="2" charset="2"/>
              <a:buChar char="Ø"/>
            </a:pPr>
            <a:endParaRPr lang="tr-TR" sz="2400" dirty="0"/>
          </a:p>
          <a:p>
            <a:pPr algn="ctr"/>
            <a:r>
              <a:rPr lang="tr-TR" sz="2400" b="1" dirty="0"/>
              <a:t>b) ADLİ BİLİŞİM UZMANLIĞI</a:t>
            </a:r>
          </a:p>
          <a:p>
            <a:pPr algn="just">
              <a:lnSpc>
                <a:spcPct val="150000"/>
              </a:lnSpc>
              <a:buFont typeface="Wingdings" pitchFamily="2" charset="2"/>
              <a:buChar char="Ø"/>
            </a:pPr>
            <a:endParaRPr lang="tr-TR" sz="2400" dirty="0"/>
          </a:p>
          <a:p>
            <a:pPr algn="just">
              <a:lnSpc>
                <a:spcPct val="150000"/>
              </a:lnSpc>
              <a:buFont typeface="Wingdings" pitchFamily="2" charset="2"/>
              <a:buChar char="Ø"/>
            </a:pPr>
            <a:r>
              <a:rPr lang="tr-TR" sz="2400" dirty="0"/>
              <a:t>Olay yerinde elde edilen imaj dosyası terabaytlarca veri içeriyor olabilir. Bu kadar çok veri içerisinden suç unsuru verinin bulunması, samanlıkta iğne aramak kadar zor olabilir. Veriler bilinçli olarak değiştirilmiş veya silinmiş olabilir. </a:t>
            </a:r>
            <a:r>
              <a:rPr lang="tr-TR" sz="2400" u="sng" dirty="0"/>
              <a:t>Her incelemeye başlamadan önce materyalin durumuna göre veri kurtarma işlemleri uygulanmalıdır. Böylece anlamlandırılmış daha fazla bir veri ile çalışma imkânı olacaktır. </a:t>
            </a:r>
          </a:p>
        </p:txBody>
      </p:sp>
    </p:spTree>
    <p:extLst>
      <p:ext uri="{BB962C8B-B14F-4D97-AF65-F5344CB8AC3E}">
        <p14:creationId xmlns:p14="http://schemas.microsoft.com/office/powerpoint/2010/main" val="214537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11200" y="1088571"/>
            <a:ext cx="11045371" cy="4524315"/>
          </a:xfrm>
          <a:prstGeom prst="rect">
            <a:avLst/>
          </a:prstGeom>
        </p:spPr>
        <p:txBody>
          <a:bodyPr wrap="square">
            <a:spAutoFit/>
          </a:bodyPr>
          <a:lstStyle/>
          <a:p>
            <a:pPr algn="just">
              <a:buFont typeface="Wingdings" pitchFamily="2" charset="2"/>
              <a:buChar char="Ø"/>
            </a:pPr>
            <a:endParaRPr lang="tr-TR" sz="2400" dirty="0"/>
          </a:p>
          <a:p>
            <a:pPr algn="ctr"/>
            <a:r>
              <a:rPr lang="tr-TR" sz="2400" b="1" dirty="0"/>
              <a:t>ADLİ BİLİŞİM KAVRAMI</a:t>
            </a:r>
          </a:p>
          <a:p>
            <a:pPr algn="ctr"/>
            <a:endParaRPr lang="tr-TR" sz="2400" b="1" dirty="0"/>
          </a:p>
          <a:p>
            <a:pPr algn="just">
              <a:lnSpc>
                <a:spcPct val="150000"/>
              </a:lnSpc>
              <a:buFont typeface="Wingdings" pitchFamily="2" charset="2"/>
              <a:buChar char="Ø"/>
            </a:pPr>
            <a:r>
              <a:rPr lang="tr-TR" sz="2400" dirty="0"/>
              <a:t> Adli Bilişim teriminin kökeni ‘</a:t>
            </a:r>
            <a:r>
              <a:rPr lang="tr-TR" sz="2400" dirty="0" err="1"/>
              <a:t>Computer</a:t>
            </a:r>
            <a:r>
              <a:rPr lang="tr-TR" sz="2400" dirty="0"/>
              <a:t> </a:t>
            </a:r>
            <a:r>
              <a:rPr lang="tr-TR" sz="2400" dirty="0" err="1"/>
              <a:t>Forensics’tir</a:t>
            </a:r>
            <a:r>
              <a:rPr lang="tr-TR" sz="2400" dirty="0"/>
              <a:t>. </a:t>
            </a:r>
            <a:r>
              <a:rPr lang="tr-TR" sz="2400" dirty="0" err="1"/>
              <a:t>Computer</a:t>
            </a:r>
            <a:r>
              <a:rPr lang="tr-TR" sz="2400" dirty="0"/>
              <a:t> kelime anlamı ile ‘bilgisayar’, </a:t>
            </a:r>
            <a:r>
              <a:rPr lang="tr-TR" sz="2400" dirty="0" err="1"/>
              <a:t>forensic</a:t>
            </a:r>
            <a:r>
              <a:rPr lang="tr-TR" sz="2400" dirty="0"/>
              <a:t> ise ‘mahkemeye ait, adli’ anlamına gelmektedir ve bu terim </a:t>
            </a:r>
            <a:r>
              <a:rPr lang="tr-TR" sz="2400" dirty="0" err="1"/>
              <a:t>Türkçe’ye</a:t>
            </a:r>
            <a:r>
              <a:rPr lang="tr-TR" sz="2400" dirty="0"/>
              <a:t> ‘Adli Bilişim’ olarak uyarlanmıştır. Eşdeğer anlamlı alternatif terim olarak ‘Bilgisayar </a:t>
            </a:r>
            <a:r>
              <a:rPr lang="tr-TR" sz="2400" dirty="0" err="1"/>
              <a:t>Kriminalistiği</a:t>
            </a:r>
            <a:r>
              <a:rPr lang="tr-TR" sz="2400" dirty="0"/>
              <a:t>’ gösterilmiş; fakat daha geniş anlam ifade etmesi sebebiyle adli bilişim terimi uygulamada yer edinmiştir. </a:t>
            </a:r>
          </a:p>
        </p:txBody>
      </p:sp>
    </p:spTree>
    <p:extLst>
      <p:ext uri="{BB962C8B-B14F-4D97-AF65-F5344CB8AC3E}">
        <p14:creationId xmlns:p14="http://schemas.microsoft.com/office/powerpoint/2010/main" val="214537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609601" y="1248228"/>
            <a:ext cx="11045371" cy="3970318"/>
          </a:xfrm>
          <a:prstGeom prst="rect">
            <a:avLst/>
          </a:prstGeom>
        </p:spPr>
        <p:txBody>
          <a:bodyPr wrap="square">
            <a:spAutoFit/>
          </a:bodyPr>
          <a:lstStyle/>
          <a:p>
            <a:pPr algn="just">
              <a:buFont typeface="Wingdings" pitchFamily="2" charset="2"/>
              <a:buChar char="Ø"/>
            </a:pPr>
            <a:endParaRPr lang="tr-TR" sz="2400" dirty="0"/>
          </a:p>
          <a:p>
            <a:pPr algn="ctr"/>
            <a:r>
              <a:rPr lang="tr-TR" sz="2400" b="1" dirty="0"/>
              <a:t>b) ADLİ BİLİŞİM UZMANLIĞI</a:t>
            </a:r>
          </a:p>
          <a:p>
            <a:pPr algn="just">
              <a:buFont typeface="Wingdings" pitchFamily="2" charset="2"/>
              <a:buChar char="Ø"/>
            </a:pPr>
            <a:endParaRPr lang="tr-TR" sz="2400" dirty="0"/>
          </a:p>
          <a:p>
            <a:pPr algn="just">
              <a:lnSpc>
                <a:spcPct val="150000"/>
              </a:lnSpc>
              <a:buFont typeface="Wingdings" pitchFamily="2" charset="2"/>
              <a:buChar char="Ø"/>
            </a:pPr>
            <a:r>
              <a:rPr lang="tr-TR" sz="2400" dirty="0"/>
              <a:t>Burada en kritik konu incelemeyi yapacak olan uzmanın niteliğidir. Adli bilişim uzmanları bilgisayar sistemlerinin nasıl çalıştığını, bilgiyi nasıl sakladığını ve nasıl ilettiğini, bununla birlikte siber dünyayı ve bu ortamlardaki dijital delillere nasıl yaklaşması gerektiğini iyi bilmelidir. Ülkemizde adli bilişim uzmanlığı ile ilgili bir standart bulunmamaktadır. </a:t>
            </a:r>
          </a:p>
        </p:txBody>
      </p:sp>
    </p:spTree>
    <p:extLst>
      <p:ext uri="{BB962C8B-B14F-4D97-AF65-F5344CB8AC3E}">
        <p14:creationId xmlns:p14="http://schemas.microsoft.com/office/powerpoint/2010/main" val="214537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566057" y="1088571"/>
            <a:ext cx="11045371" cy="3970318"/>
          </a:xfrm>
          <a:prstGeom prst="rect">
            <a:avLst/>
          </a:prstGeom>
        </p:spPr>
        <p:txBody>
          <a:bodyPr wrap="square">
            <a:spAutoFit/>
          </a:bodyPr>
          <a:lstStyle/>
          <a:p>
            <a:pPr algn="just">
              <a:buFont typeface="Wingdings" pitchFamily="2" charset="2"/>
              <a:buChar char="Ø"/>
            </a:pPr>
            <a:endParaRPr lang="tr-TR" sz="2400" dirty="0"/>
          </a:p>
          <a:p>
            <a:pPr algn="ctr"/>
            <a:r>
              <a:rPr lang="tr-TR" sz="2400" b="1" dirty="0"/>
              <a:t>b) ADLİ BİLİŞİM UZMANLIĞI</a:t>
            </a:r>
          </a:p>
          <a:p>
            <a:pPr algn="just">
              <a:buFont typeface="Wingdings" pitchFamily="2" charset="2"/>
              <a:buChar char="Ø"/>
            </a:pPr>
            <a:endParaRPr lang="tr-TR" sz="2400" dirty="0"/>
          </a:p>
          <a:p>
            <a:pPr algn="just">
              <a:lnSpc>
                <a:spcPct val="150000"/>
              </a:lnSpc>
              <a:buFont typeface="Wingdings" pitchFamily="2" charset="2"/>
              <a:buChar char="Ø"/>
            </a:pPr>
            <a:r>
              <a:rPr lang="tr-TR" sz="2400" dirty="0"/>
              <a:t>Ancak </a:t>
            </a:r>
            <a:r>
              <a:rPr lang="tr-TR" sz="2400" u="sng" dirty="0"/>
              <a:t>bu konuda uluslararası bazı sertifikasyon kurumları sınav ile sertifikasyon sağlamaktadır. Sertifikasyonlar genel şartları sağlıyor olsa da, her inceleme konusu olayda çok farklı durumlarla karşılaşmak mümkün olduğundan, önemli olan adli bilişim uzmanının ne kadar tecrübeye sahip olduğudur.</a:t>
            </a:r>
          </a:p>
        </p:txBody>
      </p:sp>
    </p:spTree>
    <p:extLst>
      <p:ext uri="{BB962C8B-B14F-4D97-AF65-F5344CB8AC3E}">
        <p14:creationId xmlns:p14="http://schemas.microsoft.com/office/powerpoint/2010/main" val="214537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551543" y="1364343"/>
            <a:ext cx="11045371" cy="3785652"/>
          </a:xfrm>
          <a:prstGeom prst="rect">
            <a:avLst/>
          </a:prstGeom>
        </p:spPr>
        <p:txBody>
          <a:bodyPr wrap="square">
            <a:spAutoFit/>
          </a:bodyPr>
          <a:lstStyle/>
          <a:p>
            <a:pPr algn="just">
              <a:buFont typeface="Wingdings" pitchFamily="2" charset="2"/>
              <a:buChar char="Ø"/>
            </a:pPr>
            <a:endParaRPr lang="tr-TR" sz="2400" dirty="0"/>
          </a:p>
          <a:p>
            <a:pPr algn="ctr"/>
            <a:r>
              <a:rPr lang="tr-TR" sz="2400" b="1" dirty="0"/>
              <a:t>c) ADLİ BİLİŞİM İNCELEME SÜRECİ</a:t>
            </a:r>
          </a:p>
          <a:p>
            <a:pPr algn="just">
              <a:buFont typeface="Wingdings" pitchFamily="2" charset="2"/>
              <a:buChar char="Ø"/>
            </a:pPr>
            <a:endParaRPr lang="tr-TR" sz="2400" dirty="0"/>
          </a:p>
          <a:p>
            <a:pPr algn="just">
              <a:buFont typeface="Wingdings" pitchFamily="2" charset="2"/>
              <a:buChar char="Ø"/>
            </a:pPr>
            <a:endParaRPr lang="tr-TR" sz="2400" dirty="0"/>
          </a:p>
          <a:p>
            <a:pPr algn="just">
              <a:lnSpc>
                <a:spcPct val="150000"/>
              </a:lnSpc>
              <a:buFont typeface="Wingdings" pitchFamily="2" charset="2"/>
              <a:buChar char="Ø"/>
            </a:pPr>
            <a:r>
              <a:rPr lang="tr-TR" sz="2400" u="sng" dirty="0"/>
              <a:t>Adli Bilişim incelemelerinin süreci, diğer tüm adli bilimler disiplinlerinde olduğu gibi olay yerinde başlar ve delilleri içeren raporun mahkemeye iletilmesi ile sona erer. Uygulamayı dikkate aldığımızda sürecin tamamını üç ana parçaya ayırmak gerekir. </a:t>
            </a:r>
          </a:p>
        </p:txBody>
      </p:sp>
    </p:spTree>
    <p:extLst>
      <p:ext uri="{BB962C8B-B14F-4D97-AF65-F5344CB8AC3E}">
        <p14:creationId xmlns:p14="http://schemas.microsoft.com/office/powerpoint/2010/main" val="214537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566057" y="740229"/>
            <a:ext cx="11045371" cy="4893647"/>
          </a:xfrm>
          <a:prstGeom prst="rect">
            <a:avLst/>
          </a:prstGeom>
        </p:spPr>
        <p:txBody>
          <a:bodyPr wrap="square">
            <a:spAutoFit/>
          </a:bodyPr>
          <a:lstStyle/>
          <a:p>
            <a:pPr algn="just">
              <a:buFont typeface="Wingdings" pitchFamily="2" charset="2"/>
              <a:buChar char="Ø"/>
            </a:pPr>
            <a:endParaRPr lang="tr-TR" sz="2400" dirty="0"/>
          </a:p>
          <a:p>
            <a:pPr algn="ctr"/>
            <a:r>
              <a:rPr lang="tr-TR" sz="2400" b="1" dirty="0"/>
              <a:t>c) ADLİ BİLİŞİM İNCELEME SÜRECİ</a:t>
            </a:r>
          </a:p>
          <a:p>
            <a:pPr algn="just">
              <a:buFont typeface="Wingdings" pitchFamily="2" charset="2"/>
              <a:buChar char="Ø"/>
            </a:pPr>
            <a:endParaRPr lang="tr-TR" sz="2400" dirty="0"/>
          </a:p>
          <a:p>
            <a:pPr algn="just">
              <a:buFont typeface="Wingdings" pitchFamily="2" charset="2"/>
              <a:buChar char="Ø"/>
            </a:pPr>
            <a:endParaRPr lang="tr-TR" sz="2400" dirty="0"/>
          </a:p>
          <a:p>
            <a:pPr algn="just">
              <a:buFont typeface="Wingdings" pitchFamily="2" charset="2"/>
              <a:buChar char="Ø"/>
            </a:pPr>
            <a:r>
              <a:rPr lang="tr-TR" sz="2400" u="sng" dirty="0"/>
              <a:t>İlk aşama olaya müdahale edilip dijital delilleri içeren elektronik materyallerin toplanmasıdır. Bu aşama ne kadar sağlıklı yürürse, bundan sonraki aşamalarda o kadar sağlıklı yürütülecektir. </a:t>
            </a:r>
          </a:p>
          <a:p>
            <a:pPr algn="just">
              <a:buFont typeface="Wingdings" pitchFamily="2" charset="2"/>
              <a:buChar char="Ø"/>
            </a:pPr>
            <a:endParaRPr lang="tr-TR" sz="2400" u="sng" dirty="0"/>
          </a:p>
          <a:p>
            <a:pPr algn="just">
              <a:buFont typeface="Wingdings" pitchFamily="2" charset="2"/>
              <a:buChar char="Ø"/>
            </a:pPr>
            <a:r>
              <a:rPr lang="tr-TR" sz="2400" u="sng" dirty="0"/>
              <a:t>Ardından elde edilen elektronik materyaller incelenerek dijital deliller ortaya çıkarılır. Bu aşama, </a:t>
            </a:r>
            <a:r>
              <a:rPr lang="tr-TR" sz="2400" u="sng" dirty="0" err="1"/>
              <a:t>laboratuvar</a:t>
            </a:r>
            <a:r>
              <a:rPr lang="tr-TR" sz="2400" u="sng" dirty="0"/>
              <a:t> ortamında adli bilişim uzmanlarınca gerçekleştirilmelidir. </a:t>
            </a:r>
          </a:p>
          <a:p>
            <a:pPr algn="just">
              <a:buFont typeface="Wingdings" pitchFamily="2" charset="2"/>
              <a:buChar char="Ø"/>
            </a:pPr>
            <a:endParaRPr lang="tr-TR" sz="2400" u="sng" dirty="0"/>
          </a:p>
          <a:p>
            <a:pPr algn="just">
              <a:buFont typeface="Wingdings" pitchFamily="2" charset="2"/>
              <a:buChar char="Ø"/>
            </a:pPr>
            <a:r>
              <a:rPr lang="tr-TR" sz="2400" u="sng" dirty="0"/>
              <a:t>En son aşamada, elde edilen delillerin yazılı olarak raporlanması yapılır.</a:t>
            </a:r>
          </a:p>
        </p:txBody>
      </p:sp>
    </p:spTree>
    <p:extLst>
      <p:ext uri="{BB962C8B-B14F-4D97-AF65-F5344CB8AC3E}">
        <p14:creationId xmlns:p14="http://schemas.microsoft.com/office/powerpoint/2010/main" val="214537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11200" y="1088571"/>
            <a:ext cx="11045371" cy="4154984"/>
          </a:xfrm>
          <a:prstGeom prst="rect">
            <a:avLst/>
          </a:prstGeom>
        </p:spPr>
        <p:txBody>
          <a:bodyPr wrap="square">
            <a:spAutoFit/>
          </a:bodyPr>
          <a:lstStyle/>
          <a:p>
            <a:pPr algn="just">
              <a:buFont typeface="Wingdings" pitchFamily="2" charset="2"/>
              <a:buChar char="Ø"/>
            </a:pPr>
            <a:endParaRPr lang="tr-TR" sz="2400" dirty="0"/>
          </a:p>
          <a:p>
            <a:pPr algn="ctr"/>
            <a:r>
              <a:rPr lang="tr-TR" sz="2400" b="1" dirty="0"/>
              <a:t>d) DİJİTAL DELİLLERİN ELDE EDİLMESİ</a:t>
            </a:r>
          </a:p>
          <a:p>
            <a:pPr algn="just">
              <a:buFont typeface="Wingdings" pitchFamily="2" charset="2"/>
              <a:buChar char="Ø"/>
            </a:pPr>
            <a:endParaRPr lang="tr-TR" sz="2400" dirty="0"/>
          </a:p>
          <a:p>
            <a:pPr algn="just">
              <a:buFont typeface="Wingdings" pitchFamily="2" charset="2"/>
              <a:buChar char="Ø"/>
            </a:pPr>
            <a:r>
              <a:rPr lang="tr-TR" sz="2400" dirty="0"/>
              <a:t> Anayasa’nın 38’inci maddesini 6’ncı fıkrasında, “hukuka aykırı olarak elde edilen delillerin yargılamada kullanılamayacağı” düzenlenmiştir. </a:t>
            </a:r>
          </a:p>
          <a:p>
            <a:pPr algn="just">
              <a:buFont typeface="Wingdings" pitchFamily="2" charset="2"/>
              <a:buChar char="Ø"/>
            </a:pPr>
            <a:endParaRPr lang="tr-TR" sz="2400" dirty="0"/>
          </a:p>
          <a:p>
            <a:pPr algn="just">
              <a:buFont typeface="Wingdings" pitchFamily="2" charset="2"/>
              <a:buChar char="Ø"/>
            </a:pPr>
            <a:r>
              <a:rPr lang="tr-TR" sz="2400" dirty="0"/>
              <a:t> Bilgisayarlarda bulunan verilerin gerçeğin ortaya çıkarılması açısından, ceza davasında delil oluşturacağı kanaat getirilmesi halinde </a:t>
            </a:r>
            <a:r>
              <a:rPr lang="tr-TR" sz="2400" b="1" dirty="0" err="1"/>
              <a:t>CMK’nın</a:t>
            </a:r>
            <a:r>
              <a:rPr lang="tr-TR" sz="2400" b="1" dirty="0"/>
              <a:t> “Bilgisayarlarda, Bilgisayar Programlarında ve Kütüklerinde Arama, Kopyalama ve </a:t>
            </a:r>
            <a:r>
              <a:rPr lang="tr-TR" sz="2400" b="1" dirty="0" err="1"/>
              <a:t>Elkoyma</a:t>
            </a:r>
            <a:r>
              <a:rPr lang="tr-TR" sz="2400" b="1" dirty="0"/>
              <a:t>” başlıklı 134. maddesi </a:t>
            </a:r>
            <a:r>
              <a:rPr lang="tr-TR" sz="2400" dirty="0"/>
              <a:t>uyarınca işlem yapılır. </a:t>
            </a:r>
          </a:p>
          <a:p>
            <a:pPr algn="just">
              <a:buFont typeface="Wingdings" pitchFamily="2" charset="2"/>
              <a:buChar char="Ø"/>
            </a:pPr>
            <a:endParaRPr lang="tr-TR" sz="2400" dirty="0"/>
          </a:p>
        </p:txBody>
      </p:sp>
    </p:spTree>
    <p:extLst>
      <p:ext uri="{BB962C8B-B14F-4D97-AF65-F5344CB8AC3E}">
        <p14:creationId xmlns:p14="http://schemas.microsoft.com/office/powerpoint/2010/main" val="214537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566057" y="304800"/>
            <a:ext cx="11045371" cy="5262979"/>
          </a:xfrm>
          <a:prstGeom prst="rect">
            <a:avLst/>
          </a:prstGeom>
        </p:spPr>
        <p:txBody>
          <a:bodyPr wrap="square">
            <a:spAutoFit/>
          </a:bodyPr>
          <a:lstStyle/>
          <a:p>
            <a:pPr algn="just">
              <a:buFont typeface="Wingdings" pitchFamily="2" charset="2"/>
              <a:buChar char="Ø"/>
            </a:pPr>
            <a:endParaRPr lang="tr-TR" sz="2400" dirty="0"/>
          </a:p>
          <a:p>
            <a:pPr algn="ctr"/>
            <a:r>
              <a:rPr lang="tr-TR" sz="2400" b="1" dirty="0"/>
              <a:t>CMK 134</a:t>
            </a:r>
          </a:p>
          <a:p>
            <a:pPr algn="just">
              <a:buFont typeface="Wingdings" pitchFamily="2" charset="2"/>
              <a:buChar char="Ø"/>
            </a:pPr>
            <a:endParaRPr lang="tr-TR" sz="2400" dirty="0"/>
          </a:p>
          <a:p>
            <a:pPr algn="just">
              <a:buFont typeface="Wingdings" pitchFamily="2" charset="2"/>
              <a:buChar char="Ø"/>
            </a:pPr>
            <a:endParaRPr lang="tr-TR" sz="2400" dirty="0"/>
          </a:p>
          <a:p>
            <a:pPr algn="just">
              <a:buFont typeface="Wingdings" pitchFamily="2" charset="2"/>
              <a:buChar char="Ø"/>
            </a:pPr>
            <a:r>
              <a:rPr lang="tr-TR" sz="2400" dirty="0"/>
              <a:t> </a:t>
            </a:r>
            <a:r>
              <a:rPr lang="tr-TR" sz="2400" u="sng" dirty="0"/>
              <a:t>Maddenin birinci fıkrasında olay yerinde şüpheliye ait elektronik materyallerin içerisindeki verilerin kopyasının çıkarılması, yani adli imaj dosyasının elde edilmesi tarif edilmektedir. </a:t>
            </a:r>
          </a:p>
          <a:p>
            <a:pPr algn="just">
              <a:buFont typeface="Wingdings" pitchFamily="2" charset="2"/>
              <a:buChar char="Ø"/>
            </a:pPr>
            <a:endParaRPr lang="tr-TR" sz="2400" u="sng" dirty="0"/>
          </a:p>
          <a:p>
            <a:pPr algn="just">
              <a:buFont typeface="Wingdings" pitchFamily="2" charset="2"/>
              <a:buChar char="Ø"/>
            </a:pPr>
            <a:r>
              <a:rPr lang="tr-TR" sz="2400" u="sng" dirty="0"/>
              <a:t> Adli imaj dosyası, materyalin içerisindeki verinin tamamını içeren bir bilgisayar dosyasıdır. İster materyalin içerisindeki verinin veri özet değeri alınsın ister adli imaj dosyasının veri özet değeri alınsın ikisi de aynı olacaktır. Daha sonra yapılacak incelemeler orijinal materyal üzerinde değil imaj dosyasında gerçekleştirilmelidir. </a:t>
            </a:r>
          </a:p>
          <a:p>
            <a:pPr algn="just">
              <a:buFont typeface="Wingdings" pitchFamily="2" charset="2"/>
              <a:buChar char="Ø"/>
            </a:pPr>
            <a:endParaRPr lang="tr-TR" sz="2400" dirty="0"/>
          </a:p>
        </p:txBody>
      </p:sp>
    </p:spTree>
    <p:extLst>
      <p:ext uri="{BB962C8B-B14F-4D97-AF65-F5344CB8AC3E}">
        <p14:creationId xmlns:p14="http://schemas.microsoft.com/office/powerpoint/2010/main" val="214537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566057" y="304800"/>
            <a:ext cx="11045371" cy="6370975"/>
          </a:xfrm>
          <a:prstGeom prst="rect">
            <a:avLst/>
          </a:prstGeom>
        </p:spPr>
        <p:txBody>
          <a:bodyPr wrap="square">
            <a:spAutoFit/>
          </a:bodyPr>
          <a:lstStyle/>
          <a:p>
            <a:pPr algn="just">
              <a:buFont typeface="Wingdings" pitchFamily="2" charset="2"/>
              <a:buChar char="Ø"/>
            </a:pPr>
            <a:endParaRPr lang="tr-TR" sz="2400" dirty="0"/>
          </a:p>
          <a:p>
            <a:pPr algn="ctr"/>
            <a:r>
              <a:rPr lang="tr-TR" sz="2400" b="1" dirty="0"/>
              <a:t>CMK 134</a:t>
            </a:r>
          </a:p>
          <a:p>
            <a:pPr algn="just">
              <a:buFont typeface="Wingdings" pitchFamily="2" charset="2"/>
              <a:buChar char="Ø"/>
            </a:pPr>
            <a:endParaRPr lang="tr-TR" sz="2400" dirty="0"/>
          </a:p>
          <a:p>
            <a:pPr algn="just">
              <a:buFont typeface="Wingdings" pitchFamily="2" charset="2"/>
              <a:buChar char="Ø"/>
            </a:pPr>
            <a:endParaRPr lang="tr-TR" sz="2400" dirty="0"/>
          </a:p>
          <a:p>
            <a:pPr algn="just">
              <a:buFont typeface="Wingdings" pitchFamily="2" charset="2"/>
              <a:buChar char="Ø"/>
            </a:pPr>
            <a:r>
              <a:rPr lang="tr-TR" sz="2400" u="sng" dirty="0"/>
              <a:t>İkinci fıkrada ise; imaj dosyasının alınmasının mümkün olmadığı durumlarda materyallere el konulması gerektiği ve imajları alındıktan sonra materyallerin gecikme olmaksızın iade edilmesi gerektiği belirtilmektedir.</a:t>
            </a:r>
          </a:p>
          <a:p>
            <a:pPr algn="just">
              <a:buFont typeface="Wingdings" pitchFamily="2" charset="2"/>
              <a:buChar char="Ø"/>
            </a:pPr>
            <a:endParaRPr lang="tr-TR" sz="2400" dirty="0"/>
          </a:p>
          <a:p>
            <a:pPr algn="just">
              <a:buFont typeface="Wingdings" pitchFamily="2" charset="2"/>
              <a:buChar char="Ø"/>
            </a:pPr>
            <a:r>
              <a:rPr lang="tr-TR" sz="2400" dirty="0"/>
              <a:t>Dördüncü fıkrada; elde edilen imaj dosyasının bir kopyasının şüpheli veya vekiline verilmesi gerektiği belirtilmektedir. İmaj alma sürelerinin uzun olması, yüksek boyutlardaki disklerin imajlarının almanın mümkün olmaması, imaj almadan inceleme yapılacağı zaman delillerin nasıl toplanacağı gibi durumlar detaylı olarak belirtilmediğinden, kanun maddeleri bu hali ile uygulamada yeterli olmamaktadır. </a:t>
            </a:r>
          </a:p>
          <a:p>
            <a:pPr algn="just">
              <a:buFont typeface="Wingdings" pitchFamily="2" charset="2"/>
              <a:buChar char="Ø"/>
            </a:pPr>
            <a:endParaRPr lang="tr-TR" sz="2400" dirty="0"/>
          </a:p>
          <a:p>
            <a:pPr algn="just">
              <a:buFont typeface="Wingdings" pitchFamily="2" charset="2"/>
              <a:buChar char="Ø"/>
            </a:pPr>
            <a:endParaRPr lang="tr-TR" sz="2400" dirty="0"/>
          </a:p>
        </p:txBody>
      </p:sp>
    </p:spTree>
    <p:extLst>
      <p:ext uri="{BB962C8B-B14F-4D97-AF65-F5344CB8AC3E}">
        <p14:creationId xmlns:p14="http://schemas.microsoft.com/office/powerpoint/2010/main" val="214537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508000" y="261257"/>
            <a:ext cx="11045371" cy="5632311"/>
          </a:xfrm>
          <a:prstGeom prst="rect">
            <a:avLst/>
          </a:prstGeom>
        </p:spPr>
        <p:txBody>
          <a:bodyPr wrap="square">
            <a:spAutoFit/>
          </a:bodyPr>
          <a:lstStyle/>
          <a:p>
            <a:pPr algn="just">
              <a:buFont typeface="Wingdings" pitchFamily="2" charset="2"/>
              <a:buChar char="Ø"/>
            </a:pPr>
            <a:endParaRPr lang="tr-TR" sz="2400" dirty="0"/>
          </a:p>
          <a:p>
            <a:pPr algn="ctr"/>
            <a:r>
              <a:rPr lang="tr-TR" sz="2400" b="1" dirty="0"/>
              <a:t>CMK 134</a:t>
            </a:r>
          </a:p>
          <a:p>
            <a:pPr algn="just">
              <a:buFont typeface="Wingdings" pitchFamily="2" charset="2"/>
              <a:buChar char="Ø"/>
            </a:pPr>
            <a:endParaRPr lang="tr-TR" sz="2400" dirty="0"/>
          </a:p>
          <a:p>
            <a:pPr algn="just">
              <a:buFont typeface="Wingdings" pitchFamily="2" charset="2"/>
              <a:buChar char="Ø"/>
            </a:pPr>
            <a:endParaRPr lang="tr-TR" sz="2400" dirty="0"/>
          </a:p>
          <a:p>
            <a:pPr algn="just">
              <a:buFont typeface="Wingdings" pitchFamily="2" charset="2"/>
              <a:buChar char="Ø"/>
            </a:pPr>
            <a:endParaRPr lang="tr-TR" sz="2400" dirty="0"/>
          </a:p>
          <a:p>
            <a:pPr algn="just">
              <a:buFont typeface="Wingdings" pitchFamily="2" charset="2"/>
              <a:buChar char="Ø"/>
            </a:pPr>
            <a:r>
              <a:rPr lang="tr-TR" sz="2400" u="sng" dirty="0"/>
              <a:t>İnceleme sonucunda hazırlanan raporda incelemenin hangi veri özet değerine sahip imaj üzerinden yürütüldüğü belirtilir. </a:t>
            </a:r>
          </a:p>
          <a:p>
            <a:pPr algn="just">
              <a:buFont typeface="Wingdings" pitchFamily="2" charset="2"/>
              <a:buChar char="Ø"/>
            </a:pPr>
            <a:endParaRPr lang="tr-TR" sz="2400" u="sng" dirty="0"/>
          </a:p>
          <a:p>
            <a:pPr algn="just">
              <a:buFont typeface="Wingdings" pitchFamily="2" charset="2"/>
              <a:buChar char="Ø"/>
            </a:pPr>
            <a:r>
              <a:rPr lang="tr-TR" sz="2400" u="sng" dirty="0"/>
              <a:t>Böylece başka bir adli bilişim uzmanı da aynı veri özet değerine sahip imaj dosyasını incelediğinde aynı sonuçlara ulaşacağı ortaya konulmuş olur. Eğer farklı bir veri özet değeri hesaplanırsa imaj dosyasının farklı bir diske ait olduğu veya disk üzerinde değişiklik yapıldığı anlamına gelir. </a:t>
            </a:r>
            <a:r>
              <a:rPr lang="tr-TR" sz="2400" dirty="0"/>
              <a:t>Böyle bir durumda değişikliğin nasıl olduğu ile ilgili geriye doğru bir tespit yapmak da mümkün olmaz. </a:t>
            </a:r>
          </a:p>
          <a:p>
            <a:pPr algn="just">
              <a:buFont typeface="Wingdings" pitchFamily="2" charset="2"/>
              <a:buChar char="Ø"/>
            </a:pPr>
            <a:endParaRPr lang="tr-TR" sz="2400" dirty="0"/>
          </a:p>
        </p:txBody>
      </p:sp>
    </p:spTree>
    <p:extLst>
      <p:ext uri="{BB962C8B-B14F-4D97-AF65-F5344CB8AC3E}">
        <p14:creationId xmlns:p14="http://schemas.microsoft.com/office/powerpoint/2010/main" val="214537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624115" y="1756229"/>
            <a:ext cx="11045371" cy="3416320"/>
          </a:xfrm>
          <a:prstGeom prst="rect">
            <a:avLst/>
          </a:prstGeom>
        </p:spPr>
        <p:txBody>
          <a:bodyPr wrap="square">
            <a:spAutoFit/>
          </a:bodyPr>
          <a:lstStyle/>
          <a:p>
            <a:pPr algn="just">
              <a:buFont typeface="Wingdings" pitchFamily="2" charset="2"/>
              <a:buChar char="Ø"/>
            </a:pPr>
            <a:endParaRPr lang="tr-TR" sz="2400" dirty="0"/>
          </a:p>
          <a:p>
            <a:pPr algn="ctr"/>
            <a:r>
              <a:rPr lang="tr-TR" sz="2400" b="1" dirty="0"/>
              <a:t>CMK 134</a:t>
            </a:r>
          </a:p>
          <a:p>
            <a:pPr algn="just">
              <a:buFont typeface="Wingdings" pitchFamily="2" charset="2"/>
              <a:buChar char="Ø"/>
            </a:pPr>
            <a:endParaRPr lang="tr-TR" sz="2400" dirty="0"/>
          </a:p>
          <a:p>
            <a:pPr algn="just">
              <a:lnSpc>
                <a:spcPct val="150000"/>
              </a:lnSpc>
              <a:buFont typeface="Wingdings" pitchFamily="2" charset="2"/>
              <a:buChar char="Ø"/>
            </a:pPr>
            <a:r>
              <a:rPr lang="tr-TR" sz="2400" dirty="0"/>
              <a:t>Elde edilen materyaller toplandıktan sonra imaj dosyası olay yerinde alınmaz ise içerisine sonradan veri eklenip eklenmediği hususunda her zaman bir şüphe söz konusu olur. Bu yüzden delilin niteliği bozulmuş olacak ve yürütülen incelemeler de boşa gidecektir. </a:t>
            </a:r>
          </a:p>
        </p:txBody>
      </p:sp>
    </p:spTree>
    <p:extLst>
      <p:ext uri="{BB962C8B-B14F-4D97-AF65-F5344CB8AC3E}">
        <p14:creationId xmlns:p14="http://schemas.microsoft.com/office/powerpoint/2010/main" val="214537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522514" y="1103085"/>
            <a:ext cx="11045371" cy="4708981"/>
          </a:xfrm>
          <a:prstGeom prst="rect">
            <a:avLst/>
          </a:prstGeom>
        </p:spPr>
        <p:txBody>
          <a:bodyPr wrap="square">
            <a:spAutoFit/>
          </a:bodyPr>
          <a:lstStyle/>
          <a:p>
            <a:pPr algn="just">
              <a:buFont typeface="Wingdings" pitchFamily="2" charset="2"/>
              <a:buChar char="Ø"/>
            </a:pPr>
            <a:endParaRPr lang="tr-TR" sz="2400" dirty="0"/>
          </a:p>
          <a:p>
            <a:pPr algn="ctr"/>
            <a:r>
              <a:rPr lang="tr-TR" sz="2400" b="1" dirty="0"/>
              <a:t>CMK 134</a:t>
            </a:r>
          </a:p>
          <a:p>
            <a:pPr algn="just">
              <a:lnSpc>
                <a:spcPct val="150000"/>
              </a:lnSpc>
              <a:buFont typeface="Wingdings" pitchFamily="2" charset="2"/>
              <a:buChar char="Ø"/>
            </a:pPr>
            <a:endParaRPr lang="tr-TR" sz="2400" dirty="0"/>
          </a:p>
          <a:p>
            <a:pPr algn="just">
              <a:lnSpc>
                <a:spcPct val="150000"/>
              </a:lnSpc>
              <a:buFont typeface="Wingdings" pitchFamily="2" charset="2"/>
              <a:buChar char="Ø"/>
            </a:pPr>
            <a:r>
              <a:rPr lang="tr-TR" sz="2400" dirty="0"/>
              <a:t>Bununla birlikte elde edilen imaj dosyalarının veri özet değerleri taraflara verilmelidir. Aksi halde, incelemesi yapılan imaj dosyasının olay yerinde elde edilen imaj dosyası olup olmadığı ile ilgili şüphe oluşur. Bu şüphelerin önüne geçebilmek için </a:t>
            </a:r>
            <a:r>
              <a:rPr lang="tr-TR" sz="2400" u="sng" dirty="0"/>
              <a:t>ilke olarak kolluk kuvvetleri olay yerinde imaj dosyasını tarafların huzurunda almalı ve imaj dosyası alınırken oluşan veri özet değeri taraflara verilmelidir (</a:t>
            </a:r>
            <a:r>
              <a:rPr lang="tr-TR" sz="2400" u="sng" dirty="0" err="1"/>
              <a:t>CMK’nın</a:t>
            </a:r>
            <a:r>
              <a:rPr lang="tr-TR" sz="2400" u="sng" dirty="0"/>
              <a:t> 134/2. maddesi istisnadır)</a:t>
            </a:r>
          </a:p>
        </p:txBody>
      </p:sp>
    </p:spTree>
    <p:extLst>
      <p:ext uri="{BB962C8B-B14F-4D97-AF65-F5344CB8AC3E}">
        <p14:creationId xmlns:p14="http://schemas.microsoft.com/office/powerpoint/2010/main" val="214537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11200" y="1088571"/>
            <a:ext cx="11045371" cy="4893647"/>
          </a:xfrm>
          <a:prstGeom prst="rect">
            <a:avLst/>
          </a:prstGeom>
        </p:spPr>
        <p:txBody>
          <a:bodyPr wrap="square">
            <a:spAutoFit/>
          </a:bodyPr>
          <a:lstStyle/>
          <a:p>
            <a:pPr algn="just">
              <a:buFont typeface="Wingdings" pitchFamily="2" charset="2"/>
              <a:buChar char="Ø"/>
            </a:pPr>
            <a:endParaRPr lang="tr-TR" sz="2400" dirty="0"/>
          </a:p>
          <a:p>
            <a:pPr algn="ctr"/>
            <a:r>
              <a:rPr lang="tr-TR" sz="2400" b="1" dirty="0"/>
              <a:t>ADLİ BİLİŞİM KAVRAMI</a:t>
            </a:r>
          </a:p>
          <a:p>
            <a:pPr algn="ctr"/>
            <a:endParaRPr lang="tr-TR" sz="2400" b="1" dirty="0"/>
          </a:p>
          <a:p>
            <a:pPr algn="just">
              <a:lnSpc>
                <a:spcPct val="150000"/>
              </a:lnSpc>
            </a:pPr>
            <a:r>
              <a:rPr lang="tr-TR" sz="2400" u="sng" dirty="0"/>
              <a:t>Adli bilişimin genel hatlarıyla; olay yerinden alınan veya teslim alınan potansiyel elektronik bir delilin mahkemeye sunulmasına dek geçen süreçte yapılan tüm laboratuar çalışmalarını kapsayan adli bilim d</a:t>
            </a:r>
            <a:r>
              <a:rPr lang="tr-TR" sz="2400" dirty="0"/>
              <a:t>alı olduğu ya da</a:t>
            </a:r>
            <a:r>
              <a:rPr lang="tr-TR" sz="2400" b="1" dirty="0"/>
              <a:t> </a:t>
            </a:r>
            <a:r>
              <a:rPr lang="tr-TR" sz="2400" dirty="0"/>
              <a:t>işlenen bir suçun aydınlatılabilmesi için varsa dijital verilerin toplanılması, delilleştirilmesi, muhafaza edilmesi ve raporlanması işlemlerini de içinde bulunduran bir bilim dalı olduğunu söylemek mümkündür</a:t>
            </a:r>
          </a:p>
          <a:p>
            <a:pPr algn="just">
              <a:buFont typeface="Wingdings" pitchFamily="2" charset="2"/>
              <a:buChar char="Ø"/>
            </a:pPr>
            <a:endParaRPr lang="tr-TR" sz="2400" dirty="0"/>
          </a:p>
        </p:txBody>
      </p:sp>
    </p:spTree>
    <p:extLst>
      <p:ext uri="{BB962C8B-B14F-4D97-AF65-F5344CB8AC3E}">
        <p14:creationId xmlns:p14="http://schemas.microsoft.com/office/powerpoint/2010/main" val="2145372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699324" y="741902"/>
            <a:ext cx="11045371" cy="6116098"/>
          </a:xfrm>
          <a:prstGeom prst="rect">
            <a:avLst/>
          </a:prstGeom>
        </p:spPr>
        <p:txBody>
          <a:bodyPr wrap="square">
            <a:spAutoFit/>
          </a:bodyPr>
          <a:lstStyle/>
          <a:p>
            <a:pPr algn="just">
              <a:buFont typeface="Wingdings" pitchFamily="2" charset="2"/>
              <a:buChar char="Ø"/>
            </a:pPr>
            <a:endParaRPr lang="tr-TR" sz="2400" dirty="0"/>
          </a:p>
          <a:p>
            <a:pPr algn="ctr"/>
            <a:r>
              <a:rPr lang="tr-TR" sz="2400" b="1" dirty="0"/>
              <a:t>e) DİJİTAL DELİLLERİN KORUNMASI</a:t>
            </a:r>
          </a:p>
          <a:p>
            <a:pPr algn="just">
              <a:buFont typeface="Wingdings" pitchFamily="2" charset="2"/>
              <a:buChar char="Ø"/>
            </a:pPr>
            <a:endParaRPr lang="tr-TR" sz="2400" dirty="0"/>
          </a:p>
          <a:p>
            <a:pPr algn="just">
              <a:lnSpc>
                <a:spcPct val="150000"/>
              </a:lnSpc>
              <a:buFont typeface="Wingdings" pitchFamily="2" charset="2"/>
              <a:buChar char="Ø"/>
            </a:pPr>
            <a:r>
              <a:rPr lang="tr-TR" sz="2400" dirty="0"/>
              <a:t> </a:t>
            </a:r>
            <a:r>
              <a:rPr lang="tr-TR" sz="2400" u="sng" dirty="0"/>
              <a:t>Delillerin muhafazası kapsamında öncelikle delillerin durumlarının net bir şekilde ortaya konulması gerekmektedir. </a:t>
            </a:r>
          </a:p>
          <a:p>
            <a:pPr algn="just">
              <a:lnSpc>
                <a:spcPct val="150000"/>
              </a:lnSpc>
              <a:buFont typeface="Wingdings" pitchFamily="2" charset="2"/>
              <a:buChar char="Ø"/>
            </a:pPr>
            <a:r>
              <a:rPr lang="tr-TR" sz="2400" u="sng" dirty="0"/>
              <a:t> Bundan kasıt olay yerinde ele geçirilen delillerin hangi durumda, nerede, hangi koşullar içerisinde bulunduğunun belirtilmesidir. </a:t>
            </a:r>
          </a:p>
          <a:p>
            <a:pPr algn="just">
              <a:lnSpc>
                <a:spcPct val="150000"/>
              </a:lnSpc>
              <a:buFont typeface="Wingdings" pitchFamily="2" charset="2"/>
              <a:buChar char="Ø"/>
            </a:pPr>
            <a:r>
              <a:rPr lang="tr-TR" sz="2400" dirty="0"/>
              <a:t> </a:t>
            </a:r>
            <a:r>
              <a:rPr lang="tr-TR" sz="2400" u="sng" dirty="0"/>
              <a:t>Örneğin, olay yerinde bir taşınabilir belleğin ele geçirilmemesi için fail tarafından kırılmış olması, bu hususun tutanaklarda belirtilmesi ve bütün çalışmaların bu kırık taşınabilir bellekten elde edilen veriler üzerinden yapıldığının belirtilmesi maddi gerçek açısından çok önemli olabilmektedir (Orta, 2015). </a:t>
            </a:r>
          </a:p>
        </p:txBody>
      </p:sp>
    </p:spTree>
    <p:extLst>
      <p:ext uri="{BB962C8B-B14F-4D97-AF65-F5344CB8AC3E}">
        <p14:creationId xmlns:p14="http://schemas.microsoft.com/office/powerpoint/2010/main" val="2145372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83771" y="420914"/>
            <a:ext cx="11045371" cy="6370975"/>
          </a:xfrm>
          <a:prstGeom prst="rect">
            <a:avLst/>
          </a:prstGeom>
        </p:spPr>
        <p:txBody>
          <a:bodyPr wrap="square">
            <a:spAutoFit/>
          </a:bodyPr>
          <a:lstStyle/>
          <a:p>
            <a:pPr algn="just">
              <a:buFont typeface="Wingdings" pitchFamily="2" charset="2"/>
              <a:buChar char="Ø"/>
            </a:pPr>
            <a:endParaRPr lang="tr-TR" sz="2400" dirty="0"/>
          </a:p>
          <a:p>
            <a:pPr algn="ctr"/>
            <a:r>
              <a:rPr lang="tr-TR" sz="2400" b="1" dirty="0"/>
              <a:t>e) DİJİTAL DELİLLERİN KORUNMASI</a:t>
            </a:r>
          </a:p>
          <a:p>
            <a:pPr algn="just">
              <a:buFont typeface="Wingdings" pitchFamily="2" charset="2"/>
              <a:buChar char="Ø"/>
            </a:pPr>
            <a:endParaRPr lang="tr-TR" sz="2400" dirty="0"/>
          </a:p>
          <a:p>
            <a:pPr algn="just">
              <a:buFont typeface="Wingdings" pitchFamily="2" charset="2"/>
              <a:buChar char="Ø"/>
            </a:pPr>
            <a:r>
              <a:rPr lang="tr-TR" sz="2400" u="sng" dirty="0"/>
              <a:t>Olay yerinde el konulan aygıtların paketlenmesi, taşınması ve muhafazası özel ilgi gerektirmektedir. Elektronik delillerin toz, nem, fiziksel darbe, statik elektrik, manyetik alan, aşırı sıcak ve soğuk ortamlara karşı korunması gerekir. Bunun için delillerin; </a:t>
            </a:r>
          </a:p>
          <a:p>
            <a:pPr algn="just">
              <a:buFont typeface="Wingdings" pitchFamily="2" charset="2"/>
              <a:buChar char="Ø"/>
            </a:pPr>
            <a:endParaRPr lang="tr-TR" sz="2400" u="sng" dirty="0"/>
          </a:p>
          <a:p>
            <a:pPr algn="just">
              <a:buFont typeface="Wingdings" pitchFamily="2" charset="2"/>
              <a:buChar char="Ø"/>
            </a:pPr>
            <a:r>
              <a:rPr lang="tr-TR" sz="2400" u="sng" dirty="0"/>
              <a:t>Her bir ünitenin (bilgisayar, kablo, klavye, </a:t>
            </a:r>
            <a:r>
              <a:rPr lang="tr-TR" sz="2400" u="sng" dirty="0" err="1"/>
              <a:t>harddisk</a:t>
            </a:r>
            <a:r>
              <a:rPr lang="tr-TR" sz="2400" u="sng" dirty="0"/>
              <a:t> vb. ayrı ayrı etiketlenerek titizlikle paketlenmesi ve taşınması, </a:t>
            </a:r>
          </a:p>
          <a:p>
            <a:pPr algn="just">
              <a:buFont typeface="Wingdings" pitchFamily="2" charset="2"/>
              <a:buChar char="Ø"/>
            </a:pPr>
            <a:endParaRPr lang="tr-TR" sz="2400" u="sng" dirty="0"/>
          </a:p>
          <a:p>
            <a:pPr algn="just">
              <a:buFont typeface="Wingdings" pitchFamily="2" charset="2"/>
              <a:buChar char="Ø"/>
            </a:pPr>
            <a:r>
              <a:rPr lang="tr-TR" sz="2400" u="sng" dirty="0"/>
              <a:t>Veri depolama ünitelerinden alınan imajların önceki ve sonraki değerlerinin kaydedilmesi, </a:t>
            </a:r>
          </a:p>
          <a:p>
            <a:pPr algn="just">
              <a:buFont typeface="Wingdings" pitchFamily="2" charset="2"/>
              <a:buChar char="Ø"/>
            </a:pPr>
            <a:endParaRPr lang="tr-TR" sz="2400" u="sng" dirty="0"/>
          </a:p>
          <a:p>
            <a:pPr algn="just">
              <a:buFont typeface="Wingdings" pitchFamily="2" charset="2"/>
              <a:buChar char="Ø"/>
            </a:pPr>
            <a:r>
              <a:rPr lang="tr-TR" sz="2400" u="sng" dirty="0"/>
              <a:t>Ünitelerin manyetik ortamlardan uzak tutulması ve şarjlarının bitmemesine özen gösterilmesi alınabilecek önlemler arasındadır. </a:t>
            </a:r>
          </a:p>
          <a:p>
            <a:pPr algn="just">
              <a:buFont typeface="Wingdings" pitchFamily="2" charset="2"/>
              <a:buChar char="Ø"/>
            </a:pPr>
            <a:endParaRPr lang="tr-TR" sz="2400" dirty="0"/>
          </a:p>
        </p:txBody>
      </p:sp>
    </p:spTree>
    <p:extLst>
      <p:ext uri="{BB962C8B-B14F-4D97-AF65-F5344CB8AC3E}">
        <p14:creationId xmlns:p14="http://schemas.microsoft.com/office/powerpoint/2010/main" val="2145372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69257" y="1291771"/>
            <a:ext cx="11045371" cy="4524315"/>
          </a:xfrm>
          <a:prstGeom prst="rect">
            <a:avLst/>
          </a:prstGeom>
        </p:spPr>
        <p:txBody>
          <a:bodyPr wrap="square">
            <a:spAutoFit/>
          </a:bodyPr>
          <a:lstStyle/>
          <a:p>
            <a:pPr algn="just">
              <a:buFont typeface="Wingdings" pitchFamily="2" charset="2"/>
              <a:buChar char="Ø"/>
            </a:pPr>
            <a:endParaRPr lang="tr-TR" sz="2400" dirty="0"/>
          </a:p>
          <a:p>
            <a:pPr algn="ctr"/>
            <a:r>
              <a:rPr lang="tr-TR" sz="2400" b="1" dirty="0"/>
              <a:t>e) DİJİTAL DELİLLERİN KORUNMASI</a:t>
            </a:r>
          </a:p>
          <a:p>
            <a:pPr algn="just">
              <a:buFont typeface="Wingdings" pitchFamily="2" charset="2"/>
              <a:buChar char="Ø"/>
            </a:pPr>
            <a:endParaRPr lang="tr-TR" sz="2400" dirty="0"/>
          </a:p>
          <a:p>
            <a:pPr algn="just">
              <a:buFont typeface="Wingdings" pitchFamily="2" charset="2"/>
              <a:buChar char="Ø"/>
            </a:pPr>
            <a:endParaRPr lang="tr-TR" sz="2400" dirty="0"/>
          </a:p>
          <a:p>
            <a:pPr algn="just">
              <a:buFont typeface="Wingdings" pitchFamily="2" charset="2"/>
              <a:buChar char="Ø"/>
            </a:pPr>
            <a:r>
              <a:rPr lang="tr-TR" sz="2400" dirty="0"/>
              <a:t>Veri depolama ünitelerinden alınan imajların önceki ve sonraki değerlerinin kaydedilmesine ilişkin olarak; Adli bilişim incelemelerinde en kritik konu delilin değişmeden incelenmesidir. Delilin değişmediğinin ispat edilmesi için veri özet değeri (</a:t>
            </a:r>
            <a:r>
              <a:rPr lang="tr-TR" sz="2400" dirty="0" err="1"/>
              <a:t>Hash</a:t>
            </a:r>
            <a:r>
              <a:rPr lang="tr-TR" sz="2400" dirty="0"/>
              <a:t>) olarak tanımlanan bilginin delil ile beraber taşınması gerekir. </a:t>
            </a:r>
            <a:r>
              <a:rPr lang="tr-TR" sz="2400" u="sng" dirty="0"/>
              <a:t>Veri özet değeri bilimsel olarak kabul edilmiş matematiksel bir algoritmadır.</a:t>
            </a:r>
          </a:p>
          <a:p>
            <a:pPr algn="just">
              <a:buFont typeface="Wingdings" pitchFamily="2" charset="2"/>
              <a:buChar char="Ø"/>
            </a:pPr>
            <a:endParaRPr lang="tr-TR" sz="2400" dirty="0"/>
          </a:p>
          <a:p>
            <a:pPr algn="just">
              <a:buFont typeface="Wingdings" pitchFamily="2" charset="2"/>
              <a:buChar char="Ø"/>
            </a:pPr>
            <a:endParaRPr lang="tr-TR" sz="2400" dirty="0"/>
          </a:p>
        </p:txBody>
      </p:sp>
    </p:spTree>
    <p:extLst>
      <p:ext uri="{BB962C8B-B14F-4D97-AF65-F5344CB8AC3E}">
        <p14:creationId xmlns:p14="http://schemas.microsoft.com/office/powerpoint/2010/main" val="2145372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98286" y="1393372"/>
            <a:ext cx="11045371" cy="4524315"/>
          </a:xfrm>
          <a:prstGeom prst="rect">
            <a:avLst/>
          </a:prstGeom>
        </p:spPr>
        <p:txBody>
          <a:bodyPr wrap="square">
            <a:spAutoFit/>
          </a:bodyPr>
          <a:lstStyle/>
          <a:p>
            <a:pPr algn="just">
              <a:buFont typeface="Wingdings" pitchFamily="2" charset="2"/>
              <a:buChar char="Ø"/>
            </a:pPr>
            <a:endParaRPr lang="tr-TR" sz="2400" dirty="0"/>
          </a:p>
          <a:p>
            <a:pPr algn="ctr"/>
            <a:r>
              <a:rPr lang="tr-TR" sz="2400" b="1" dirty="0"/>
              <a:t>e) DİJİTAL DELİLLERİN KORUNMASI</a:t>
            </a:r>
          </a:p>
          <a:p>
            <a:pPr algn="just">
              <a:buFont typeface="Wingdings" pitchFamily="2" charset="2"/>
              <a:buChar char="Ø"/>
            </a:pPr>
            <a:endParaRPr lang="tr-TR" sz="2400" dirty="0"/>
          </a:p>
          <a:p>
            <a:pPr algn="just">
              <a:buFont typeface="Wingdings" pitchFamily="2" charset="2"/>
              <a:buChar char="Ø"/>
            </a:pPr>
            <a:endParaRPr lang="tr-TR" sz="2400" dirty="0"/>
          </a:p>
          <a:p>
            <a:pPr algn="just"/>
            <a:endParaRPr lang="tr-TR" sz="2400" dirty="0"/>
          </a:p>
          <a:p>
            <a:pPr algn="just">
              <a:buFont typeface="Wingdings" pitchFamily="2" charset="2"/>
              <a:buChar char="Ø"/>
            </a:pPr>
            <a:r>
              <a:rPr lang="tr-TR" sz="2400" dirty="0"/>
              <a:t> Algoritmaya parametre olarak giren veri, işlem sonucunda belirli uzunlukta sayısal bir değer olarak çıkar. Birden fazla veri özet değeri hesaplama algoritması bulunmaktadır. Her algoritmada çıkan verinin özet değerinin sayısal uzunluğu farklıdır. </a:t>
            </a:r>
            <a:r>
              <a:rPr lang="tr-TR" sz="2400" u="sng" dirty="0"/>
              <a:t>Çıkan değerin sayısal uzunluğu, hesaplanan iki verinin özet değerinin aynı olma olasılığını düşürür. (Volkan Dülger )</a:t>
            </a:r>
          </a:p>
          <a:p>
            <a:pPr algn="just">
              <a:buFont typeface="Wingdings" pitchFamily="2" charset="2"/>
              <a:buChar char="Ø"/>
            </a:pPr>
            <a:endParaRPr lang="tr-TR" sz="2400" dirty="0"/>
          </a:p>
        </p:txBody>
      </p:sp>
    </p:spTree>
    <p:extLst>
      <p:ext uri="{BB962C8B-B14F-4D97-AF65-F5344CB8AC3E}">
        <p14:creationId xmlns:p14="http://schemas.microsoft.com/office/powerpoint/2010/main" val="2145372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25714" y="1175657"/>
            <a:ext cx="11045371" cy="4524315"/>
          </a:xfrm>
          <a:prstGeom prst="rect">
            <a:avLst/>
          </a:prstGeom>
        </p:spPr>
        <p:txBody>
          <a:bodyPr wrap="square">
            <a:spAutoFit/>
          </a:bodyPr>
          <a:lstStyle/>
          <a:p>
            <a:pPr algn="just">
              <a:buFont typeface="Wingdings" pitchFamily="2" charset="2"/>
              <a:buChar char="Ø"/>
            </a:pPr>
            <a:endParaRPr lang="tr-TR" sz="2400" dirty="0"/>
          </a:p>
          <a:p>
            <a:pPr algn="ctr"/>
            <a:r>
              <a:rPr lang="tr-TR" sz="2400" b="1" dirty="0"/>
              <a:t>e) DİJİTAL DELİLLERİN KORUNMASI</a:t>
            </a:r>
          </a:p>
          <a:p>
            <a:pPr algn="just">
              <a:buFont typeface="Wingdings" pitchFamily="2" charset="2"/>
              <a:buChar char="Ø"/>
            </a:pPr>
            <a:endParaRPr lang="tr-TR" sz="2400" dirty="0"/>
          </a:p>
          <a:p>
            <a:pPr algn="just"/>
            <a:endParaRPr lang="tr-TR" sz="2400" dirty="0"/>
          </a:p>
          <a:p>
            <a:pPr algn="just"/>
            <a:r>
              <a:rPr lang="tr-TR" sz="2400" dirty="0"/>
              <a:t>Veri özet değeri hesaplanacak bilgi ister 1 TB boyutunda bir diskin içeriği olsun ister içerisinde sadece “Adli Bilişim” yazan bir metin dosyası olsun oluşan veri özet değerinin uzunluğu hep aynı olacaktır. Olasılık değerlerinin aşırı düşük olması sebebiyle, oluşan veri özet değerinin veriyi temsil ettiği kabul edilir. Adli bilişim incelemelerinde bir dijital delilin veri özet değeri için hem MD5 hem de SHA1 algoritmaları kullanılır. </a:t>
            </a:r>
          </a:p>
          <a:p>
            <a:pPr algn="just"/>
            <a:endParaRPr lang="tr-TR" sz="2400" dirty="0"/>
          </a:p>
          <a:p>
            <a:pPr algn="just">
              <a:buFont typeface="Wingdings" pitchFamily="2" charset="2"/>
              <a:buChar char="Ø"/>
            </a:pPr>
            <a:endParaRPr lang="tr-TR" sz="2400" dirty="0"/>
          </a:p>
        </p:txBody>
      </p:sp>
    </p:spTree>
    <p:extLst>
      <p:ext uri="{BB962C8B-B14F-4D97-AF65-F5344CB8AC3E}">
        <p14:creationId xmlns:p14="http://schemas.microsoft.com/office/powerpoint/2010/main" val="2145372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83771" y="420914"/>
            <a:ext cx="11045371" cy="4524315"/>
          </a:xfrm>
          <a:prstGeom prst="rect">
            <a:avLst/>
          </a:prstGeom>
        </p:spPr>
        <p:txBody>
          <a:bodyPr wrap="square">
            <a:spAutoFit/>
          </a:bodyPr>
          <a:lstStyle/>
          <a:p>
            <a:pPr algn="just">
              <a:buFont typeface="Wingdings" pitchFamily="2" charset="2"/>
              <a:buChar char="Ø"/>
            </a:pPr>
            <a:endParaRPr lang="tr-TR" sz="2400" dirty="0"/>
          </a:p>
          <a:p>
            <a:pPr algn="ctr"/>
            <a:r>
              <a:rPr lang="tr-TR" sz="2400" b="1" dirty="0"/>
              <a:t>e) DİJİTAL DELİLLERİN KORUNMASI</a:t>
            </a:r>
          </a:p>
          <a:p>
            <a:pPr algn="just">
              <a:buFont typeface="Wingdings" pitchFamily="2" charset="2"/>
              <a:buChar char="Ø"/>
            </a:pPr>
            <a:endParaRPr lang="tr-TR" sz="2400" dirty="0"/>
          </a:p>
          <a:p>
            <a:pPr algn="just"/>
            <a:endParaRPr lang="tr-TR" sz="2400" dirty="0"/>
          </a:p>
          <a:p>
            <a:pPr algn="just">
              <a:buFont typeface="Wingdings" pitchFamily="2" charset="2"/>
              <a:buChar char="Ø"/>
            </a:pPr>
            <a:r>
              <a:rPr lang="tr-TR" sz="2400" dirty="0"/>
              <a:t>Örneğin; “Adli Bilişim” yazısından oluşan bir verinin özet değerini, MD5 (</a:t>
            </a:r>
            <a:r>
              <a:rPr lang="tr-TR" sz="2400" dirty="0" err="1"/>
              <a:t>Message</a:t>
            </a:r>
            <a:r>
              <a:rPr lang="tr-TR" sz="2400" dirty="0"/>
              <a:t>-</a:t>
            </a:r>
            <a:r>
              <a:rPr lang="tr-TR" sz="2400" dirty="0" err="1"/>
              <a:t>Digest</a:t>
            </a:r>
            <a:r>
              <a:rPr lang="tr-TR" sz="2400" dirty="0"/>
              <a:t> 5) adlı algoritmayı kullanarak hesaplayacak olursak; “07ffec3f75b3b9b01c4fc3fe85de247” şeklinde bir sayısal değer üretilir. Oluşan veri özet değeri 32 adet 16’lık sayı sisteminin rakamlarını içerir. Bu kadar rakam ile oluşturabileceğimiz değer miktarı 2128, yani kullandığımız sayı sisteminde 36 rakamlı, çok büyük bir sayı olup, iki farklı veriye ait özet değerinin aynı çıkma olasılığının ne kadar düşük olduğunu gösterir. </a:t>
            </a:r>
          </a:p>
          <a:p>
            <a:pPr algn="just">
              <a:buFont typeface="Wingdings" pitchFamily="2" charset="2"/>
              <a:buChar char="Ø"/>
            </a:pPr>
            <a:endParaRPr lang="tr-TR" sz="2400" dirty="0"/>
          </a:p>
        </p:txBody>
      </p:sp>
    </p:spTree>
    <p:extLst>
      <p:ext uri="{BB962C8B-B14F-4D97-AF65-F5344CB8AC3E}">
        <p14:creationId xmlns:p14="http://schemas.microsoft.com/office/powerpoint/2010/main" val="2145372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83771" y="420914"/>
            <a:ext cx="11045371" cy="4893647"/>
          </a:xfrm>
          <a:prstGeom prst="rect">
            <a:avLst/>
          </a:prstGeom>
        </p:spPr>
        <p:txBody>
          <a:bodyPr wrap="square">
            <a:spAutoFit/>
          </a:bodyPr>
          <a:lstStyle/>
          <a:p>
            <a:pPr algn="just">
              <a:buFont typeface="Wingdings" pitchFamily="2" charset="2"/>
              <a:buChar char="Ø"/>
            </a:pPr>
            <a:endParaRPr lang="tr-TR" sz="2400" dirty="0"/>
          </a:p>
          <a:p>
            <a:pPr algn="ctr"/>
            <a:r>
              <a:rPr lang="tr-TR" sz="2400" b="1" dirty="0"/>
              <a:t>f) DİJİTAL DELİLLERİN ANALİZİ</a:t>
            </a:r>
          </a:p>
          <a:p>
            <a:pPr algn="just">
              <a:buFont typeface="Wingdings" pitchFamily="2" charset="2"/>
              <a:buChar char="Ø"/>
            </a:pPr>
            <a:endParaRPr lang="tr-TR" sz="2400" dirty="0"/>
          </a:p>
          <a:p>
            <a:pPr algn="just">
              <a:buFont typeface="Wingdings" pitchFamily="2" charset="2"/>
              <a:buChar char="Ø"/>
            </a:pPr>
            <a:endParaRPr lang="tr-TR" sz="2400" dirty="0"/>
          </a:p>
          <a:p>
            <a:pPr algn="just">
              <a:lnSpc>
                <a:spcPct val="150000"/>
              </a:lnSpc>
              <a:buFont typeface="Wingdings" pitchFamily="2" charset="2"/>
              <a:buChar char="Ø"/>
            </a:pPr>
            <a:endParaRPr lang="tr-TR" sz="2400" dirty="0"/>
          </a:p>
          <a:p>
            <a:pPr algn="just">
              <a:lnSpc>
                <a:spcPct val="150000"/>
              </a:lnSpc>
              <a:buFont typeface="Wingdings" pitchFamily="2" charset="2"/>
              <a:buChar char="Ø"/>
            </a:pPr>
            <a:r>
              <a:rPr lang="tr-TR" sz="2400" dirty="0"/>
              <a:t> </a:t>
            </a:r>
            <a:r>
              <a:rPr lang="tr-TR" sz="2400" u="sng" dirty="0"/>
              <a:t>Elektronik delil inceleme, verilerin toplanması safhasında elde edilen tüm verilerin içinden soruşturma konusu olaya ilişkin verilerin çıkarılması işlemidir. İnceleme aşaması, silinmiş veya zarar görmüş verilerin kurtarılması, verinin tasnif edilmesi ve veriler üzerinde içerik araştırmasını kapsamaktadır (Değirmenci, 2014). </a:t>
            </a:r>
          </a:p>
        </p:txBody>
      </p:sp>
    </p:spTree>
    <p:extLst>
      <p:ext uri="{BB962C8B-B14F-4D97-AF65-F5344CB8AC3E}">
        <p14:creationId xmlns:p14="http://schemas.microsoft.com/office/powerpoint/2010/main" val="2145372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83771" y="420914"/>
            <a:ext cx="11045371" cy="5816977"/>
          </a:xfrm>
          <a:prstGeom prst="rect">
            <a:avLst/>
          </a:prstGeom>
        </p:spPr>
        <p:txBody>
          <a:bodyPr wrap="square">
            <a:spAutoFit/>
          </a:bodyPr>
          <a:lstStyle/>
          <a:p>
            <a:pPr algn="just">
              <a:buFont typeface="Wingdings" pitchFamily="2" charset="2"/>
              <a:buChar char="Ø"/>
            </a:pPr>
            <a:endParaRPr lang="tr-TR" sz="2400" dirty="0"/>
          </a:p>
          <a:p>
            <a:pPr algn="ctr"/>
            <a:r>
              <a:rPr lang="tr-TR" sz="2400" b="1" dirty="0"/>
              <a:t>f) DİJİTAL DELİLLERİN ANALİZİ</a:t>
            </a:r>
          </a:p>
          <a:p>
            <a:pPr algn="just">
              <a:buFont typeface="Wingdings" pitchFamily="2" charset="2"/>
              <a:buChar char="Ø"/>
            </a:pPr>
            <a:endParaRPr lang="tr-TR" sz="2400" dirty="0"/>
          </a:p>
          <a:p>
            <a:pPr algn="just">
              <a:buFont typeface="Wingdings" pitchFamily="2" charset="2"/>
              <a:buChar char="Ø"/>
            </a:pPr>
            <a:endParaRPr lang="tr-TR" sz="2400" dirty="0"/>
          </a:p>
          <a:p>
            <a:pPr algn="just">
              <a:buFont typeface="Wingdings" pitchFamily="2" charset="2"/>
              <a:buChar char="Ø"/>
            </a:pPr>
            <a:endParaRPr lang="tr-TR" sz="2400" dirty="0"/>
          </a:p>
          <a:p>
            <a:pPr algn="just">
              <a:lnSpc>
                <a:spcPct val="150000"/>
              </a:lnSpc>
              <a:buFont typeface="Wingdings" pitchFamily="2" charset="2"/>
              <a:buChar char="Ø"/>
            </a:pPr>
            <a:r>
              <a:rPr lang="tr-TR" sz="2400" dirty="0"/>
              <a:t> </a:t>
            </a:r>
            <a:r>
              <a:rPr lang="tr-TR" sz="2400" u="sng" dirty="0"/>
              <a:t>İnceleme ve analiz, aygıt üzerindeki verilerin gözden geçirilmesi şeklinde olabileceği gibi veriler içerisinde bir takım yazılımlar kullanarak otomatik arama şeklinde de gerçekleştirilebilmektedir. Bu yazılımlar ile olayın türüne göre şüphe içeren kelime aranması, şifreleme yapılmış ve silinmiş verilerin kurtarılması, disk üzerinde tanımlanmış veya tanımlanmamış bölgelerde bulunan gizli verilerin bulunması gibi işlemler de yapılabilmektedir.  </a:t>
            </a:r>
          </a:p>
        </p:txBody>
      </p:sp>
    </p:spTree>
    <p:extLst>
      <p:ext uri="{BB962C8B-B14F-4D97-AF65-F5344CB8AC3E}">
        <p14:creationId xmlns:p14="http://schemas.microsoft.com/office/powerpoint/2010/main" val="2145372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566057" y="899885"/>
            <a:ext cx="11045371" cy="5632311"/>
          </a:xfrm>
          <a:prstGeom prst="rect">
            <a:avLst/>
          </a:prstGeom>
        </p:spPr>
        <p:txBody>
          <a:bodyPr wrap="square">
            <a:spAutoFit/>
          </a:bodyPr>
          <a:lstStyle/>
          <a:p>
            <a:pPr algn="just">
              <a:buFont typeface="Wingdings" pitchFamily="2" charset="2"/>
              <a:buChar char="Ø"/>
            </a:pPr>
            <a:endParaRPr lang="tr-TR" sz="2400" dirty="0"/>
          </a:p>
          <a:p>
            <a:pPr algn="ctr"/>
            <a:r>
              <a:rPr lang="tr-TR" sz="2400" b="1" dirty="0"/>
              <a:t>g) DİJİTAL DELİLLERİN RAPORLANMASI</a:t>
            </a:r>
          </a:p>
          <a:p>
            <a:pPr algn="just">
              <a:buFont typeface="Wingdings" pitchFamily="2" charset="2"/>
              <a:buChar char="Ø"/>
            </a:pPr>
            <a:endParaRPr lang="tr-TR" sz="2400" dirty="0"/>
          </a:p>
          <a:p>
            <a:pPr algn="just">
              <a:lnSpc>
                <a:spcPct val="150000"/>
              </a:lnSpc>
              <a:buFont typeface="Wingdings" pitchFamily="2" charset="2"/>
              <a:buChar char="Ø"/>
            </a:pPr>
            <a:r>
              <a:rPr lang="tr-TR" sz="2400" dirty="0"/>
              <a:t> </a:t>
            </a:r>
            <a:r>
              <a:rPr lang="tr-TR" sz="2400" u="sng" dirty="0"/>
              <a:t>Adli bilişim sürecinin son aşamasını raporlama bölümü oluşturmaktadır. Bu aşama, mahkemelerde görünen kısım olması sebebi ile bir hayli önemlidir. Bu nedenle;  rapor teknik bir rapor olsa da anlatılacak hususlar bir herkes tarafından anlaşılabilecek yalınlıkta olmalıdır. Adli bilişim uzmanı, her aşamada karşılaşılan tüm detayları belgelendirmelidir. </a:t>
            </a:r>
            <a:r>
              <a:rPr lang="tr-TR" sz="2400" dirty="0"/>
              <a:t>Bu belgelendirme bazen video kamera ile kaydetme, bazı durumlarda fotoğraf çekme şeklinde olabileceği gibi, bazı durumlarda da not alma şeklinde olabilmektedir. </a:t>
            </a:r>
          </a:p>
        </p:txBody>
      </p:sp>
    </p:spTree>
    <p:extLst>
      <p:ext uri="{BB962C8B-B14F-4D97-AF65-F5344CB8AC3E}">
        <p14:creationId xmlns:p14="http://schemas.microsoft.com/office/powerpoint/2010/main" val="2145372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580572" y="827314"/>
            <a:ext cx="11045371" cy="4893647"/>
          </a:xfrm>
          <a:prstGeom prst="rect">
            <a:avLst/>
          </a:prstGeom>
        </p:spPr>
        <p:txBody>
          <a:bodyPr wrap="square">
            <a:spAutoFit/>
          </a:bodyPr>
          <a:lstStyle/>
          <a:p>
            <a:pPr algn="just">
              <a:buFont typeface="Wingdings" pitchFamily="2" charset="2"/>
              <a:buChar char="Ø"/>
            </a:pPr>
            <a:endParaRPr lang="tr-TR" sz="2400" dirty="0"/>
          </a:p>
          <a:p>
            <a:pPr algn="ctr"/>
            <a:r>
              <a:rPr lang="tr-TR" sz="2400" b="1" dirty="0"/>
              <a:t>ADLİ BİLİŞİM RAPORU</a:t>
            </a:r>
          </a:p>
          <a:p>
            <a:pPr algn="just">
              <a:buFont typeface="Wingdings" pitchFamily="2" charset="2"/>
              <a:buChar char="Ø"/>
            </a:pPr>
            <a:endParaRPr lang="tr-TR" sz="2400" dirty="0"/>
          </a:p>
          <a:p>
            <a:pPr algn="just">
              <a:buFont typeface="Wingdings" pitchFamily="2" charset="2"/>
              <a:buChar char="Ø"/>
            </a:pPr>
            <a:r>
              <a:rPr lang="tr-TR" sz="2400" dirty="0"/>
              <a:t> </a:t>
            </a:r>
            <a:r>
              <a:rPr lang="tr-TR" sz="2400" u="sng" dirty="0"/>
              <a:t>Bir adli bilişim raporu, bir makalede bulunan Giriş-Gelişme-Sonuç bölümlerindeki gibi oluşturulmalıdır. </a:t>
            </a:r>
          </a:p>
          <a:p>
            <a:pPr algn="just">
              <a:buFont typeface="Wingdings" pitchFamily="2" charset="2"/>
              <a:buChar char="Ø"/>
            </a:pPr>
            <a:r>
              <a:rPr lang="tr-TR" sz="2400" dirty="0"/>
              <a:t> Giriş bölümünde; yapılan inceleme öncesi bilgiler girilmelidir. Bu bilgiler: • İncelemede kullanılan donanım ve yazılımların versiyonları ile birlikte bir listesi: Aynı donanım ve yazılımlar kullanıldığında aynı sonuç elde etmesi gerekir. • Talep edilen incelemenin ne olduğu: Nasıl bir inceleme yapılması istenmiş ise, bu talep rapora dökülmelidir. Yapılan incelemeler de talep doğrultusunda yapılmalıdır. Talep edilen çalışmalardan herhangi biri eksik bırakılmamalı, eğer yapılamıyorsa neden yapılamadığı anlatılmalıdır. (Volkan Dülger)</a:t>
            </a:r>
          </a:p>
        </p:txBody>
      </p:sp>
    </p:spTree>
    <p:extLst>
      <p:ext uri="{BB962C8B-B14F-4D97-AF65-F5344CB8AC3E}">
        <p14:creationId xmlns:p14="http://schemas.microsoft.com/office/powerpoint/2010/main" val="214537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11200" y="1088571"/>
            <a:ext cx="11045371" cy="5078313"/>
          </a:xfrm>
          <a:prstGeom prst="rect">
            <a:avLst/>
          </a:prstGeom>
        </p:spPr>
        <p:txBody>
          <a:bodyPr wrap="square">
            <a:spAutoFit/>
          </a:bodyPr>
          <a:lstStyle/>
          <a:p>
            <a:pPr algn="just">
              <a:buFont typeface="Wingdings" pitchFamily="2" charset="2"/>
              <a:buChar char="Ø"/>
            </a:pPr>
            <a:endParaRPr lang="tr-TR" sz="2400" dirty="0"/>
          </a:p>
          <a:p>
            <a:pPr algn="ctr"/>
            <a:r>
              <a:rPr lang="tr-TR" sz="2400" b="1" dirty="0"/>
              <a:t>ADLİ BİLİŞİMİN TARİHSEL GELİŞİMİ</a:t>
            </a:r>
          </a:p>
          <a:p>
            <a:pPr algn="ctr"/>
            <a:endParaRPr lang="tr-TR" sz="2400" b="1" dirty="0"/>
          </a:p>
          <a:p>
            <a:pPr algn="just">
              <a:buFont typeface="Wingdings" pitchFamily="2" charset="2"/>
              <a:buChar char="Ø"/>
            </a:pPr>
            <a:r>
              <a:rPr lang="tr-TR" sz="2400" dirty="0"/>
              <a:t> Teknolojinin ve bilişim sistemlerinin ortaya çıkışının hemen ardından adli bilişimin de doğduğunu söylemek mümkündür. </a:t>
            </a:r>
          </a:p>
          <a:p>
            <a:pPr algn="just">
              <a:buFont typeface="Wingdings" pitchFamily="2" charset="2"/>
              <a:buChar char="Ø"/>
            </a:pPr>
            <a:endParaRPr lang="tr-TR" sz="2400" dirty="0"/>
          </a:p>
          <a:p>
            <a:pPr algn="just">
              <a:lnSpc>
                <a:spcPct val="150000"/>
              </a:lnSpc>
              <a:buFont typeface="Wingdings" pitchFamily="2" charset="2"/>
              <a:buChar char="Ø"/>
            </a:pPr>
            <a:r>
              <a:rPr lang="tr-TR" sz="2400" dirty="0"/>
              <a:t>Kişisel bilgisayarların kullanımının artması ve bununla birlikte bilişim suçlarında olan artış, ülkelerin bu konuda önlem alması ihtiyacını ortaya çıkartmıştır. </a:t>
            </a:r>
            <a:r>
              <a:rPr lang="tr-TR" sz="2400" u="sng" dirty="0"/>
              <a:t>İlk hukuksal düzenleme 1983 yılında Kanada’da yapılmış, 1984 yılında ABD de FBI bünyesinde, uzmanlardan oluşan bir birim kurarak ilk adım atan ülkelerden biri olmuştur </a:t>
            </a:r>
            <a:r>
              <a:rPr lang="tr-TR" sz="2400" dirty="0"/>
              <a:t>(</a:t>
            </a:r>
            <a:r>
              <a:rPr lang="tr-TR" sz="2400" dirty="0" err="1"/>
              <a:t>Wikipedia</a:t>
            </a:r>
            <a:r>
              <a:rPr lang="tr-TR" sz="2400" dirty="0"/>
              <a:t>, 2015). </a:t>
            </a:r>
          </a:p>
        </p:txBody>
      </p:sp>
    </p:spTree>
    <p:extLst>
      <p:ext uri="{BB962C8B-B14F-4D97-AF65-F5344CB8AC3E}">
        <p14:creationId xmlns:p14="http://schemas.microsoft.com/office/powerpoint/2010/main" val="2145372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566057" y="1146628"/>
            <a:ext cx="11045371" cy="4524315"/>
          </a:xfrm>
          <a:prstGeom prst="rect">
            <a:avLst/>
          </a:prstGeom>
        </p:spPr>
        <p:txBody>
          <a:bodyPr wrap="square">
            <a:spAutoFit/>
          </a:bodyPr>
          <a:lstStyle/>
          <a:p>
            <a:pPr algn="just">
              <a:buFont typeface="Wingdings" pitchFamily="2" charset="2"/>
              <a:buChar char="Ø"/>
            </a:pPr>
            <a:endParaRPr lang="tr-TR" sz="2400" dirty="0"/>
          </a:p>
          <a:p>
            <a:pPr algn="ctr"/>
            <a:r>
              <a:rPr lang="tr-TR" sz="2400" b="1" dirty="0"/>
              <a:t>ADLİ BİLİŞİM RAPORU</a:t>
            </a:r>
          </a:p>
          <a:p>
            <a:pPr algn="just">
              <a:buFont typeface="Wingdings" pitchFamily="2" charset="2"/>
              <a:buChar char="Ø"/>
            </a:pPr>
            <a:endParaRPr lang="tr-TR" sz="2400" dirty="0"/>
          </a:p>
          <a:p>
            <a:pPr algn="just">
              <a:lnSpc>
                <a:spcPct val="150000"/>
              </a:lnSpc>
              <a:buFont typeface="Wingdings" pitchFamily="2" charset="2"/>
              <a:buChar char="Ø"/>
            </a:pPr>
            <a:r>
              <a:rPr lang="tr-TR" sz="2400" u="sng" dirty="0"/>
              <a:t>Raporun gelişme bölümünde ise yukarıda listelenen materyaller üzerinde </a:t>
            </a:r>
            <a:r>
              <a:rPr lang="tr-TR" sz="2400" u="sng" dirty="0" err="1"/>
              <a:t>laboratuvarda</a:t>
            </a:r>
            <a:r>
              <a:rPr lang="tr-TR" sz="2400" u="sng" dirty="0"/>
              <a:t> bulunan donanım ve zorunlu yazılımlar ile nasıl bir inceleme yapıldığı detaylı olarak anlatılm</a:t>
            </a:r>
            <a:r>
              <a:rPr lang="tr-TR" sz="2400" dirty="0"/>
              <a:t>alıdır.  Delilin hangi dosya olduğu, dosyanın veri özet değeri, disk üzerinde bulunduğu </a:t>
            </a:r>
            <a:r>
              <a:rPr lang="tr-TR" sz="2400" dirty="0" err="1"/>
              <a:t>lokasyon</a:t>
            </a:r>
            <a:r>
              <a:rPr lang="tr-TR" sz="2400" dirty="0"/>
              <a:t> gibi bilgiler belirtilmelidir. Ayrıca tespit edilen delile hangi işlemler sonucunda erişildiği kronolojik olarak anlatılmalıdır. </a:t>
            </a:r>
          </a:p>
        </p:txBody>
      </p:sp>
    </p:spTree>
    <p:extLst>
      <p:ext uri="{BB962C8B-B14F-4D97-AF65-F5344CB8AC3E}">
        <p14:creationId xmlns:p14="http://schemas.microsoft.com/office/powerpoint/2010/main" val="2145372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609600" y="1016000"/>
            <a:ext cx="11045371" cy="4524315"/>
          </a:xfrm>
          <a:prstGeom prst="rect">
            <a:avLst/>
          </a:prstGeom>
        </p:spPr>
        <p:txBody>
          <a:bodyPr wrap="square">
            <a:spAutoFit/>
          </a:bodyPr>
          <a:lstStyle/>
          <a:p>
            <a:pPr algn="just">
              <a:buFont typeface="Wingdings" pitchFamily="2" charset="2"/>
              <a:buChar char="Ø"/>
            </a:pPr>
            <a:endParaRPr lang="tr-TR" sz="2400" dirty="0"/>
          </a:p>
          <a:p>
            <a:pPr algn="ctr"/>
            <a:r>
              <a:rPr lang="tr-TR" sz="2400" b="1" dirty="0"/>
              <a:t>ADLİ BİLİŞİM RAPORU</a:t>
            </a:r>
          </a:p>
          <a:p>
            <a:pPr algn="just">
              <a:buFont typeface="Wingdings" pitchFamily="2" charset="2"/>
              <a:buChar char="Ø"/>
            </a:pPr>
            <a:endParaRPr lang="tr-TR" sz="2400" dirty="0"/>
          </a:p>
          <a:p>
            <a:pPr algn="just">
              <a:buFont typeface="Wingdings" pitchFamily="2" charset="2"/>
              <a:buChar char="Ø"/>
            </a:pPr>
            <a:r>
              <a:rPr lang="tr-TR" sz="2400" u="sng" dirty="0"/>
              <a:t>Raporun sonuç bölümünde ise; sorulan hususu özetleyecek kısa bir metin yazılmalıdır. Örneğin; eğer sorulan husus, “X dosyası bu bilgisayarda var mı? Varsa ne zaman oluşturulmuştur?” şeklinde ise, raporun sonuç bölümüne “X dosyası incelenen bilgisayarda “C:\Dosyalar” klasörü altında bulunmaktadır. Dosyanın oluşturma tarihi 12.12.2016’dır” gibi kısa ve yalın bir bilgi bulunmalıdır. Zira hakim ve savcı için önemli olan “sorulan husus tespit edilmiş mi, edilmemiş mi?” olduğudur. Raporun teknik konuları ile ilgilenmeyecektir. Raporda anlatılan teknik kısımlar ise tarafları ikna etmek için yazılır.</a:t>
            </a:r>
          </a:p>
        </p:txBody>
      </p:sp>
    </p:spTree>
    <p:extLst>
      <p:ext uri="{BB962C8B-B14F-4D97-AF65-F5344CB8AC3E}">
        <p14:creationId xmlns:p14="http://schemas.microsoft.com/office/powerpoint/2010/main" val="214537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11200" y="1088571"/>
            <a:ext cx="11045371" cy="4154984"/>
          </a:xfrm>
          <a:prstGeom prst="rect">
            <a:avLst/>
          </a:prstGeom>
        </p:spPr>
        <p:txBody>
          <a:bodyPr wrap="square">
            <a:spAutoFit/>
          </a:bodyPr>
          <a:lstStyle/>
          <a:p>
            <a:pPr algn="just">
              <a:buFont typeface="Wingdings" pitchFamily="2" charset="2"/>
              <a:buChar char="Ø"/>
            </a:pPr>
            <a:endParaRPr lang="tr-TR" sz="2400" dirty="0"/>
          </a:p>
          <a:p>
            <a:pPr algn="ctr"/>
            <a:r>
              <a:rPr lang="tr-TR" sz="2400" b="1" dirty="0"/>
              <a:t>ADLİ BİLİŞİMİN TARİHSEL GELİŞİMİ</a:t>
            </a:r>
          </a:p>
          <a:p>
            <a:pPr algn="ctr"/>
            <a:endParaRPr lang="tr-TR" sz="2400" b="1" dirty="0"/>
          </a:p>
          <a:p>
            <a:pPr algn="just">
              <a:buFont typeface="Wingdings" pitchFamily="2" charset="2"/>
              <a:buChar char="Ø"/>
            </a:pPr>
            <a:r>
              <a:rPr lang="tr-TR" sz="2400" dirty="0"/>
              <a:t>Adli bilişimin ilk kez bir disiplin olarak ele alınması ise 1989 yılında ABD North </a:t>
            </a:r>
            <a:r>
              <a:rPr lang="tr-TR" sz="2400" dirty="0" err="1"/>
              <a:t>Texas</a:t>
            </a:r>
            <a:r>
              <a:rPr lang="tr-TR" sz="2400" dirty="0"/>
              <a:t> Üniversitesinde eğitim programı olarak yer alması ile gerçekleşmiştir (</a:t>
            </a:r>
            <a:r>
              <a:rPr lang="tr-TR" sz="2400" dirty="0" err="1"/>
              <a:t>Huebner</a:t>
            </a:r>
            <a:r>
              <a:rPr lang="tr-TR" sz="2400" dirty="0"/>
              <a:t>, </a:t>
            </a:r>
            <a:r>
              <a:rPr lang="tr-TR" sz="2400" dirty="0" err="1"/>
              <a:t>Bem</a:t>
            </a:r>
            <a:r>
              <a:rPr lang="tr-TR" sz="2400" dirty="0"/>
              <a:t>, &amp; </a:t>
            </a:r>
            <a:r>
              <a:rPr lang="tr-TR" sz="2400" dirty="0" err="1"/>
              <a:t>Bem</a:t>
            </a:r>
            <a:r>
              <a:rPr lang="tr-TR" sz="2400" dirty="0"/>
              <a:t>, 2007).</a:t>
            </a:r>
          </a:p>
          <a:p>
            <a:pPr algn="just">
              <a:buFont typeface="Wingdings" pitchFamily="2" charset="2"/>
              <a:buChar char="Ø"/>
            </a:pPr>
            <a:endParaRPr lang="tr-TR" sz="2400" dirty="0"/>
          </a:p>
          <a:p>
            <a:pPr algn="just">
              <a:buFont typeface="Wingdings" pitchFamily="2" charset="2"/>
              <a:buChar char="Ø"/>
            </a:pPr>
            <a:r>
              <a:rPr lang="tr-TR" sz="2400" dirty="0"/>
              <a:t>1993 yılında </a:t>
            </a:r>
            <a:r>
              <a:rPr lang="tr-TR" sz="2400" dirty="0" err="1"/>
              <a:t>FBI’ın</a:t>
            </a:r>
            <a:r>
              <a:rPr lang="tr-TR" sz="2400" dirty="0"/>
              <a:t> ev sahipliğinde elektronik deliller ve adli bilişim konusunda yapılan toplantılar 1995,1996 ve 1997 yıllarında da devam etmiş, sonuç olarak IOCE (</a:t>
            </a:r>
            <a:r>
              <a:rPr lang="tr-TR" sz="2400" dirty="0" err="1"/>
              <a:t>International</a:t>
            </a:r>
            <a:r>
              <a:rPr lang="tr-TR" sz="2400" dirty="0"/>
              <a:t> </a:t>
            </a:r>
            <a:r>
              <a:rPr lang="tr-TR" sz="2400" dirty="0" err="1"/>
              <a:t>Organization</a:t>
            </a:r>
            <a:r>
              <a:rPr lang="tr-TR" sz="2400" dirty="0"/>
              <a:t> on </a:t>
            </a:r>
            <a:r>
              <a:rPr lang="tr-TR" sz="2400" dirty="0" err="1"/>
              <a:t>Digital</a:t>
            </a:r>
            <a:r>
              <a:rPr lang="tr-TR" sz="2400" dirty="0"/>
              <a:t> </a:t>
            </a:r>
            <a:r>
              <a:rPr lang="tr-TR" sz="2400" dirty="0" err="1"/>
              <a:t>Evidence</a:t>
            </a:r>
            <a:r>
              <a:rPr lang="tr-TR" sz="2400" dirty="0"/>
              <a:t>) isimli bir kuruluş oluşturulmuştur. (Orta, 2015)</a:t>
            </a:r>
          </a:p>
        </p:txBody>
      </p:sp>
    </p:spTree>
    <p:extLst>
      <p:ext uri="{BB962C8B-B14F-4D97-AF65-F5344CB8AC3E}">
        <p14:creationId xmlns:p14="http://schemas.microsoft.com/office/powerpoint/2010/main" val="214537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11200" y="1088571"/>
            <a:ext cx="11045371" cy="4524315"/>
          </a:xfrm>
          <a:prstGeom prst="rect">
            <a:avLst/>
          </a:prstGeom>
        </p:spPr>
        <p:txBody>
          <a:bodyPr wrap="square">
            <a:spAutoFit/>
          </a:bodyPr>
          <a:lstStyle/>
          <a:p>
            <a:pPr algn="just">
              <a:buFont typeface="Wingdings" pitchFamily="2" charset="2"/>
              <a:buChar char="Ø"/>
            </a:pPr>
            <a:endParaRPr lang="tr-TR" sz="2400" dirty="0"/>
          </a:p>
          <a:p>
            <a:pPr algn="ctr"/>
            <a:r>
              <a:rPr lang="tr-TR" sz="2400" b="1" dirty="0"/>
              <a:t>ADLİ BİLİŞİMİN TARİHSEL GELİŞİMİ</a:t>
            </a:r>
          </a:p>
          <a:p>
            <a:pPr algn="ctr"/>
            <a:endParaRPr lang="tr-TR" sz="2400" b="1" dirty="0"/>
          </a:p>
          <a:p>
            <a:pPr algn="just">
              <a:buFont typeface="Wingdings" pitchFamily="2" charset="2"/>
              <a:buChar char="Ø"/>
            </a:pPr>
            <a:r>
              <a:rPr lang="tr-TR" sz="2400" dirty="0"/>
              <a:t> 2004 yılında bilişim suçlarını ve sanal suçlarını kapsayan ilk uluslararası sözleşme olan “Sanal Suçlar Sözleşmesi” imzalanmıştır. Avrupa Konseyi tarafından tasarlanan sözleşme ulusal kanunların harmonisini sağlayarak, araştırma tekniklerini geliştirmeyi hedeflemektedir.</a:t>
            </a:r>
          </a:p>
          <a:p>
            <a:pPr algn="just">
              <a:buFont typeface="Wingdings" pitchFamily="2" charset="2"/>
              <a:buChar char="Ø"/>
            </a:pPr>
            <a:endParaRPr lang="tr-TR" sz="2400" dirty="0"/>
          </a:p>
          <a:p>
            <a:pPr algn="just">
              <a:buFont typeface="Wingdings" pitchFamily="2" charset="2"/>
              <a:buChar char="Ø"/>
            </a:pPr>
            <a:r>
              <a:rPr lang="tr-TR" sz="2400" dirty="0"/>
              <a:t>2005 yılında ISO tarafından ISO 17025 “Deney ve Kalibrasyon </a:t>
            </a:r>
            <a:r>
              <a:rPr lang="tr-TR" sz="2400" dirty="0" err="1"/>
              <a:t>Laboratuvarlarının</a:t>
            </a:r>
            <a:r>
              <a:rPr lang="tr-TR" sz="2400" dirty="0"/>
              <a:t> Yeterliliği İçin Genel Şartlar” standardını yayımlanmış olup, dijital delil inceleme </a:t>
            </a:r>
            <a:r>
              <a:rPr lang="tr-TR" sz="2400" dirty="0" err="1"/>
              <a:t>laboratuvarlarına</a:t>
            </a:r>
            <a:r>
              <a:rPr lang="tr-TR" sz="2400" dirty="0"/>
              <a:t> bir standart getirilmiştir (</a:t>
            </a:r>
            <a:r>
              <a:rPr lang="tr-TR" sz="2400" dirty="0" err="1"/>
              <a:t>Wikipedia</a:t>
            </a:r>
            <a:r>
              <a:rPr lang="tr-TR" sz="2400" dirty="0"/>
              <a:t>, 2016). </a:t>
            </a:r>
          </a:p>
        </p:txBody>
      </p:sp>
    </p:spTree>
    <p:extLst>
      <p:ext uri="{BB962C8B-B14F-4D97-AF65-F5344CB8AC3E}">
        <p14:creationId xmlns:p14="http://schemas.microsoft.com/office/powerpoint/2010/main" val="214537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11200" y="1088571"/>
            <a:ext cx="11045371" cy="4524315"/>
          </a:xfrm>
          <a:prstGeom prst="rect">
            <a:avLst/>
          </a:prstGeom>
        </p:spPr>
        <p:txBody>
          <a:bodyPr wrap="square">
            <a:spAutoFit/>
          </a:bodyPr>
          <a:lstStyle/>
          <a:p>
            <a:pPr algn="just">
              <a:buFont typeface="Wingdings" pitchFamily="2" charset="2"/>
              <a:buChar char="Ø"/>
            </a:pPr>
            <a:endParaRPr lang="tr-TR" sz="2400" dirty="0"/>
          </a:p>
          <a:p>
            <a:pPr algn="ctr"/>
            <a:r>
              <a:rPr lang="tr-TR" sz="2400" b="1" dirty="0"/>
              <a:t>ADLİ BİLİŞİMİN TARİHSEL GELİŞİMİ</a:t>
            </a:r>
          </a:p>
          <a:p>
            <a:pPr algn="ctr"/>
            <a:endParaRPr lang="tr-TR" sz="2400" b="1" dirty="0"/>
          </a:p>
          <a:p>
            <a:pPr algn="just">
              <a:buFont typeface="Wingdings" pitchFamily="2" charset="2"/>
              <a:buChar char="Ø"/>
            </a:pPr>
            <a:r>
              <a:rPr lang="tr-TR" sz="2400" u="sng" dirty="0"/>
              <a:t>Türkiye’de ise adli bilişim  2000’li yıllardan sonra daha fazla gündeme gelen ve zamanla önemini arttıran bir disiplin hatta bilim dalı olmuştur. </a:t>
            </a:r>
          </a:p>
          <a:p>
            <a:pPr algn="just">
              <a:buFont typeface="Wingdings" pitchFamily="2" charset="2"/>
              <a:buChar char="Ø"/>
            </a:pPr>
            <a:endParaRPr lang="tr-TR" sz="2400" u="sng" dirty="0"/>
          </a:p>
          <a:p>
            <a:pPr algn="just">
              <a:buFont typeface="Wingdings" pitchFamily="2" charset="2"/>
              <a:buChar char="Ø"/>
            </a:pPr>
            <a:r>
              <a:rPr lang="tr-TR" sz="2400" u="sng" dirty="0"/>
              <a:t> </a:t>
            </a:r>
            <a:r>
              <a:rPr lang="tr-TR" sz="2400" dirty="0"/>
              <a:t>Hukukumuzda adli bilişime yönelik CMK ile ikincil mevzuat dediğimiz yönetmeliklerde hükümler bulunmaktadır. </a:t>
            </a:r>
          </a:p>
          <a:p>
            <a:pPr algn="just">
              <a:buFont typeface="Wingdings" pitchFamily="2" charset="2"/>
              <a:buChar char="Ø"/>
            </a:pPr>
            <a:endParaRPr lang="tr-TR" sz="2400" dirty="0"/>
          </a:p>
          <a:p>
            <a:pPr algn="just">
              <a:buFont typeface="Wingdings" pitchFamily="2" charset="2"/>
              <a:buChar char="Ø"/>
            </a:pPr>
            <a:r>
              <a:rPr lang="tr-TR" sz="2400" dirty="0"/>
              <a:t>Bu yönetmelikler örnek olarak; 2005 tarihli Adli ve Önleme Aramaları Yönetmeliği ile 2016 tarihli Suç Eşyası Yönetmeliği gösterilebilir. </a:t>
            </a:r>
          </a:p>
          <a:p>
            <a:pPr algn="just">
              <a:buFont typeface="Wingdings" pitchFamily="2" charset="2"/>
              <a:buChar char="Ø"/>
            </a:pPr>
            <a:endParaRPr lang="tr-TR" sz="2400" dirty="0"/>
          </a:p>
        </p:txBody>
      </p:sp>
    </p:spTree>
    <p:extLst>
      <p:ext uri="{BB962C8B-B14F-4D97-AF65-F5344CB8AC3E}">
        <p14:creationId xmlns:p14="http://schemas.microsoft.com/office/powerpoint/2010/main" val="214537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11200" y="1088571"/>
            <a:ext cx="11045371" cy="4893647"/>
          </a:xfrm>
          <a:prstGeom prst="rect">
            <a:avLst/>
          </a:prstGeom>
        </p:spPr>
        <p:txBody>
          <a:bodyPr wrap="square">
            <a:spAutoFit/>
          </a:bodyPr>
          <a:lstStyle/>
          <a:p>
            <a:pPr algn="just">
              <a:buFont typeface="Wingdings" pitchFamily="2" charset="2"/>
              <a:buChar char="Ø"/>
            </a:pPr>
            <a:endParaRPr lang="tr-TR" sz="2400" dirty="0"/>
          </a:p>
          <a:p>
            <a:pPr algn="ctr"/>
            <a:r>
              <a:rPr lang="tr-TR" sz="2400" b="1" dirty="0"/>
              <a:t>ADLİ BİLİŞİM YOLUYLA ELDE EDİLEN VERİLERİN HUKUKUMUZDAKİ YERİ</a:t>
            </a:r>
          </a:p>
          <a:p>
            <a:pPr algn="ctr"/>
            <a:endParaRPr lang="tr-TR" sz="2400" b="1" dirty="0"/>
          </a:p>
          <a:p>
            <a:pPr algn="just">
              <a:buFont typeface="Wingdings" pitchFamily="2" charset="2"/>
              <a:buChar char="Ø"/>
            </a:pPr>
            <a:r>
              <a:rPr lang="tr-TR" sz="2400" u="sng" dirty="0"/>
              <a:t>Ceza muhakemesi sistemlerinde görmüş olduğumuz karma sistem uyarınca adil bir yargılama yapılabilmesi için deliller en önemli ispat araçlarını teşkil etmektedir. Bu kapsamda bilişim suçları açısından da elektronik(dijital) veriler vazgeçilmez ispat araçlarını oluşturmaktadırlar. </a:t>
            </a:r>
          </a:p>
          <a:p>
            <a:pPr algn="just">
              <a:buFont typeface="Wingdings" pitchFamily="2" charset="2"/>
              <a:buChar char="Ø"/>
            </a:pPr>
            <a:endParaRPr lang="tr-TR" sz="2400" u="sng" dirty="0"/>
          </a:p>
          <a:p>
            <a:pPr algn="just">
              <a:buFont typeface="Wingdings" pitchFamily="2" charset="2"/>
              <a:buChar char="Ø"/>
            </a:pPr>
            <a:r>
              <a:rPr lang="tr-TR" sz="2400" u="sng" dirty="0"/>
              <a:t> Öte yandan delillerin yasalara uygun elde edilmesi büyük önem arz etmektedir. Zira Anayasanın 38. maddesi uyarınca “Kanuna aykırı olarak elde edilmiş bulgular, delil olarak kabul edilemez. “</a:t>
            </a:r>
          </a:p>
          <a:p>
            <a:pPr algn="just">
              <a:buFont typeface="Wingdings" pitchFamily="2" charset="2"/>
              <a:buChar char="Ø"/>
            </a:pPr>
            <a:endParaRPr lang="tr-TR" sz="2400" dirty="0"/>
          </a:p>
          <a:p>
            <a:pPr algn="just"/>
            <a:endParaRPr lang="tr-TR" sz="2400" dirty="0"/>
          </a:p>
        </p:txBody>
      </p:sp>
    </p:spTree>
    <p:extLst>
      <p:ext uri="{BB962C8B-B14F-4D97-AF65-F5344CB8AC3E}">
        <p14:creationId xmlns:p14="http://schemas.microsoft.com/office/powerpoint/2010/main" val="214537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711200" y="870857"/>
            <a:ext cx="11045371" cy="6219357"/>
          </a:xfrm>
          <a:prstGeom prst="rect">
            <a:avLst/>
          </a:prstGeom>
        </p:spPr>
        <p:txBody>
          <a:bodyPr wrap="square">
            <a:spAutoFit/>
          </a:bodyPr>
          <a:lstStyle/>
          <a:p>
            <a:pPr algn="just">
              <a:buFont typeface="Wingdings" pitchFamily="2" charset="2"/>
              <a:buChar char="Ø"/>
            </a:pPr>
            <a:endParaRPr lang="tr-TR" sz="2400" dirty="0"/>
          </a:p>
          <a:p>
            <a:pPr algn="ctr"/>
            <a:r>
              <a:rPr lang="tr-TR" sz="2400" b="1" dirty="0"/>
              <a:t>ADLİ BİLİŞİM YOLUYLA ELDE EDİLEN VERİLERİN HUKUKUMUZDAKİ YERİ</a:t>
            </a:r>
          </a:p>
          <a:p>
            <a:pPr algn="ctr"/>
            <a:endParaRPr lang="tr-TR" sz="2400" b="1" dirty="0"/>
          </a:p>
          <a:p>
            <a:pPr algn="just">
              <a:buFont typeface="Wingdings" pitchFamily="2" charset="2"/>
              <a:buChar char="Ø"/>
            </a:pPr>
            <a:r>
              <a:rPr lang="tr-TR" sz="2400" dirty="0"/>
              <a:t> Bu nedenle delillerin sadece elde edilmesi değil aynı zamanda hukuki yollarla, kanuna dayanarak yani usulüne uygun olarak elde edilmiş olması da gerekir. </a:t>
            </a:r>
          </a:p>
          <a:p>
            <a:pPr algn="just">
              <a:buFont typeface="Wingdings" pitchFamily="2" charset="2"/>
              <a:buChar char="Ø"/>
            </a:pPr>
            <a:endParaRPr lang="tr-TR" sz="2400" dirty="0"/>
          </a:p>
          <a:p>
            <a:pPr algn="just">
              <a:buFont typeface="Wingdings" pitchFamily="2" charset="2"/>
              <a:buChar char="Ø"/>
            </a:pPr>
            <a:r>
              <a:rPr lang="tr-TR" sz="2400" dirty="0"/>
              <a:t> Delillerin hukuka uygun olarak elde edilmesini sağlamak için ise adli bilişimde dijital delil toplamaya yönelik uluslar arası geçerliliği olan prosedürlerin geliştirilmesi ve belirli standartların oluşturulması kaçınılmazdır. </a:t>
            </a:r>
          </a:p>
          <a:p>
            <a:pPr algn="just">
              <a:buFont typeface="Wingdings" pitchFamily="2" charset="2"/>
              <a:buChar char="Ø"/>
            </a:pPr>
            <a:endParaRPr lang="tr-TR" sz="2400" dirty="0"/>
          </a:p>
          <a:p>
            <a:pPr algn="just">
              <a:buFont typeface="Wingdings" pitchFamily="2" charset="2"/>
              <a:buChar char="Ø"/>
            </a:pPr>
            <a:r>
              <a:rPr lang="tr-TR" sz="2400" dirty="0"/>
              <a:t>Bu kapsamda ISO bünyesinde uluslar arası standartların oluşturulmasına yönelik adımlar atıldığı görülmekle birlikte mevzuatın bilişim alanında yaşanan gelişmelerin hızına yetişmekte zorlandığını söylemek mümkündür.</a:t>
            </a:r>
          </a:p>
          <a:p>
            <a:pPr algn="just"/>
            <a:endParaRPr lang="tr-TR" sz="2400" dirty="0"/>
          </a:p>
        </p:txBody>
      </p:sp>
    </p:spTree>
    <p:extLst>
      <p:ext uri="{BB962C8B-B14F-4D97-AF65-F5344CB8AC3E}">
        <p14:creationId xmlns:p14="http://schemas.microsoft.com/office/powerpoint/2010/main" val="214537242"/>
      </p:ext>
    </p:extLst>
  </p:cSld>
  <p:clrMapOvr>
    <a:masterClrMapping/>
  </p:clrMapOvr>
</p:sld>
</file>

<file path=ppt/theme/theme1.xml><?xml version="1.0" encoding="utf-8"?>
<a:theme xmlns:a="http://schemas.openxmlformats.org/drawingml/2006/main" name="Uçak İzi">
  <a:themeElements>
    <a:clrScheme name="Uçak İzi">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Uçak İzi">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çak İzi">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otalTime>860</TotalTime>
  <Words>2744</Words>
  <Application>Microsoft Office PowerPoint</Application>
  <PresentationFormat>Widescreen</PresentationFormat>
  <Paragraphs>235</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Century Gothic</vt:lpstr>
      <vt:lpstr>Wingdings</vt:lpstr>
      <vt:lpstr>Uçak İzi</vt:lpstr>
      <vt:lpstr>Adlİ BİLİŞİM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Yapay zeka</dc:title>
  <dc:creator>RABIA DOGAN</dc:creator>
  <cp:lastModifiedBy>MALEK ALISMAIL</cp:lastModifiedBy>
  <cp:revision>270</cp:revision>
  <dcterms:created xsi:type="dcterms:W3CDTF">2020-03-08T14:19:26Z</dcterms:created>
  <dcterms:modified xsi:type="dcterms:W3CDTF">2023-01-03T21:44:25Z</dcterms:modified>
</cp:coreProperties>
</file>