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8" r:id="rId2"/>
    <p:sldId id="257" r:id="rId3"/>
    <p:sldId id="259" r:id="rId4"/>
    <p:sldId id="260" r:id="rId5"/>
    <p:sldId id="261" r:id="rId6"/>
    <p:sldId id="262" r:id="rId7"/>
    <p:sldId id="263" r:id="rId8"/>
    <p:sldId id="264" r:id="rId9"/>
    <p:sldId id="265" r:id="rId10"/>
    <p:sldId id="269"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001D51-5756-4E96-91E6-14D4F3E5EA0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F256357-0185-4012-8956-3B00D0FD3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926255C-1DD0-4CA2-82AD-F64F865C7888}"/>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98697BED-FB33-4972-8FB8-A8AA456A21FB}"/>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A31FB03E-0D43-47E4-991E-3F482902F56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319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4F2FB-9E15-4C79-952A-D06B80A1272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F0D6B93-743F-4C55-81F6-DE844FD19BE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124C20E-EAA1-4473-83C5-892AE48241AA}"/>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5A03B11D-A523-4CA3-953E-87CAA0B1F077}"/>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05315E7-D086-40A0-8F5D-B2FFAC53405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22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86EB6E7-525F-48CC-A2AD-3D64D717E33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7C60396-64E5-4694-BD0E-0CEFF7B9409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7C5670E-7F48-4D46-90D2-75F8D119D4B4}"/>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FE582713-44E3-48AA-A31A-24A0F5785E3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9B3E9E2-6C07-47FC-AC14-C42B94B471E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933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F46655-407C-4017-8ADB-99A3D4F9B06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5BF8CF3-81B7-4122-A90F-9E2C7C4BB66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F4D32C-C4CC-4BB2-86FE-49F702C2184F}"/>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3914BC74-80A8-4129-8C05-8B3DD4FCD3C9}"/>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965FADA5-9363-4F86-9402-5821A62B541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683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A71DB1-A496-4967-8D55-1524091E164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DBC8E5A-665D-4AB5-9726-E2CBE5A37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2F4A424-4D0F-4CB1-85F4-F4E1DBA85132}"/>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B8B24B8F-D39E-4BAC-93AD-8C8A82D7E168}"/>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31A09D2-7502-4985-ACCC-8FE63274289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272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1E85B-6DED-444B-87AB-D73999BE67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607ED8E-BCFA-422B-B3DC-D8818EA1CD3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A4145DC-AFDA-4F3A-A3CE-EDB4A88A554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E654790-2270-44E5-AD71-8428132FC3D2}"/>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Alt Bilgi Yer Tutucusu 5">
            <a:extLst>
              <a:ext uri="{FF2B5EF4-FFF2-40B4-BE49-F238E27FC236}">
                <a16:creationId xmlns:a16="http://schemas.microsoft.com/office/drawing/2014/main" id="{FE159196-AA3B-400E-BC5B-3F425DA521DE}"/>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D9066A78-18DD-4D57-84F0-E2E75AFF3BC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404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732021-2AB4-4BC4-9C81-1C66DC2BE5E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849B3BA-9F9F-45D8-9D93-3B2D51B70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2620088-80A3-46F0-B3D4-79CA4FE426F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D23C41C-C34F-4EA4-A6AD-163CC21A3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2C793AA-93DD-41AC-942F-3F439E17F29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4EFB90F-9BE8-45D1-83F6-52A5A05584B1}"/>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8" name="Alt Bilgi Yer Tutucusu 7">
            <a:extLst>
              <a:ext uri="{FF2B5EF4-FFF2-40B4-BE49-F238E27FC236}">
                <a16:creationId xmlns:a16="http://schemas.microsoft.com/office/drawing/2014/main" id="{C7A72CF8-D7D2-469C-948A-A02210AC5CEE}"/>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a16="http://schemas.microsoft.com/office/drawing/2014/main" id="{86C6BD64-EA45-480E-BC5A-D0F8DB74889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313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A5F69F-35FD-4882-AE46-84872957EFC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79DC5F3-276C-4EDF-8834-862FAF664A98}"/>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4" name="Alt Bilgi Yer Tutucusu 3">
            <a:extLst>
              <a:ext uri="{FF2B5EF4-FFF2-40B4-BE49-F238E27FC236}">
                <a16:creationId xmlns:a16="http://schemas.microsoft.com/office/drawing/2014/main" id="{5629AAF3-51CD-4736-9578-FC9CBFDDF1F4}"/>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a16="http://schemas.microsoft.com/office/drawing/2014/main" id="{CD36E27F-23EE-4E21-9FD8-A2554F0C4DF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123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69DEFD7-41A7-4F1E-A422-47F53DA95416}"/>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3" name="Alt Bilgi Yer Tutucusu 2">
            <a:extLst>
              <a:ext uri="{FF2B5EF4-FFF2-40B4-BE49-F238E27FC236}">
                <a16:creationId xmlns:a16="http://schemas.microsoft.com/office/drawing/2014/main" id="{793A9793-D232-4898-AC9F-34DE102B6560}"/>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8024BE0C-2CE1-4968-872D-8F7BDEC95F7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838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636BB7-FE01-4F32-BD4E-EB8E5F3AD69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32D2E33-EC13-4B45-B929-E25B2B99C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1B5905B-E958-4067-9A19-D162FC881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B0234D6-B332-491A-8A02-02FA8A6151C3}"/>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Alt Bilgi Yer Tutucusu 5">
            <a:extLst>
              <a:ext uri="{FF2B5EF4-FFF2-40B4-BE49-F238E27FC236}">
                <a16:creationId xmlns:a16="http://schemas.microsoft.com/office/drawing/2014/main" id="{929EF2C6-EF55-47FC-BF3E-D05DE39F14A3}"/>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21894F56-CBA3-494C-9303-87960478DC3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590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AD79C9-5AD7-4255-89C0-7A42B222548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50B1337-F15A-4F08-B3C4-1B7CE9958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C956579-51E2-4141-8E1F-E9EC06EDB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170D2F3-EE31-41CB-883D-2F8B51C8B605}"/>
              </a:ext>
            </a:extLst>
          </p:cNvPr>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Alt Bilgi Yer Tutucusu 5">
            <a:extLst>
              <a:ext uri="{FF2B5EF4-FFF2-40B4-BE49-F238E27FC236}">
                <a16:creationId xmlns:a16="http://schemas.microsoft.com/office/drawing/2014/main" id="{9182D8BE-512D-46C7-A17A-C452BE3BC436}"/>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308F0984-1219-4605-AC20-5DE90583D96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32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27CF711-FFD4-4F5E-8BB1-B7E845CC2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66F509A-1289-478A-B50B-E62B43222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C1C8AA5-D130-445A-B6F4-DBB88DB9C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1/4/2023</a:t>
            </a:fld>
            <a:endParaRPr lang="en-US" dirty="0"/>
          </a:p>
        </p:txBody>
      </p:sp>
      <p:sp>
        <p:nvSpPr>
          <p:cNvPr id="5" name="Alt Bilgi Yer Tutucusu 4">
            <a:extLst>
              <a:ext uri="{FF2B5EF4-FFF2-40B4-BE49-F238E27FC236}">
                <a16:creationId xmlns:a16="http://schemas.microsoft.com/office/drawing/2014/main" id="{DE7BADC4-B14C-486F-9958-6A9FB1CE1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a16="http://schemas.microsoft.com/office/drawing/2014/main" id="{D61DD7C8-9C16-4E1E-92C3-EE6CBD066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71322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2AE6D0-DADA-4E88-9509-2B84A2FBAA3D}"/>
              </a:ext>
            </a:extLst>
          </p:cNvPr>
          <p:cNvSpPr>
            <a:spLocks noGrp="1"/>
          </p:cNvSpPr>
          <p:nvPr>
            <p:ph type="title"/>
          </p:nvPr>
        </p:nvSpPr>
        <p:spPr>
          <a:xfrm>
            <a:off x="1653363" y="365760"/>
            <a:ext cx="9367203" cy="1188720"/>
          </a:xfrm>
        </p:spPr>
        <p:txBody>
          <a:bodyPr>
            <a:normAutofit/>
          </a:bodyPr>
          <a:lstStyle/>
          <a:p>
            <a:pPr algn="ctr"/>
            <a:r>
              <a:rPr lang="tr-TR" b="1" dirty="0">
                <a:solidFill>
                  <a:srgbClr val="800000"/>
                </a:solidFill>
              </a:rPr>
              <a:t>5651 SAYILI KANUN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C9E56F09-1CB2-4250-8CE8-C903ABBB638F}"/>
              </a:ext>
            </a:extLst>
          </p:cNvPr>
          <p:cNvSpPr>
            <a:spLocks noGrp="1"/>
          </p:cNvSpPr>
          <p:nvPr>
            <p:ph idx="1"/>
          </p:nvPr>
        </p:nvSpPr>
        <p:spPr>
          <a:xfrm>
            <a:off x="1653363" y="2176272"/>
            <a:ext cx="9367204" cy="4041648"/>
          </a:xfrm>
        </p:spPr>
        <p:txBody>
          <a:bodyPr anchor="t">
            <a:normAutofit/>
          </a:bodyPr>
          <a:lstStyle/>
          <a:p>
            <a:pPr algn="ctr"/>
            <a:r>
              <a:rPr lang="tr-TR" sz="4000" dirty="0">
                <a:solidFill>
                  <a:srgbClr val="800000"/>
                </a:solidFill>
                <a:latin typeface="Times New Roman" panose="02020603050405020304" pitchFamily="18" charset="0"/>
                <a:cs typeface="Times New Roman" panose="02020603050405020304" pitchFamily="18" charset="0"/>
              </a:rPr>
              <a:t>İNTERNET ORTAMINDA YAPILAN YAYINLARIN DÜZENLENMESİ VE BU YAYINLAR YOLUYLA İŞLENEN SUÇLARLA MÜCADELE EDİLMESİ HAKKINDA KANUN </a:t>
            </a:r>
          </a:p>
        </p:txBody>
      </p:sp>
    </p:spTree>
    <p:extLst>
      <p:ext uri="{BB962C8B-B14F-4D97-AF65-F5344CB8AC3E}">
        <p14:creationId xmlns:p14="http://schemas.microsoft.com/office/powerpoint/2010/main" val="403815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BİLGİLENDİRME YÜKÜMLÜLÜĞÜ</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362857" y="1045029"/>
            <a:ext cx="11466286" cy="4949373"/>
          </a:xfrm>
        </p:spPr>
        <p:txBody>
          <a:bodyPr>
            <a:noAutofit/>
          </a:bodyPr>
          <a:lstStyle/>
          <a:p>
            <a:pPr algn="just">
              <a:lnSpc>
                <a:spcPct val="150000"/>
              </a:lnSpc>
              <a:spcBef>
                <a:spcPts val="0"/>
              </a:spcBef>
            </a:pPr>
            <a:r>
              <a:rPr lang="tr-TR" sz="1800" b="1" dirty="0">
                <a:solidFill>
                  <a:srgbClr val="800000"/>
                </a:solidFill>
                <a:latin typeface="Times New Roman" panose="02020603050405020304" pitchFamily="18" charset="0"/>
                <a:cs typeface="Times New Roman" panose="02020603050405020304" pitchFamily="18" charset="0"/>
              </a:rPr>
              <a:t>MADDE 3 </a:t>
            </a:r>
          </a:p>
          <a:p>
            <a:pPr marL="0" indent="0" algn="just">
              <a:lnSpc>
                <a:spcPct val="150000"/>
              </a:lnSpc>
              <a:spcBef>
                <a:spcPts val="0"/>
              </a:spcBef>
              <a:buNone/>
            </a:pPr>
            <a:r>
              <a:rPr lang="tr-TR" sz="1800" b="1" dirty="0">
                <a:solidFill>
                  <a:schemeClr val="bg2">
                    <a:lumMod val="10000"/>
                  </a:schemeClr>
                </a:solidFill>
                <a:latin typeface="Times New Roman" panose="02020603050405020304" pitchFamily="18" charset="0"/>
                <a:cs typeface="Times New Roman" panose="02020603050405020304" pitchFamily="18" charset="0"/>
              </a:rPr>
              <a:t>(1) </a:t>
            </a:r>
            <a:r>
              <a:rPr lang="tr-TR" sz="1800" u="sng" dirty="0">
                <a:solidFill>
                  <a:schemeClr val="bg2">
                    <a:lumMod val="10000"/>
                  </a:schemeClr>
                </a:solidFill>
                <a:latin typeface="Times New Roman" panose="02020603050405020304" pitchFamily="18" charset="0"/>
                <a:cs typeface="Times New Roman" panose="02020603050405020304" pitchFamily="18" charset="0"/>
              </a:rPr>
              <a:t>İçerik, yer ve erişim sağlayıcıları</a:t>
            </a:r>
            <a:r>
              <a:rPr lang="tr-TR" sz="1800" dirty="0">
                <a:solidFill>
                  <a:schemeClr val="bg2">
                    <a:lumMod val="10000"/>
                  </a:schemeClr>
                </a:solidFill>
                <a:latin typeface="Times New Roman" panose="02020603050405020304" pitchFamily="18" charset="0"/>
                <a:cs typeface="Times New Roman" panose="02020603050405020304" pitchFamily="18" charset="0"/>
              </a:rPr>
              <a:t>, yönetmelikle belirlenen esas ve usuller çerçevesinde </a:t>
            </a:r>
            <a:r>
              <a:rPr lang="tr-TR" sz="1800" u="sng" dirty="0">
                <a:solidFill>
                  <a:schemeClr val="bg2">
                    <a:lumMod val="10000"/>
                  </a:schemeClr>
                </a:solidFill>
                <a:latin typeface="Times New Roman" panose="02020603050405020304" pitchFamily="18" charset="0"/>
                <a:cs typeface="Times New Roman" panose="02020603050405020304" pitchFamily="18" charset="0"/>
              </a:rPr>
              <a:t>tanıtıcı bilgilerini kendilerine ait internet ortamında kullanıcıların ulaşabileceği şekilde ve güncel olarak bulundurmakla yükümlüdür</a:t>
            </a:r>
          </a:p>
          <a:p>
            <a:pPr marL="0" indent="0" algn="just">
              <a:lnSpc>
                <a:spcPct val="150000"/>
              </a:lnSpc>
              <a:spcBef>
                <a:spcPts val="0"/>
              </a:spcBef>
              <a:buNone/>
            </a:pPr>
            <a:r>
              <a:rPr lang="tr-TR" sz="1800" b="1" dirty="0">
                <a:solidFill>
                  <a:schemeClr val="bg2">
                    <a:lumMod val="10000"/>
                  </a:schemeClr>
                </a:solidFill>
                <a:latin typeface="Times New Roman" panose="02020603050405020304" pitchFamily="18" charset="0"/>
                <a:cs typeface="Times New Roman" panose="02020603050405020304" pitchFamily="18" charset="0"/>
              </a:rPr>
              <a:t>(3) </a:t>
            </a:r>
            <a:r>
              <a:rPr lang="tr-TR" sz="1800" dirty="0">
                <a:solidFill>
                  <a:schemeClr val="bg2">
                    <a:lumMod val="10000"/>
                  </a:schemeClr>
                </a:solidFill>
                <a:latin typeface="Times New Roman" panose="02020603050405020304" pitchFamily="18" charset="0"/>
                <a:cs typeface="Times New Roman" panose="02020603050405020304" pitchFamily="18" charset="0"/>
              </a:rPr>
              <a:t>Bu Kanun kapsamındaki faaliyetleri yurt içinden ya da yurt dışından yürütenlere, internet sayfalarındaki iletişim araçları, alan adı, IP adresi ve benzeri kaynaklarla elde edilen bilgiler üzerinden </a:t>
            </a:r>
            <a:r>
              <a:rPr lang="tr-TR" sz="1800" u="sng" dirty="0">
                <a:solidFill>
                  <a:schemeClr val="bg2">
                    <a:lumMod val="10000"/>
                  </a:schemeClr>
                </a:solidFill>
                <a:latin typeface="Times New Roman" panose="02020603050405020304" pitchFamily="18" charset="0"/>
                <a:cs typeface="Times New Roman" panose="02020603050405020304" pitchFamily="18" charset="0"/>
              </a:rPr>
              <a:t>elektronik posta veya diğer iletişim araçları ile bildirim yapılabilir.</a:t>
            </a:r>
          </a:p>
          <a:p>
            <a:pPr marL="0" indent="0" algn="just">
              <a:lnSpc>
                <a:spcPct val="150000"/>
              </a:lnSpc>
              <a:spcBef>
                <a:spcPts val="0"/>
              </a:spcBef>
              <a:buNone/>
            </a:pPr>
            <a:r>
              <a:rPr lang="tr-TR" sz="1800" b="1" dirty="0">
                <a:solidFill>
                  <a:schemeClr val="bg2">
                    <a:lumMod val="10000"/>
                  </a:schemeClr>
                </a:solidFill>
                <a:latin typeface="Times New Roman" panose="02020603050405020304" pitchFamily="18" charset="0"/>
                <a:cs typeface="Times New Roman" panose="02020603050405020304" pitchFamily="18" charset="0"/>
              </a:rPr>
              <a:t>(4) </a:t>
            </a:r>
            <a:r>
              <a:rPr lang="tr-TR" sz="1800" dirty="0">
                <a:solidFill>
                  <a:schemeClr val="bg2">
                    <a:lumMod val="10000"/>
                  </a:schemeClr>
                </a:solidFill>
                <a:latin typeface="Times New Roman" panose="02020603050405020304" pitchFamily="18" charset="0"/>
                <a:cs typeface="Times New Roman" panose="02020603050405020304" pitchFamily="18" charset="0"/>
              </a:rPr>
              <a:t>Bu Kanun kapsamında verilen </a:t>
            </a:r>
            <a:r>
              <a:rPr lang="tr-TR" sz="1800" u="sng" dirty="0">
                <a:solidFill>
                  <a:schemeClr val="bg2">
                    <a:lumMod val="10000"/>
                  </a:schemeClr>
                </a:solidFill>
                <a:latin typeface="Times New Roman" panose="02020603050405020304" pitchFamily="18" charset="0"/>
                <a:cs typeface="Times New Roman" panose="02020603050405020304" pitchFamily="18" charset="0"/>
              </a:rPr>
              <a:t>idari para cezaları</a:t>
            </a:r>
            <a:r>
              <a:rPr lang="tr-TR" sz="1800" dirty="0">
                <a:solidFill>
                  <a:schemeClr val="bg2">
                    <a:lumMod val="10000"/>
                  </a:schemeClr>
                </a:solidFill>
                <a:latin typeface="Times New Roman" panose="02020603050405020304" pitchFamily="18" charset="0"/>
                <a:cs typeface="Times New Roman" panose="02020603050405020304" pitchFamily="18" charset="0"/>
              </a:rPr>
              <a:t>, </a:t>
            </a:r>
            <a:r>
              <a:rPr lang="tr-TR" sz="1800" u="sng" dirty="0">
                <a:solidFill>
                  <a:schemeClr val="bg2">
                    <a:lumMod val="10000"/>
                  </a:schemeClr>
                </a:solidFill>
                <a:latin typeface="Times New Roman" panose="02020603050405020304" pitchFamily="18" charset="0"/>
                <a:cs typeface="Times New Roman" panose="02020603050405020304" pitchFamily="18" charset="0"/>
              </a:rPr>
              <a:t>muhatabın yurt dışında bulunması hâlinde </a:t>
            </a:r>
            <a:r>
              <a:rPr lang="tr-TR" sz="1800" dirty="0">
                <a:solidFill>
                  <a:schemeClr val="bg2">
                    <a:lumMod val="10000"/>
                  </a:schemeClr>
                </a:solidFill>
                <a:latin typeface="Times New Roman" panose="02020603050405020304" pitchFamily="18" charset="0"/>
                <a:cs typeface="Times New Roman" panose="02020603050405020304" pitchFamily="18" charset="0"/>
              </a:rPr>
              <a:t>Kurum tarafından doğrudan muhataba </a:t>
            </a:r>
            <a:r>
              <a:rPr lang="tr-TR" sz="1800" u="sng" dirty="0">
                <a:solidFill>
                  <a:schemeClr val="bg2">
                    <a:lumMod val="10000"/>
                  </a:schemeClr>
                </a:solidFill>
                <a:latin typeface="Times New Roman" panose="02020603050405020304" pitchFamily="18" charset="0"/>
                <a:cs typeface="Times New Roman" panose="02020603050405020304" pitchFamily="18" charset="0"/>
              </a:rPr>
              <a:t>üçüncü fıkradaki usulle de bildirilebilir</a:t>
            </a:r>
            <a:r>
              <a:rPr lang="tr-TR" sz="1800" dirty="0">
                <a:solidFill>
                  <a:schemeClr val="bg2">
                    <a:lumMod val="10000"/>
                  </a:schemeClr>
                </a:solidFill>
                <a:latin typeface="Times New Roman" panose="02020603050405020304" pitchFamily="18" charset="0"/>
                <a:cs typeface="Times New Roman" panose="02020603050405020304" pitchFamily="18" charset="0"/>
              </a:rPr>
              <a:t>. Bu bildirim 11/2/1959 tarihli ve 7201 sayılı Tebligat Kanununa göre yapılan </a:t>
            </a:r>
            <a:r>
              <a:rPr lang="tr-TR" sz="1800" u="sng" dirty="0">
                <a:solidFill>
                  <a:schemeClr val="bg2">
                    <a:lumMod val="10000"/>
                  </a:schemeClr>
                </a:solidFill>
                <a:latin typeface="Times New Roman" panose="02020603050405020304" pitchFamily="18" charset="0"/>
                <a:cs typeface="Times New Roman" panose="02020603050405020304" pitchFamily="18" charset="0"/>
              </a:rPr>
              <a:t>tebligat hükmündedir</a:t>
            </a:r>
            <a:r>
              <a:rPr lang="tr-TR" sz="1800" dirty="0">
                <a:solidFill>
                  <a:schemeClr val="bg2">
                    <a:lumMod val="10000"/>
                  </a:schemeClr>
                </a:solidFill>
                <a:latin typeface="Times New Roman" panose="02020603050405020304" pitchFamily="18" charset="0"/>
                <a:cs typeface="Times New Roman" panose="02020603050405020304" pitchFamily="18" charset="0"/>
              </a:rPr>
              <a:t>. Bu </a:t>
            </a:r>
            <a:r>
              <a:rPr lang="tr-TR" sz="1800" u="sng" dirty="0">
                <a:solidFill>
                  <a:schemeClr val="bg2">
                    <a:lumMod val="10000"/>
                  </a:schemeClr>
                </a:solidFill>
                <a:latin typeface="Times New Roman" panose="02020603050405020304" pitchFamily="18" charset="0"/>
                <a:cs typeface="Times New Roman" panose="02020603050405020304" pitchFamily="18" charset="0"/>
              </a:rPr>
              <a:t>bildirimin yapıldığı tarihi izleyen beşinci günün sonunda </a:t>
            </a:r>
            <a:r>
              <a:rPr lang="tr-TR" sz="1800" dirty="0">
                <a:solidFill>
                  <a:schemeClr val="bg2">
                    <a:lumMod val="10000"/>
                  </a:schemeClr>
                </a:solidFill>
                <a:latin typeface="Times New Roman" panose="02020603050405020304" pitchFamily="18" charset="0"/>
                <a:cs typeface="Times New Roman" panose="02020603050405020304" pitchFamily="18" charset="0"/>
              </a:rPr>
              <a:t>tebligat yapılmış sayılır</a:t>
            </a:r>
          </a:p>
        </p:txBody>
      </p:sp>
    </p:spTree>
    <p:extLst>
      <p:ext uri="{BB962C8B-B14F-4D97-AF65-F5344CB8AC3E}">
        <p14:creationId xmlns:p14="http://schemas.microsoft.com/office/powerpoint/2010/main" val="315555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ERİŞİM SAĞLAYICILARI BİRLİĞİ </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304800" y="1045027"/>
            <a:ext cx="11466286" cy="4949373"/>
          </a:xfrm>
        </p:spPr>
        <p:txBody>
          <a:bodyPr>
            <a:noAutofit/>
          </a:bodyPr>
          <a:lstStyle/>
          <a:p>
            <a:pPr algn="just">
              <a:lnSpc>
                <a:spcPct val="150000"/>
              </a:lnSpc>
              <a:spcBef>
                <a:spcPts val="0"/>
              </a:spcBef>
            </a:pPr>
            <a:r>
              <a:rPr lang="tr-TR" sz="2000" b="1" dirty="0">
                <a:solidFill>
                  <a:srgbClr val="800000"/>
                </a:solidFill>
                <a:latin typeface="Times New Roman" panose="02020603050405020304" pitchFamily="18" charset="0"/>
                <a:cs typeface="Times New Roman" panose="02020603050405020304" pitchFamily="18" charset="0"/>
              </a:rPr>
              <a:t>MADDE 6/A </a:t>
            </a:r>
          </a:p>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(1) </a:t>
            </a:r>
            <a:r>
              <a:rPr lang="tr-TR" sz="2000" dirty="0">
                <a:solidFill>
                  <a:schemeClr val="bg2">
                    <a:lumMod val="10000"/>
                  </a:schemeClr>
                </a:solidFill>
                <a:latin typeface="Times New Roman" panose="02020603050405020304" pitchFamily="18" charset="0"/>
                <a:cs typeface="Times New Roman" panose="02020603050405020304" pitchFamily="18" charset="0"/>
              </a:rPr>
              <a:t>Bu Kanunun </a:t>
            </a:r>
            <a:r>
              <a:rPr lang="tr-TR" sz="2000" u="sng" dirty="0">
                <a:solidFill>
                  <a:schemeClr val="bg2">
                    <a:lumMod val="10000"/>
                  </a:schemeClr>
                </a:solidFill>
                <a:latin typeface="Times New Roman" panose="02020603050405020304" pitchFamily="18" charset="0"/>
                <a:cs typeface="Times New Roman" panose="02020603050405020304" pitchFamily="18" charset="0"/>
              </a:rPr>
              <a:t>8 inci maddesi kapsamı dışındaki erişimin engellenmesi kararlarının uygulanmasını sağla</a:t>
            </a:r>
            <a:r>
              <a:rPr lang="tr-TR" sz="2000" dirty="0">
                <a:solidFill>
                  <a:schemeClr val="bg2">
                    <a:lumMod val="10000"/>
                  </a:schemeClr>
                </a:solidFill>
                <a:latin typeface="Times New Roman" panose="02020603050405020304" pitchFamily="18" charset="0"/>
                <a:cs typeface="Times New Roman" panose="02020603050405020304" pitchFamily="18" charset="0"/>
              </a:rPr>
              <a:t>mak üzere Erişim Sağlayıcıları Birliği kurulmuştur.</a:t>
            </a:r>
          </a:p>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(2) </a:t>
            </a:r>
            <a:r>
              <a:rPr lang="tr-TR" sz="2000" dirty="0">
                <a:solidFill>
                  <a:schemeClr val="bg2">
                    <a:lumMod val="10000"/>
                  </a:schemeClr>
                </a:solidFill>
                <a:latin typeface="Times New Roman" panose="02020603050405020304" pitchFamily="18" charset="0"/>
                <a:cs typeface="Times New Roman" panose="02020603050405020304" pitchFamily="18" charset="0"/>
              </a:rPr>
              <a:t>Birlik </a:t>
            </a:r>
            <a:r>
              <a:rPr lang="tr-TR" sz="2000" u="sng" dirty="0">
                <a:solidFill>
                  <a:schemeClr val="bg2">
                    <a:lumMod val="10000"/>
                  </a:schemeClr>
                </a:solidFill>
                <a:latin typeface="Times New Roman" panose="02020603050405020304" pitchFamily="18" charset="0"/>
                <a:cs typeface="Times New Roman" panose="02020603050405020304" pitchFamily="18" charset="0"/>
              </a:rPr>
              <a:t>özel hukuk tüzel kişiliğini haizdir. Birliğin merkezi Ankara’dır</a:t>
            </a:r>
            <a:r>
              <a:rPr lang="tr-TR" sz="2000" dirty="0">
                <a:solidFill>
                  <a:schemeClr val="bg2">
                    <a:lumMod val="10000"/>
                  </a:schemeClr>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(4) </a:t>
            </a:r>
            <a:r>
              <a:rPr lang="tr-TR" sz="2000" dirty="0">
                <a:solidFill>
                  <a:schemeClr val="bg2">
                    <a:lumMod val="10000"/>
                  </a:schemeClr>
                </a:solidFill>
                <a:latin typeface="Times New Roman" panose="02020603050405020304" pitchFamily="18" charset="0"/>
                <a:cs typeface="Times New Roman" panose="02020603050405020304" pitchFamily="18" charset="0"/>
              </a:rPr>
              <a:t>Birlik, Tüzüğünün </a:t>
            </a:r>
            <a:r>
              <a:rPr lang="tr-TR" sz="2000" u="sng" dirty="0">
                <a:solidFill>
                  <a:schemeClr val="bg2">
                    <a:lumMod val="10000"/>
                  </a:schemeClr>
                </a:solidFill>
                <a:latin typeface="Times New Roman" panose="02020603050405020304" pitchFamily="18" charset="0"/>
                <a:cs typeface="Times New Roman" panose="02020603050405020304" pitchFamily="18" charset="0"/>
              </a:rPr>
              <a:t>Kurum tarafından incelenerek uygun bulunmasını müteakip </a:t>
            </a:r>
            <a:r>
              <a:rPr lang="tr-TR" sz="2000" dirty="0">
                <a:solidFill>
                  <a:schemeClr val="bg2">
                    <a:lumMod val="10000"/>
                  </a:schemeClr>
                </a:solidFill>
                <a:latin typeface="Times New Roman" panose="02020603050405020304" pitchFamily="18" charset="0"/>
                <a:cs typeface="Times New Roman" panose="02020603050405020304" pitchFamily="18" charset="0"/>
              </a:rPr>
              <a:t>faaliyete başlar.</a:t>
            </a:r>
          </a:p>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(5) </a:t>
            </a:r>
            <a:r>
              <a:rPr lang="tr-TR" sz="2000" dirty="0">
                <a:solidFill>
                  <a:schemeClr val="bg2">
                    <a:lumMod val="10000"/>
                  </a:schemeClr>
                </a:solidFill>
                <a:latin typeface="Times New Roman" panose="02020603050405020304" pitchFamily="18" charset="0"/>
                <a:cs typeface="Times New Roman" panose="02020603050405020304" pitchFamily="18" charset="0"/>
              </a:rPr>
              <a:t>Birlik, 5/11/2008 tarihli ve 5809 sayılı Elektronik Haberleşme Kanunu kapsamında yetkilendirilen </a:t>
            </a:r>
            <a:r>
              <a:rPr lang="tr-TR" sz="2000" u="sng" dirty="0">
                <a:solidFill>
                  <a:schemeClr val="bg2">
                    <a:lumMod val="10000"/>
                  </a:schemeClr>
                </a:solidFill>
                <a:latin typeface="Times New Roman" panose="02020603050405020304" pitchFamily="18" charset="0"/>
                <a:cs typeface="Times New Roman" panose="02020603050405020304" pitchFamily="18" charset="0"/>
              </a:rPr>
              <a:t>tüm internet servis sağlayıcıları ile internet erişim hizmeti veren diğer işletmecilerin katılmasıyla oluşan ve koordinasyonu sağlayan </a:t>
            </a:r>
            <a:r>
              <a:rPr lang="tr-TR" sz="2000" dirty="0">
                <a:solidFill>
                  <a:schemeClr val="bg2">
                    <a:lumMod val="10000"/>
                  </a:schemeClr>
                </a:solidFill>
                <a:latin typeface="Times New Roman" panose="02020603050405020304" pitchFamily="18" charset="0"/>
                <a:cs typeface="Times New Roman" panose="02020603050405020304" pitchFamily="18" charset="0"/>
              </a:rPr>
              <a:t>bir kuruluştur.</a:t>
            </a:r>
          </a:p>
        </p:txBody>
      </p:sp>
    </p:spTree>
    <p:extLst>
      <p:ext uri="{BB962C8B-B14F-4D97-AF65-F5344CB8AC3E}">
        <p14:creationId xmlns:p14="http://schemas.microsoft.com/office/powerpoint/2010/main" val="62346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ERİŞİM SAĞLAYICILARI BİRLİĞİ </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304800" y="1045027"/>
            <a:ext cx="11466286" cy="4949373"/>
          </a:xfrm>
        </p:spPr>
        <p:txBody>
          <a:bodyPr>
            <a:noAutofit/>
          </a:bodyPr>
          <a:lstStyle/>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 (6) </a:t>
            </a:r>
            <a:r>
              <a:rPr lang="tr-TR" sz="2200" dirty="0">
                <a:solidFill>
                  <a:schemeClr val="bg2">
                    <a:lumMod val="10000"/>
                  </a:schemeClr>
                </a:solidFill>
                <a:latin typeface="Times New Roman" panose="02020603050405020304" pitchFamily="18" charset="0"/>
                <a:cs typeface="Times New Roman" panose="02020603050405020304" pitchFamily="18" charset="0"/>
              </a:rPr>
              <a:t>Bu Kanunun </a:t>
            </a:r>
            <a:r>
              <a:rPr lang="tr-TR" sz="2200" u="sng" dirty="0">
                <a:solidFill>
                  <a:schemeClr val="bg2">
                    <a:lumMod val="10000"/>
                  </a:schemeClr>
                </a:solidFill>
                <a:latin typeface="Times New Roman" panose="02020603050405020304" pitchFamily="18" charset="0"/>
                <a:cs typeface="Times New Roman" panose="02020603050405020304" pitchFamily="18" charset="0"/>
              </a:rPr>
              <a:t>8 ve 8/A maddesi dışındaki erişimin engellenmesi kararları erişim sağlayıcılar tarafından yerine getirilir</a:t>
            </a:r>
            <a:r>
              <a:rPr lang="tr-TR" sz="2200" dirty="0">
                <a:solidFill>
                  <a:schemeClr val="bg2">
                    <a:lumMod val="10000"/>
                  </a:schemeClr>
                </a:solidFill>
                <a:latin typeface="Times New Roman" panose="02020603050405020304" pitchFamily="18" charset="0"/>
                <a:cs typeface="Times New Roman" panose="02020603050405020304" pitchFamily="18" charset="0"/>
              </a:rPr>
              <a:t>. Kararların uygulanması amacıyla gerekli her türlü donanım ve yazılım erişim sağlayıcıların kendileri tarafından sağlanır.</a:t>
            </a:r>
          </a:p>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 (7) </a:t>
            </a:r>
            <a:r>
              <a:rPr lang="tr-TR" sz="2200" u="sng" dirty="0">
                <a:solidFill>
                  <a:schemeClr val="bg2">
                    <a:lumMod val="10000"/>
                  </a:schemeClr>
                </a:solidFill>
                <a:latin typeface="Times New Roman" panose="02020603050405020304" pitchFamily="18" charset="0"/>
                <a:cs typeface="Times New Roman" panose="02020603050405020304" pitchFamily="18" charset="0"/>
              </a:rPr>
              <a:t>Erişimin engellenmesi kararları gereği için Birliğe gönderilir. Bu kapsamda Birliğe yapılan tebligat erişim sağlayıcılara yapılmış sayılır</a:t>
            </a:r>
            <a:r>
              <a:rPr lang="tr-TR" sz="2200" dirty="0">
                <a:solidFill>
                  <a:schemeClr val="bg2">
                    <a:lumMod val="10000"/>
                  </a:schemeClr>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 (8) </a:t>
            </a:r>
            <a:r>
              <a:rPr lang="tr-TR" sz="2200" dirty="0">
                <a:solidFill>
                  <a:schemeClr val="bg2">
                    <a:lumMod val="10000"/>
                  </a:schemeClr>
                </a:solidFill>
                <a:latin typeface="Times New Roman" panose="02020603050405020304" pitchFamily="18" charset="0"/>
                <a:cs typeface="Times New Roman" panose="02020603050405020304" pitchFamily="18" charset="0"/>
              </a:rPr>
              <a:t>Birlik, kendisine gönderilen mevzuata uygun olmadığını düşündüğü kararlara </a:t>
            </a:r>
            <a:r>
              <a:rPr lang="tr-TR" sz="2200" u="sng" dirty="0">
                <a:solidFill>
                  <a:schemeClr val="bg2">
                    <a:lumMod val="10000"/>
                  </a:schemeClr>
                </a:solidFill>
                <a:latin typeface="Times New Roman" panose="02020603050405020304" pitchFamily="18" charset="0"/>
                <a:cs typeface="Times New Roman" panose="02020603050405020304" pitchFamily="18" charset="0"/>
              </a:rPr>
              <a:t>itiraz edebilir</a:t>
            </a:r>
            <a:r>
              <a:rPr lang="tr-TR" sz="2200" dirty="0">
                <a:solidFill>
                  <a:schemeClr val="bg2">
                    <a:lumMod val="10000"/>
                  </a:schemeClr>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tr-TR" sz="2200" b="1" dirty="0">
                <a:solidFill>
                  <a:schemeClr val="bg2">
                    <a:lumMod val="10000"/>
                  </a:schemeClr>
                </a:solidFill>
                <a:latin typeface="Times New Roman" panose="02020603050405020304" pitchFamily="18" charset="0"/>
                <a:cs typeface="Times New Roman" panose="02020603050405020304" pitchFamily="18" charset="0"/>
              </a:rPr>
              <a:t>(10) </a:t>
            </a:r>
            <a:r>
              <a:rPr lang="tr-TR" sz="2200" dirty="0">
                <a:solidFill>
                  <a:schemeClr val="bg2">
                    <a:lumMod val="10000"/>
                  </a:schemeClr>
                </a:solidFill>
                <a:latin typeface="Times New Roman" panose="02020603050405020304" pitchFamily="18" charset="0"/>
                <a:cs typeface="Times New Roman" panose="02020603050405020304" pitchFamily="18" charset="0"/>
              </a:rPr>
              <a:t>Birliğe </a:t>
            </a:r>
            <a:r>
              <a:rPr lang="tr-TR" sz="2200" u="sng" dirty="0">
                <a:solidFill>
                  <a:schemeClr val="bg2">
                    <a:lumMod val="10000"/>
                  </a:schemeClr>
                </a:solidFill>
                <a:latin typeface="Times New Roman" panose="02020603050405020304" pitchFamily="18" charset="0"/>
                <a:cs typeface="Times New Roman" panose="02020603050405020304" pitchFamily="18" charset="0"/>
              </a:rPr>
              <a:t>üye olmayan </a:t>
            </a:r>
            <a:r>
              <a:rPr lang="tr-TR" sz="2200" dirty="0">
                <a:solidFill>
                  <a:schemeClr val="bg2">
                    <a:lumMod val="10000"/>
                  </a:schemeClr>
                </a:solidFill>
                <a:latin typeface="Times New Roman" panose="02020603050405020304" pitchFamily="18" charset="0"/>
                <a:cs typeface="Times New Roman" panose="02020603050405020304" pitchFamily="18" charset="0"/>
              </a:rPr>
              <a:t>internet servis sağlayıcıları faaliyette bulunamaz. </a:t>
            </a:r>
          </a:p>
        </p:txBody>
      </p:sp>
    </p:spTree>
    <p:extLst>
      <p:ext uri="{BB962C8B-B14F-4D97-AF65-F5344CB8AC3E}">
        <p14:creationId xmlns:p14="http://schemas.microsoft.com/office/powerpoint/2010/main" val="27741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fontScale="90000"/>
          </a:bodyPr>
          <a:lstStyle/>
          <a:p>
            <a:r>
              <a:rPr lang="tr-TR" sz="3200" dirty="0">
                <a:solidFill>
                  <a:srgbClr val="800000"/>
                </a:solidFill>
                <a:latin typeface="Times New Roman" panose="02020603050405020304" pitchFamily="18" charset="0"/>
                <a:cs typeface="Times New Roman" panose="02020603050405020304" pitchFamily="18" charset="0"/>
              </a:rPr>
              <a:t>TOPLU KULLANIM SAĞLAYICILARIN YÜKÜMLÜLÜKLERİ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304800" y="1045027"/>
            <a:ext cx="11466286" cy="4949373"/>
          </a:xfrm>
        </p:spPr>
        <p:txBody>
          <a:bodyPr>
            <a:noAutofit/>
          </a:bodyPr>
          <a:lstStyle/>
          <a:p>
            <a:pPr algn="just">
              <a:lnSpc>
                <a:spcPct val="150000"/>
              </a:lnSpc>
              <a:spcBef>
                <a:spcPts val="0"/>
              </a:spcBef>
            </a:pPr>
            <a:r>
              <a:rPr lang="tr-TR" sz="2000" b="1" dirty="0">
                <a:solidFill>
                  <a:srgbClr val="800000"/>
                </a:solidFill>
                <a:latin typeface="Times New Roman" panose="02020603050405020304" pitchFamily="18" charset="0"/>
                <a:cs typeface="Times New Roman" panose="02020603050405020304" pitchFamily="18" charset="0"/>
              </a:rPr>
              <a:t>MADDE 7</a:t>
            </a:r>
          </a:p>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(2) </a:t>
            </a:r>
            <a:r>
              <a:rPr lang="tr-TR" sz="2000" dirty="0">
                <a:solidFill>
                  <a:schemeClr val="bg2">
                    <a:lumMod val="10000"/>
                  </a:schemeClr>
                </a:solidFill>
                <a:latin typeface="Times New Roman" panose="02020603050405020304" pitchFamily="18" charset="0"/>
                <a:cs typeface="Times New Roman" panose="02020603050405020304" pitchFamily="18" charset="0"/>
              </a:rPr>
              <a:t>Ticari amaçla olup olmadığına bakılmaksızın bütün internet toplu kullanım sağlayıcılar, </a:t>
            </a:r>
            <a:r>
              <a:rPr lang="tr-TR" sz="2000" u="sng" dirty="0">
                <a:solidFill>
                  <a:schemeClr val="bg2">
                    <a:lumMod val="10000"/>
                  </a:schemeClr>
                </a:solidFill>
                <a:latin typeface="Times New Roman" panose="02020603050405020304" pitchFamily="18" charset="0"/>
                <a:cs typeface="Times New Roman" panose="02020603050405020304" pitchFamily="18" charset="0"/>
              </a:rPr>
              <a:t>konusu suç oluşturan içeriklere erişimin engellenmesi ve kullanıma ilişkin erişim kayıtlarının tutulması hususlarında </a:t>
            </a:r>
            <a:r>
              <a:rPr lang="tr-TR" sz="2000" dirty="0">
                <a:solidFill>
                  <a:schemeClr val="bg2">
                    <a:lumMod val="10000"/>
                  </a:schemeClr>
                </a:solidFill>
                <a:latin typeface="Times New Roman" panose="02020603050405020304" pitchFamily="18" charset="0"/>
                <a:cs typeface="Times New Roman" panose="02020603050405020304" pitchFamily="18" charset="0"/>
              </a:rPr>
              <a:t>yönetmelikle belirlenen tedbirleri almakla yükümlüdür.</a:t>
            </a:r>
          </a:p>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(3) </a:t>
            </a:r>
            <a:r>
              <a:rPr lang="tr-TR" sz="2000" dirty="0">
                <a:solidFill>
                  <a:schemeClr val="bg2">
                    <a:lumMod val="10000"/>
                  </a:schemeClr>
                </a:solidFill>
                <a:latin typeface="Times New Roman" panose="02020603050405020304" pitchFamily="18" charset="0"/>
                <a:cs typeface="Times New Roman" panose="02020603050405020304" pitchFamily="18" charset="0"/>
              </a:rPr>
              <a:t>Ticari amaçla toplu kullanım sağlayıcılar, </a:t>
            </a:r>
            <a:r>
              <a:rPr lang="tr-TR" sz="2000" u="sng" dirty="0">
                <a:solidFill>
                  <a:schemeClr val="bg2">
                    <a:lumMod val="10000"/>
                  </a:schemeClr>
                </a:solidFill>
                <a:latin typeface="Times New Roman" panose="02020603050405020304" pitchFamily="18" charset="0"/>
                <a:cs typeface="Times New Roman" panose="02020603050405020304" pitchFamily="18" charset="0"/>
              </a:rPr>
              <a:t>ailenin ve çocukların korunması, suçun önlenmesi ve suçluların tespiti kapsamında </a:t>
            </a:r>
            <a:r>
              <a:rPr lang="tr-TR" sz="2000" dirty="0">
                <a:solidFill>
                  <a:schemeClr val="bg2">
                    <a:lumMod val="10000"/>
                  </a:schemeClr>
                </a:solidFill>
                <a:latin typeface="Times New Roman" panose="02020603050405020304" pitchFamily="18" charset="0"/>
                <a:cs typeface="Times New Roman" panose="02020603050405020304" pitchFamily="18" charset="0"/>
              </a:rPr>
              <a:t>usul ve esasları yönetmelikte belirlenen tedbirleri almakla yükümlüdür.</a:t>
            </a:r>
          </a:p>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(4) </a:t>
            </a:r>
            <a:r>
              <a:rPr lang="tr-TR" sz="2000" dirty="0">
                <a:solidFill>
                  <a:schemeClr val="bg2">
                    <a:lumMod val="10000"/>
                  </a:schemeClr>
                </a:solidFill>
                <a:latin typeface="Times New Roman" panose="02020603050405020304" pitchFamily="18" charset="0"/>
                <a:cs typeface="Times New Roman" panose="02020603050405020304" pitchFamily="18" charset="0"/>
              </a:rPr>
              <a:t>Bu maddede belirtilen yükümlülükleri ihlal eden ticari amaçla toplu kullanım sağlayıcılarına, ihlalin ağırlığına göre yönetmelikle belirlenecek usul ve esaslar çerçevesinde </a:t>
            </a:r>
            <a:r>
              <a:rPr lang="tr-TR" sz="2000" u="sng" dirty="0">
                <a:solidFill>
                  <a:schemeClr val="bg2">
                    <a:lumMod val="10000"/>
                  </a:schemeClr>
                </a:solidFill>
                <a:latin typeface="Times New Roman" panose="02020603050405020304" pitchFamily="18" charset="0"/>
                <a:cs typeface="Times New Roman" panose="02020603050405020304" pitchFamily="18" charset="0"/>
              </a:rPr>
              <a:t>uyarma, bin Türk Lirasından on beş bin Türk Lirasına kadar idari para cezası verme veya üç güne kadar ticari faaliyetlerini durdurma </a:t>
            </a:r>
            <a:r>
              <a:rPr lang="tr-TR" sz="2000" dirty="0">
                <a:solidFill>
                  <a:schemeClr val="bg2">
                    <a:lumMod val="10000"/>
                  </a:schemeClr>
                </a:solidFill>
                <a:latin typeface="Times New Roman" panose="02020603050405020304" pitchFamily="18" charset="0"/>
                <a:cs typeface="Times New Roman" panose="02020603050405020304" pitchFamily="18" charset="0"/>
              </a:rPr>
              <a:t>müeyyidelerinden birine karar vermeye mahalli mülki amir yetkilidir</a:t>
            </a:r>
          </a:p>
        </p:txBody>
      </p:sp>
    </p:spTree>
    <p:extLst>
      <p:ext uri="{BB962C8B-B14F-4D97-AF65-F5344CB8AC3E}">
        <p14:creationId xmlns:p14="http://schemas.microsoft.com/office/powerpoint/2010/main" val="1912742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5"/>
            <a:ext cx="10515600" cy="766989"/>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KANUNUN AMACI </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478971" y="1058636"/>
            <a:ext cx="11350171" cy="4351338"/>
          </a:xfrm>
        </p:spPr>
        <p:txBody>
          <a:bodyPr>
            <a:normAutofit fontScale="92500" lnSpcReduction="20000"/>
          </a:bodyPr>
          <a:lstStyle/>
          <a:p>
            <a:pPr algn="just">
              <a:lnSpc>
                <a:spcPct val="150000"/>
              </a:lnSpc>
              <a:spcBef>
                <a:spcPts val="0"/>
              </a:spcBef>
            </a:pPr>
            <a:r>
              <a:rPr lang="tr-TR" b="1" dirty="0">
                <a:solidFill>
                  <a:srgbClr val="800000"/>
                </a:solidFill>
                <a:latin typeface="Times New Roman" panose="02020603050405020304" pitchFamily="18" charset="0"/>
                <a:cs typeface="Times New Roman" panose="02020603050405020304" pitchFamily="18" charset="0"/>
              </a:rPr>
              <a:t>MADDE 1- </a:t>
            </a:r>
            <a:r>
              <a:rPr lang="tr-TR" dirty="0">
                <a:solidFill>
                  <a:srgbClr val="800000"/>
                </a:solidFill>
                <a:latin typeface="Times New Roman" panose="02020603050405020304" pitchFamily="18" charset="0"/>
                <a:cs typeface="Times New Roman" panose="02020603050405020304" pitchFamily="18" charset="0"/>
              </a:rPr>
              <a:t>(1) Bu Kanunun amaç ve kapsamı; </a:t>
            </a:r>
          </a:p>
          <a:p>
            <a:pPr algn="just">
              <a:lnSpc>
                <a:spcPct val="150000"/>
              </a:lnSpc>
              <a:spcBef>
                <a:spcPts val="0"/>
              </a:spcBef>
            </a:pPr>
            <a:r>
              <a:rPr lang="tr-TR" dirty="0">
                <a:solidFill>
                  <a:schemeClr val="tx2">
                    <a:lumMod val="50000"/>
                  </a:schemeClr>
                </a:solidFill>
                <a:latin typeface="Times New Roman" panose="02020603050405020304" pitchFamily="18" charset="0"/>
                <a:cs typeface="Times New Roman" panose="02020603050405020304" pitchFamily="18" charset="0"/>
              </a:rPr>
              <a:t>içerik sağlayıcı, </a:t>
            </a:r>
          </a:p>
          <a:p>
            <a:pPr algn="just">
              <a:lnSpc>
                <a:spcPct val="150000"/>
              </a:lnSpc>
              <a:spcBef>
                <a:spcPts val="0"/>
              </a:spcBef>
            </a:pPr>
            <a:r>
              <a:rPr lang="tr-TR" dirty="0">
                <a:solidFill>
                  <a:schemeClr val="tx2">
                    <a:lumMod val="50000"/>
                  </a:schemeClr>
                </a:solidFill>
                <a:latin typeface="Times New Roman" panose="02020603050405020304" pitchFamily="18" charset="0"/>
                <a:cs typeface="Times New Roman" panose="02020603050405020304" pitchFamily="18" charset="0"/>
              </a:rPr>
              <a:t>yer sağlayıcı, </a:t>
            </a:r>
          </a:p>
          <a:p>
            <a:pPr algn="just">
              <a:lnSpc>
                <a:spcPct val="150000"/>
              </a:lnSpc>
              <a:spcBef>
                <a:spcPts val="0"/>
              </a:spcBef>
            </a:pPr>
            <a:r>
              <a:rPr lang="tr-TR" dirty="0">
                <a:solidFill>
                  <a:schemeClr val="tx2">
                    <a:lumMod val="50000"/>
                  </a:schemeClr>
                </a:solidFill>
                <a:latin typeface="Times New Roman" panose="02020603050405020304" pitchFamily="18" charset="0"/>
                <a:cs typeface="Times New Roman" panose="02020603050405020304" pitchFamily="18" charset="0"/>
              </a:rPr>
              <a:t>erişim sağlayıcı </a:t>
            </a:r>
          </a:p>
          <a:p>
            <a:pPr algn="just">
              <a:lnSpc>
                <a:spcPct val="150000"/>
              </a:lnSpc>
              <a:spcBef>
                <a:spcPts val="0"/>
              </a:spcBef>
            </a:pPr>
            <a:r>
              <a:rPr lang="tr-TR" dirty="0">
                <a:solidFill>
                  <a:schemeClr val="tx2">
                    <a:lumMod val="50000"/>
                  </a:schemeClr>
                </a:solidFill>
                <a:latin typeface="Times New Roman" panose="02020603050405020304" pitchFamily="18" charset="0"/>
                <a:cs typeface="Times New Roman" panose="02020603050405020304" pitchFamily="18" charset="0"/>
              </a:rPr>
              <a:t>ve toplu kullanım sağlayıcıların</a:t>
            </a:r>
          </a:p>
          <a:p>
            <a:pPr marL="0" indent="0" algn="just">
              <a:lnSpc>
                <a:spcPct val="150000"/>
              </a:lnSpc>
              <a:spcBef>
                <a:spcPts val="0"/>
              </a:spcBef>
              <a:buNone/>
            </a:pPr>
            <a:r>
              <a:rPr lang="tr-TR" dirty="0">
                <a:solidFill>
                  <a:schemeClr val="tx2">
                    <a:lumMod val="50000"/>
                  </a:schemeClr>
                </a:solidFill>
                <a:latin typeface="Times New Roman" panose="02020603050405020304" pitchFamily="18" charset="0"/>
                <a:cs typeface="Times New Roman" panose="02020603050405020304" pitchFamily="18" charset="0"/>
              </a:rPr>
              <a:t> yükümlülük ve sorumlulukları ile internet ortamında işlenen belirli suçlarla içerik, yer ve erişim sağlayıcıları üzerinden mücadeleye ilişkin esas ve </a:t>
            </a:r>
            <a:r>
              <a:rPr lang="tr-TR" dirty="0" err="1">
                <a:solidFill>
                  <a:schemeClr val="tx2">
                    <a:lumMod val="50000"/>
                  </a:schemeClr>
                </a:solidFill>
                <a:latin typeface="Times New Roman" panose="02020603050405020304" pitchFamily="18" charset="0"/>
                <a:cs typeface="Times New Roman" panose="02020603050405020304" pitchFamily="18" charset="0"/>
              </a:rPr>
              <a:t>usûlleri</a:t>
            </a:r>
            <a:r>
              <a:rPr lang="tr-TR" dirty="0">
                <a:solidFill>
                  <a:schemeClr val="tx2">
                    <a:lumMod val="50000"/>
                  </a:schemeClr>
                </a:solidFill>
                <a:latin typeface="Times New Roman" panose="02020603050405020304" pitchFamily="18" charset="0"/>
                <a:cs typeface="Times New Roman" panose="02020603050405020304" pitchFamily="18" charset="0"/>
              </a:rPr>
              <a:t> düzenlemektir.</a:t>
            </a:r>
          </a:p>
        </p:txBody>
      </p:sp>
    </p:spTree>
    <p:extLst>
      <p:ext uri="{BB962C8B-B14F-4D97-AF65-F5344CB8AC3E}">
        <p14:creationId xmlns:p14="http://schemas.microsoft.com/office/powerpoint/2010/main" val="13160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TANIMLAR</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725714" y="932542"/>
            <a:ext cx="11466286" cy="4992915"/>
          </a:xfrm>
        </p:spPr>
        <p:txBody>
          <a:bodyPr>
            <a:normAutofit fontScale="62500" lnSpcReduction="20000"/>
          </a:bodyPr>
          <a:lstStyle/>
          <a:p>
            <a:pPr algn="just">
              <a:lnSpc>
                <a:spcPct val="170000"/>
              </a:lnSpc>
              <a:spcBef>
                <a:spcPts val="0"/>
              </a:spcBef>
            </a:pPr>
            <a:r>
              <a:rPr lang="tr-TR" b="1" dirty="0">
                <a:solidFill>
                  <a:srgbClr val="800000"/>
                </a:solidFill>
                <a:latin typeface="Times New Roman" panose="02020603050405020304" pitchFamily="18" charset="0"/>
                <a:cs typeface="Times New Roman" panose="02020603050405020304" pitchFamily="18" charset="0"/>
              </a:rPr>
              <a:t>MADDE 2- (1) Bu Kanunun uygulamasında;</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Bakanlık: </a:t>
            </a:r>
            <a:r>
              <a:rPr lang="tr-TR" dirty="0">
                <a:solidFill>
                  <a:schemeClr val="bg2">
                    <a:lumMod val="10000"/>
                  </a:schemeClr>
                </a:solidFill>
                <a:latin typeface="Times New Roman" panose="02020603050405020304" pitchFamily="18" charset="0"/>
                <a:cs typeface="Times New Roman" panose="02020603050405020304" pitchFamily="18" charset="0"/>
              </a:rPr>
              <a:t>Ulaştırma Bakanlığını,</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Başkan: </a:t>
            </a:r>
            <a:r>
              <a:rPr lang="tr-TR" dirty="0">
                <a:solidFill>
                  <a:schemeClr val="bg2">
                    <a:lumMod val="10000"/>
                  </a:schemeClr>
                </a:solidFill>
                <a:latin typeface="Times New Roman" panose="02020603050405020304" pitchFamily="18" charset="0"/>
                <a:cs typeface="Times New Roman" panose="02020603050405020304" pitchFamily="18" charset="0"/>
              </a:rPr>
              <a:t>Bilgi Teknolojileri ve İletişim Kurumu Başkanını,</a:t>
            </a:r>
            <a:r>
              <a:rPr lang="tr-TR" b="1" dirty="0">
                <a:solidFill>
                  <a:schemeClr val="bg2">
                    <a:lumMod val="10000"/>
                  </a:schemeClr>
                </a:solidFill>
                <a:latin typeface="Times New Roman" panose="02020603050405020304" pitchFamily="18" charset="0"/>
                <a:cs typeface="Times New Roman" panose="02020603050405020304" pitchFamily="18" charset="0"/>
              </a:rPr>
              <a:t> </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Kurum: </a:t>
            </a:r>
            <a:r>
              <a:rPr lang="tr-TR" dirty="0">
                <a:solidFill>
                  <a:schemeClr val="bg2">
                    <a:lumMod val="10000"/>
                  </a:schemeClr>
                </a:solidFill>
                <a:latin typeface="Times New Roman" panose="02020603050405020304" pitchFamily="18" charset="0"/>
                <a:cs typeface="Times New Roman" panose="02020603050405020304" pitchFamily="18" charset="0"/>
              </a:rPr>
              <a:t>Bilgi Teknolojileri ve İletişim Kurumunu,</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İçerik sağlayıcı: </a:t>
            </a:r>
            <a:r>
              <a:rPr lang="tr-TR" dirty="0">
                <a:solidFill>
                  <a:schemeClr val="bg2">
                    <a:lumMod val="10000"/>
                  </a:schemeClr>
                </a:solidFill>
                <a:latin typeface="Times New Roman" panose="02020603050405020304" pitchFamily="18" charset="0"/>
                <a:cs typeface="Times New Roman" panose="02020603050405020304" pitchFamily="18" charset="0"/>
              </a:rPr>
              <a:t>İnternet ortamı üzerinden kullanıcılara sunulan her türlü bilgi veya veriyi üreten, değiştiren ve sağlayan gerçek veya tüzel kişileri,</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Yer sağlayıcı: </a:t>
            </a:r>
            <a:r>
              <a:rPr lang="tr-TR" dirty="0">
                <a:solidFill>
                  <a:schemeClr val="bg2">
                    <a:lumMod val="10000"/>
                  </a:schemeClr>
                </a:solidFill>
                <a:latin typeface="Times New Roman" panose="02020603050405020304" pitchFamily="18" charset="0"/>
                <a:cs typeface="Times New Roman" panose="02020603050405020304" pitchFamily="18" charset="0"/>
              </a:rPr>
              <a:t>Hizmet ve içerikleri barındıran sistemleri sağlayan veya işleten gerçek veya tüzel kişileri,</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Erişim sağlayıcı: </a:t>
            </a:r>
            <a:r>
              <a:rPr lang="tr-TR" dirty="0">
                <a:solidFill>
                  <a:schemeClr val="bg2">
                    <a:lumMod val="10000"/>
                  </a:schemeClr>
                </a:solidFill>
                <a:latin typeface="Times New Roman" panose="02020603050405020304" pitchFamily="18" charset="0"/>
                <a:cs typeface="Times New Roman" panose="02020603050405020304" pitchFamily="18" charset="0"/>
              </a:rPr>
              <a:t>Kullanıcılarına internet ortamına erişim olanağı sağlayan her türlü gerçek veya tüzel kişileri,</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Sosyal ağ sağlayıcı: </a:t>
            </a:r>
            <a:r>
              <a:rPr lang="tr-TR" dirty="0">
                <a:solidFill>
                  <a:schemeClr val="bg2">
                    <a:lumMod val="10000"/>
                  </a:schemeClr>
                </a:solidFill>
                <a:latin typeface="Times New Roman" panose="02020603050405020304" pitchFamily="18" charset="0"/>
                <a:cs typeface="Times New Roman" panose="02020603050405020304" pitchFamily="18" charset="0"/>
              </a:rPr>
              <a:t>Sosyal etkileşim amacıyla kullanıcıların internet ortamında metin, görüntü, ses, konum gibi içerikleri oluşturmalarına, görüntülemelerine veya paylaşmalarına imkân sağlayan gerçek veya tüzel kişileri, ifade eder</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Toplu kullanım sağlayıcı: </a:t>
            </a:r>
            <a:r>
              <a:rPr lang="tr-TR" dirty="0">
                <a:solidFill>
                  <a:schemeClr val="bg2">
                    <a:lumMod val="10000"/>
                  </a:schemeClr>
                </a:solidFill>
                <a:latin typeface="Times New Roman" panose="02020603050405020304" pitchFamily="18" charset="0"/>
                <a:cs typeface="Times New Roman" panose="02020603050405020304" pitchFamily="18" charset="0"/>
              </a:rPr>
              <a:t>Kişilere belli bir yerde ve belli bir süre internet ortamı kullanım olanağı sağlayanı,</a:t>
            </a:r>
          </a:p>
        </p:txBody>
      </p:sp>
    </p:spTree>
    <p:extLst>
      <p:ext uri="{BB962C8B-B14F-4D97-AF65-F5344CB8AC3E}">
        <p14:creationId xmlns:p14="http://schemas.microsoft.com/office/powerpoint/2010/main" val="150211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261257" y="420914"/>
            <a:ext cx="11466286" cy="5631543"/>
          </a:xfrm>
        </p:spPr>
        <p:txBody>
          <a:bodyPr>
            <a:normAutofit fontScale="70000" lnSpcReduction="20000"/>
          </a:bodyPr>
          <a:lstStyle/>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Birlik: </a:t>
            </a:r>
            <a:r>
              <a:rPr lang="tr-TR" dirty="0">
                <a:solidFill>
                  <a:schemeClr val="bg2">
                    <a:lumMod val="10000"/>
                  </a:schemeClr>
                </a:solidFill>
                <a:latin typeface="Times New Roman" panose="02020603050405020304" pitchFamily="18" charset="0"/>
                <a:cs typeface="Times New Roman" panose="02020603050405020304" pitchFamily="18" charset="0"/>
              </a:rPr>
              <a:t>Erişim Sağlayıcıları Birliğini,</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Trafik bilgisi: </a:t>
            </a:r>
            <a:r>
              <a:rPr lang="tr-TR" dirty="0">
                <a:solidFill>
                  <a:schemeClr val="bg2">
                    <a:lumMod val="10000"/>
                  </a:schemeClr>
                </a:solidFill>
                <a:latin typeface="Times New Roman" panose="02020603050405020304" pitchFamily="18" charset="0"/>
                <a:cs typeface="Times New Roman" panose="02020603050405020304" pitchFamily="18" charset="0"/>
              </a:rPr>
              <a:t>Taraflara ilişkin IP adresi, port bilgisi, verilen hizmetin başlama ve bitiş zamanı, yararlanılan hizmetin türü, aktarılan veri miktarı ve varsa abone kimlik bilgilerini</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Erişimin engellenmesi: </a:t>
            </a:r>
            <a:r>
              <a:rPr lang="tr-TR" dirty="0">
                <a:solidFill>
                  <a:schemeClr val="bg2">
                    <a:lumMod val="10000"/>
                  </a:schemeClr>
                </a:solidFill>
                <a:latin typeface="Times New Roman" panose="02020603050405020304" pitchFamily="18" charset="0"/>
                <a:cs typeface="Times New Roman" panose="02020603050405020304" pitchFamily="18" charset="0"/>
              </a:rPr>
              <a:t>Alan adından erişimin engellenmesi, IP adresinden erişimin engellenmesi, içeriğe (URL) erişimin engellenmesi ve benzeri yöntemler kullanılarak erişimin engellenmesini,</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 İçeriğin yayından çıkarılması</a:t>
            </a:r>
            <a:r>
              <a:rPr lang="tr-TR" dirty="0">
                <a:solidFill>
                  <a:schemeClr val="bg2">
                    <a:lumMod val="10000"/>
                  </a:schemeClr>
                </a:solidFill>
                <a:latin typeface="Times New Roman" panose="02020603050405020304" pitchFamily="18" charset="0"/>
                <a:cs typeface="Times New Roman" panose="02020603050405020304" pitchFamily="18" charset="0"/>
              </a:rPr>
              <a:t>: İçerik veya yer sağlayıcılar tarafından içeriğin sunuculardan veya barındırılan içerikten çıkarılmasını,</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URL adresi: </a:t>
            </a:r>
            <a:r>
              <a:rPr lang="tr-TR" dirty="0">
                <a:solidFill>
                  <a:schemeClr val="bg2">
                    <a:lumMod val="10000"/>
                  </a:schemeClr>
                </a:solidFill>
                <a:latin typeface="Times New Roman" panose="02020603050405020304" pitchFamily="18" charset="0"/>
                <a:cs typeface="Times New Roman" panose="02020603050405020304" pitchFamily="18" charset="0"/>
              </a:rPr>
              <a:t>İlgili içeriğin internette bulunduğu tam internet adresini,</a:t>
            </a:r>
          </a:p>
          <a:p>
            <a:pPr algn="just">
              <a:lnSpc>
                <a:spcPct val="170000"/>
              </a:lnSpc>
              <a:spcBef>
                <a:spcPts val="0"/>
              </a:spcBef>
            </a:pPr>
            <a:r>
              <a:rPr lang="tr-TR" b="1" dirty="0">
                <a:solidFill>
                  <a:schemeClr val="bg2">
                    <a:lumMod val="10000"/>
                  </a:schemeClr>
                </a:solidFill>
                <a:latin typeface="Times New Roman" panose="02020603050405020304" pitchFamily="18" charset="0"/>
                <a:cs typeface="Times New Roman" panose="02020603050405020304" pitchFamily="18" charset="0"/>
              </a:rPr>
              <a:t>Uyarı yöntemi: </a:t>
            </a:r>
            <a:r>
              <a:rPr lang="tr-TR" dirty="0">
                <a:solidFill>
                  <a:schemeClr val="bg2">
                    <a:lumMod val="10000"/>
                  </a:schemeClr>
                </a:solidFill>
                <a:latin typeface="Times New Roman" panose="02020603050405020304" pitchFamily="18" charset="0"/>
                <a:cs typeface="Times New Roman" panose="02020603050405020304" pitchFamily="18" charset="0"/>
              </a:rPr>
              <a:t>İnternet ortamında yapılan yayın içeriği nedeniyle haklarının ihlal edildiğini iddia eden kişiler tarafından içeriğin yayından çıkarılması amacıyla öncelikle içerik sağlayıcısına, makul sürede sonuç alınamaması hâlinde yer sağlayıcısına iletişim adresleri üzerinden gerçekleştirilecek bildirim yöntemini,</a:t>
            </a:r>
          </a:p>
        </p:txBody>
      </p:sp>
    </p:spTree>
    <p:extLst>
      <p:ext uri="{BB962C8B-B14F-4D97-AF65-F5344CB8AC3E}">
        <p14:creationId xmlns:p14="http://schemas.microsoft.com/office/powerpoint/2010/main" val="26025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İÇERİK SAĞLAYICININ SORUMLULUĞU</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304800" y="1045027"/>
            <a:ext cx="11466286" cy="4992915"/>
          </a:xfrm>
        </p:spPr>
        <p:txBody>
          <a:bodyPr>
            <a:normAutofit/>
          </a:bodyPr>
          <a:lstStyle/>
          <a:p>
            <a:pPr algn="just">
              <a:lnSpc>
                <a:spcPct val="150000"/>
              </a:lnSpc>
              <a:spcBef>
                <a:spcPts val="0"/>
              </a:spcBef>
            </a:pPr>
            <a:r>
              <a:rPr lang="tr-TR" sz="2400" b="1" dirty="0">
                <a:solidFill>
                  <a:srgbClr val="800000"/>
                </a:solidFill>
                <a:latin typeface="Times New Roman" panose="02020603050405020304" pitchFamily="18" charset="0"/>
                <a:cs typeface="Times New Roman" panose="02020603050405020304" pitchFamily="18" charset="0"/>
              </a:rPr>
              <a:t>MADDE 4</a:t>
            </a:r>
            <a:endParaRPr lang="tr-TR" sz="2400" b="1" dirty="0">
              <a:solidFill>
                <a:schemeClr val="bg2">
                  <a:lumMod val="10000"/>
                </a:schemeClr>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tr-TR" sz="2400" b="1" dirty="0">
                <a:solidFill>
                  <a:schemeClr val="bg2">
                    <a:lumMod val="10000"/>
                  </a:schemeClr>
                </a:solidFill>
                <a:latin typeface="Times New Roman" panose="02020603050405020304" pitchFamily="18" charset="0"/>
                <a:cs typeface="Times New Roman" panose="02020603050405020304" pitchFamily="18" charset="0"/>
              </a:rPr>
              <a:t>(1) </a:t>
            </a:r>
            <a:r>
              <a:rPr lang="tr-TR" sz="2400" dirty="0">
                <a:solidFill>
                  <a:schemeClr val="bg2">
                    <a:lumMod val="10000"/>
                  </a:schemeClr>
                </a:solidFill>
                <a:latin typeface="Times New Roman" panose="02020603050405020304" pitchFamily="18" charset="0"/>
                <a:cs typeface="Times New Roman" panose="02020603050405020304" pitchFamily="18" charset="0"/>
              </a:rPr>
              <a:t>İçerik sağlayıcı, internet ortamında </a:t>
            </a:r>
            <a:r>
              <a:rPr lang="tr-TR" sz="2400" u="sng" dirty="0">
                <a:solidFill>
                  <a:schemeClr val="bg2">
                    <a:lumMod val="10000"/>
                  </a:schemeClr>
                </a:solidFill>
                <a:latin typeface="Times New Roman" panose="02020603050405020304" pitchFamily="18" charset="0"/>
                <a:cs typeface="Times New Roman" panose="02020603050405020304" pitchFamily="18" charset="0"/>
              </a:rPr>
              <a:t>kullanıma sunduğu her türlü içerikten sorumludur</a:t>
            </a:r>
            <a:r>
              <a:rPr lang="tr-TR" sz="2400" dirty="0">
                <a:solidFill>
                  <a:schemeClr val="bg2">
                    <a:lumMod val="10000"/>
                  </a:schemeClr>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tr-TR" sz="2400" b="1" dirty="0">
                <a:solidFill>
                  <a:schemeClr val="bg2">
                    <a:lumMod val="10000"/>
                  </a:schemeClr>
                </a:solidFill>
                <a:latin typeface="Times New Roman" panose="02020603050405020304" pitchFamily="18" charset="0"/>
                <a:cs typeface="Times New Roman" panose="02020603050405020304" pitchFamily="18" charset="0"/>
              </a:rPr>
              <a:t>(2) </a:t>
            </a:r>
            <a:r>
              <a:rPr lang="tr-TR" sz="2400" dirty="0">
                <a:solidFill>
                  <a:schemeClr val="bg2">
                    <a:lumMod val="10000"/>
                  </a:schemeClr>
                </a:solidFill>
                <a:latin typeface="Times New Roman" panose="02020603050405020304" pitchFamily="18" charset="0"/>
                <a:cs typeface="Times New Roman" panose="02020603050405020304" pitchFamily="18" charset="0"/>
              </a:rPr>
              <a:t>İçerik sağlayıcı, bağlantı sağladığı </a:t>
            </a:r>
            <a:r>
              <a:rPr lang="tr-TR" sz="2400" u="sng" dirty="0">
                <a:solidFill>
                  <a:schemeClr val="bg2">
                    <a:lumMod val="10000"/>
                  </a:schemeClr>
                </a:solidFill>
                <a:latin typeface="Times New Roman" panose="02020603050405020304" pitchFamily="18" charset="0"/>
                <a:cs typeface="Times New Roman" panose="02020603050405020304" pitchFamily="18" charset="0"/>
              </a:rPr>
              <a:t>başkasına ait içerikten sorumlu değildir. Ancak,</a:t>
            </a:r>
            <a:r>
              <a:rPr lang="tr-TR" sz="2400" dirty="0">
                <a:solidFill>
                  <a:schemeClr val="bg2">
                    <a:lumMod val="10000"/>
                  </a:schemeClr>
                </a:solidFill>
                <a:latin typeface="Times New Roman" panose="02020603050405020304" pitchFamily="18" charset="0"/>
                <a:cs typeface="Times New Roman" panose="02020603050405020304" pitchFamily="18" charset="0"/>
              </a:rPr>
              <a:t> sunuş biçiminden, bağlantı sağladığı içeriği benimsediği ve kullanıcının söz konusu içeriğe ulaşmasını amaçladığı açıkça belli ise </a:t>
            </a:r>
            <a:r>
              <a:rPr lang="tr-TR" sz="2400" u="sng" dirty="0">
                <a:solidFill>
                  <a:schemeClr val="bg2">
                    <a:lumMod val="10000"/>
                  </a:schemeClr>
                </a:solidFill>
                <a:latin typeface="Times New Roman" panose="02020603050405020304" pitchFamily="18" charset="0"/>
                <a:cs typeface="Times New Roman" panose="02020603050405020304" pitchFamily="18" charset="0"/>
              </a:rPr>
              <a:t>genel hükümlere göre sorumludur.</a:t>
            </a:r>
          </a:p>
          <a:p>
            <a:pPr algn="just">
              <a:lnSpc>
                <a:spcPct val="150000"/>
              </a:lnSpc>
              <a:spcBef>
                <a:spcPts val="0"/>
              </a:spcBef>
            </a:pPr>
            <a:endParaRPr lang="tr-TR" sz="24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7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YER SAĞLAYICININ YÜKÜMLÜLÜKLERİ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304800" y="1045027"/>
            <a:ext cx="11466286" cy="4122059"/>
          </a:xfrm>
        </p:spPr>
        <p:txBody>
          <a:bodyPr>
            <a:normAutofit fontScale="92500" lnSpcReduction="20000"/>
          </a:bodyPr>
          <a:lstStyle/>
          <a:p>
            <a:pPr algn="just">
              <a:lnSpc>
                <a:spcPct val="150000"/>
              </a:lnSpc>
              <a:spcBef>
                <a:spcPts val="0"/>
              </a:spcBef>
            </a:pPr>
            <a:r>
              <a:rPr lang="tr-TR" sz="2400" b="1" dirty="0">
                <a:solidFill>
                  <a:srgbClr val="800000"/>
                </a:solidFill>
                <a:latin typeface="Times New Roman" panose="02020603050405020304" pitchFamily="18" charset="0"/>
                <a:cs typeface="Times New Roman" panose="02020603050405020304" pitchFamily="18" charset="0"/>
              </a:rPr>
              <a:t>MADDE 5- </a:t>
            </a:r>
          </a:p>
          <a:p>
            <a:pPr marL="0" indent="0" algn="just">
              <a:lnSpc>
                <a:spcPct val="170000"/>
              </a:lnSpc>
              <a:spcBef>
                <a:spcPts val="0"/>
              </a:spcBef>
              <a:buNone/>
            </a:pPr>
            <a:r>
              <a:rPr lang="tr-TR" sz="2400" b="1" dirty="0">
                <a:solidFill>
                  <a:schemeClr val="bg2">
                    <a:lumMod val="10000"/>
                  </a:schemeClr>
                </a:solidFill>
                <a:latin typeface="Times New Roman" panose="02020603050405020304" pitchFamily="18" charset="0"/>
                <a:cs typeface="Times New Roman" panose="02020603050405020304" pitchFamily="18" charset="0"/>
              </a:rPr>
              <a:t>(1) </a:t>
            </a:r>
            <a:r>
              <a:rPr lang="tr-TR" sz="2400" dirty="0">
                <a:solidFill>
                  <a:schemeClr val="bg2">
                    <a:lumMod val="10000"/>
                  </a:schemeClr>
                </a:solidFill>
                <a:latin typeface="Times New Roman" panose="02020603050405020304" pitchFamily="18" charset="0"/>
                <a:cs typeface="Times New Roman" panose="02020603050405020304" pitchFamily="18" charset="0"/>
              </a:rPr>
              <a:t>Yer sağlayıcı, yer sağladığı içeriği kontrol etmek veya hukuka aykırı bir faaliyetin söz konusu olup olmadığını </a:t>
            </a:r>
            <a:r>
              <a:rPr lang="tr-TR" sz="2400" u="sng" dirty="0">
                <a:solidFill>
                  <a:schemeClr val="bg2">
                    <a:lumMod val="10000"/>
                  </a:schemeClr>
                </a:solidFill>
                <a:latin typeface="Times New Roman" panose="02020603050405020304" pitchFamily="18" charset="0"/>
                <a:cs typeface="Times New Roman" panose="02020603050405020304" pitchFamily="18" charset="0"/>
              </a:rPr>
              <a:t>araştırmakla yükümlü değildir.</a:t>
            </a:r>
          </a:p>
          <a:p>
            <a:pPr marL="0" indent="0" algn="just">
              <a:lnSpc>
                <a:spcPct val="170000"/>
              </a:lnSpc>
              <a:spcBef>
                <a:spcPts val="0"/>
              </a:spcBef>
              <a:buNone/>
            </a:pPr>
            <a:r>
              <a:rPr lang="tr-TR" sz="2400" b="1" dirty="0">
                <a:solidFill>
                  <a:schemeClr val="bg2">
                    <a:lumMod val="10000"/>
                  </a:schemeClr>
                </a:solidFill>
                <a:latin typeface="Times New Roman" panose="02020603050405020304" pitchFamily="18" charset="0"/>
                <a:cs typeface="Times New Roman" panose="02020603050405020304" pitchFamily="18" charset="0"/>
              </a:rPr>
              <a:t>(2) </a:t>
            </a:r>
            <a:r>
              <a:rPr lang="tr-TR" sz="2400" dirty="0">
                <a:solidFill>
                  <a:schemeClr val="bg2">
                    <a:lumMod val="10000"/>
                  </a:schemeClr>
                </a:solidFill>
                <a:latin typeface="Times New Roman" panose="02020603050405020304" pitchFamily="18" charset="0"/>
                <a:cs typeface="Times New Roman" panose="02020603050405020304" pitchFamily="18" charset="0"/>
              </a:rPr>
              <a:t>Yer sağlayıcı, yer sağladığı hukuka aykırı içeriği bu </a:t>
            </a:r>
            <a:r>
              <a:rPr lang="tr-TR" sz="2400" u="sng" dirty="0">
                <a:solidFill>
                  <a:schemeClr val="bg2">
                    <a:lumMod val="10000"/>
                  </a:schemeClr>
                </a:solidFill>
                <a:latin typeface="Times New Roman" panose="02020603050405020304" pitchFamily="18" charset="0"/>
                <a:cs typeface="Times New Roman" panose="02020603050405020304" pitchFamily="18" charset="0"/>
              </a:rPr>
              <a:t>Kanunun 8 inci ve 9 uncu maddelerine göre haberdar edilmesi hâlinde yayından çıkarmakla yükümlüdür.</a:t>
            </a:r>
          </a:p>
          <a:p>
            <a:pPr marL="0" indent="0" algn="just">
              <a:lnSpc>
                <a:spcPct val="170000"/>
              </a:lnSpc>
              <a:spcBef>
                <a:spcPts val="0"/>
              </a:spcBef>
              <a:buNone/>
            </a:pPr>
            <a:r>
              <a:rPr lang="tr-TR" sz="2400" b="1" dirty="0">
                <a:solidFill>
                  <a:schemeClr val="bg2">
                    <a:lumMod val="10000"/>
                  </a:schemeClr>
                </a:solidFill>
                <a:latin typeface="Times New Roman" panose="02020603050405020304" pitchFamily="18" charset="0"/>
                <a:cs typeface="Times New Roman" panose="02020603050405020304" pitchFamily="18" charset="0"/>
              </a:rPr>
              <a:t>(3) </a:t>
            </a:r>
            <a:r>
              <a:rPr lang="tr-TR" sz="2400" dirty="0">
                <a:solidFill>
                  <a:schemeClr val="bg2">
                    <a:lumMod val="10000"/>
                  </a:schemeClr>
                </a:solidFill>
                <a:latin typeface="Times New Roman" panose="02020603050405020304" pitchFamily="18" charset="0"/>
                <a:cs typeface="Times New Roman" panose="02020603050405020304" pitchFamily="18" charset="0"/>
              </a:rPr>
              <a:t>Yer sağlayıcı, yer sağladığı hizmetlere ilişkin </a:t>
            </a:r>
            <a:r>
              <a:rPr lang="tr-TR" sz="2400" u="sng" dirty="0">
                <a:solidFill>
                  <a:schemeClr val="bg2">
                    <a:lumMod val="10000"/>
                  </a:schemeClr>
                </a:solidFill>
                <a:latin typeface="Times New Roman" panose="02020603050405020304" pitchFamily="18" charset="0"/>
                <a:cs typeface="Times New Roman" panose="02020603050405020304" pitchFamily="18" charset="0"/>
              </a:rPr>
              <a:t>trafik bilgilerini</a:t>
            </a:r>
            <a:r>
              <a:rPr lang="tr-TR" sz="2400" dirty="0">
                <a:solidFill>
                  <a:schemeClr val="bg2">
                    <a:lumMod val="10000"/>
                  </a:schemeClr>
                </a:solidFill>
                <a:latin typeface="Times New Roman" panose="02020603050405020304" pitchFamily="18" charset="0"/>
                <a:cs typeface="Times New Roman" panose="02020603050405020304" pitchFamily="18" charset="0"/>
              </a:rPr>
              <a:t> bir yıldan az ve iki yıldan fazla olmamak üzere yönetmelikte belirlenecek süre kadar saklamakla ve bu bilgilerin doğruluğunu, bütünlüğünü ve gizliliğini sağlamakla yükümlüdür.</a:t>
            </a:r>
          </a:p>
        </p:txBody>
      </p:sp>
    </p:spTree>
    <p:extLst>
      <p:ext uri="{BB962C8B-B14F-4D97-AF65-F5344CB8AC3E}">
        <p14:creationId xmlns:p14="http://schemas.microsoft.com/office/powerpoint/2010/main" val="8534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YER SAĞLAYICININ YÜKÜMLÜLÜKLERİ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304800" y="1045027"/>
            <a:ext cx="11466286" cy="3643087"/>
          </a:xfrm>
        </p:spPr>
        <p:txBody>
          <a:bodyPr>
            <a:normAutofit/>
          </a:bodyPr>
          <a:lstStyle/>
          <a:p>
            <a:pPr marL="0" indent="0" algn="just">
              <a:lnSpc>
                <a:spcPct val="170000"/>
              </a:lnSpc>
              <a:spcBef>
                <a:spcPts val="0"/>
              </a:spcBef>
              <a:buNone/>
            </a:pPr>
            <a:r>
              <a:rPr lang="tr-TR" sz="2400" b="1" dirty="0">
                <a:solidFill>
                  <a:schemeClr val="bg2">
                    <a:lumMod val="10000"/>
                  </a:schemeClr>
                </a:solidFill>
                <a:latin typeface="Times New Roman" panose="02020603050405020304" pitchFamily="18" charset="0"/>
                <a:cs typeface="Times New Roman" panose="02020603050405020304" pitchFamily="18" charset="0"/>
              </a:rPr>
              <a:t>(4) </a:t>
            </a:r>
            <a:r>
              <a:rPr lang="tr-TR" sz="2400" dirty="0">
                <a:solidFill>
                  <a:schemeClr val="bg2">
                    <a:lumMod val="10000"/>
                  </a:schemeClr>
                </a:solidFill>
                <a:latin typeface="Times New Roman" panose="02020603050405020304" pitchFamily="18" charset="0"/>
                <a:cs typeface="Times New Roman" panose="02020603050405020304" pitchFamily="18" charset="0"/>
              </a:rPr>
              <a:t>Yer sağlayıcılar, yönetmelikle belirlenecek usul ve esaslar çerçevesinde yaptıkları işin niteliğine göre sınıflandırılabilir ve hak ve yükümlülükleri itibarıyla farklılaştırılabilirler.</a:t>
            </a:r>
          </a:p>
          <a:p>
            <a:pPr marL="0" indent="0" algn="just">
              <a:lnSpc>
                <a:spcPct val="170000"/>
              </a:lnSpc>
              <a:spcBef>
                <a:spcPts val="0"/>
              </a:spcBef>
              <a:buNone/>
            </a:pPr>
            <a:r>
              <a:rPr lang="tr-TR" sz="2400" b="1" dirty="0">
                <a:solidFill>
                  <a:schemeClr val="bg2">
                    <a:lumMod val="10000"/>
                  </a:schemeClr>
                </a:solidFill>
                <a:latin typeface="Times New Roman" panose="02020603050405020304" pitchFamily="18" charset="0"/>
                <a:cs typeface="Times New Roman" panose="02020603050405020304" pitchFamily="18" charset="0"/>
              </a:rPr>
              <a:t>(6) </a:t>
            </a:r>
            <a:r>
              <a:rPr lang="tr-TR" sz="2400" dirty="0">
                <a:solidFill>
                  <a:schemeClr val="bg2">
                    <a:lumMod val="10000"/>
                  </a:schemeClr>
                </a:solidFill>
                <a:latin typeface="Times New Roman" panose="02020603050405020304" pitchFamily="18" charset="0"/>
                <a:cs typeface="Times New Roman" panose="02020603050405020304" pitchFamily="18" charset="0"/>
              </a:rPr>
              <a:t>Yer sağlayıcılık bildiriminde bulunmayan veya bu Kanundaki yükümlülüklerini yerine getirmeyen yer sağlayıcı hakkında Başkan tarafından </a:t>
            </a:r>
            <a:r>
              <a:rPr lang="tr-TR" sz="2400" u="sng" dirty="0">
                <a:solidFill>
                  <a:schemeClr val="bg2">
                    <a:lumMod val="10000"/>
                  </a:schemeClr>
                </a:solidFill>
                <a:latin typeface="Times New Roman" panose="02020603050405020304" pitchFamily="18" charset="0"/>
                <a:cs typeface="Times New Roman" panose="02020603050405020304" pitchFamily="18" charset="0"/>
              </a:rPr>
              <a:t>yüz bin Türk lirasından bir milyon Türk lirasına kadar </a:t>
            </a:r>
            <a:r>
              <a:rPr lang="tr-TR" sz="2400" dirty="0">
                <a:solidFill>
                  <a:schemeClr val="bg2">
                    <a:lumMod val="10000"/>
                  </a:schemeClr>
                </a:solidFill>
                <a:latin typeface="Times New Roman" panose="02020603050405020304" pitchFamily="18" charset="0"/>
                <a:cs typeface="Times New Roman" panose="02020603050405020304" pitchFamily="18" charset="0"/>
              </a:rPr>
              <a:t>idari para cezası verilir.</a:t>
            </a:r>
          </a:p>
        </p:txBody>
      </p:sp>
    </p:spTree>
    <p:extLst>
      <p:ext uri="{BB962C8B-B14F-4D97-AF65-F5344CB8AC3E}">
        <p14:creationId xmlns:p14="http://schemas.microsoft.com/office/powerpoint/2010/main" val="369337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ERİŞİM SAĞLAYICININ YÜKÜMLÜLÜKLERİ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304800" y="1045027"/>
            <a:ext cx="11466286" cy="4949373"/>
          </a:xfrm>
        </p:spPr>
        <p:txBody>
          <a:bodyPr>
            <a:noAutofit/>
          </a:bodyPr>
          <a:lstStyle/>
          <a:p>
            <a:pPr algn="just">
              <a:lnSpc>
                <a:spcPct val="150000"/>
              </a:lnSpc>
              <a:spcBef>
                <a:spcPts val="0"/>
              </a:spcBef>
            </a:pPr>
            <a:r>
              <a:rPr lang="tr-TR" sz="1800" b="1" dirty="0">
                <a:solidFill>
                  <a:srgbClr val="800000"/>
                </a:solidFill>
                <a:latin typeface="Times New Roman" panose="02020603050405020304" pitchFamily="18" charset="0"/>
                <a:cs typeface="Times New Roman" panose="02020603050405020304" pitchFamily="18" charset="0"/>
              </a:rPr>
              <a:t>MADDE 6 </a:t>
            </a:r>
          </a:p>
          <a:p>
            <a:pPr marL="0" indent="0" algn="just">
              <a:lnSpc>
                <a:spcPct val="150000"/>
              </a:lnSpc>
              <a:spcBef>
                <a:spcPts val="0"/>
              </a:spcBef>
              <a:buNone/>
            </a:pPr>
            <a:r>
              <a:rPr lang="tr-TR" sz="1800" b="1" dirty="0">
                <a:solidFill>
                  <a:schemeClr val="bg2">
                    <a:lumMod val="10000"/>
                  </a:schemeClr>
                </a:solidFill>
                <a:latin typeface="Times New Roman" panose="02020603050405020304" pitchFamily="18" charset="0"/>
                <a:cs typeface="Times New Roman" panose="02020603050405020304" pitchFamily="18" charset="0"/>
              </a:rPr>
              <a:t> (1) Erişim sağlayıcı;</a:t>
            </a:r>
          </a:p>
          <a:p>
            <a:pPr marL="0" indent="0" algn="just">
              <a:lnSpc>
                <a:spcPct val="170000"/>
              </a:lnSpc>
              <a:spcBef>
                <a:spcPts val="0"/>
              </a:spcBef>
              <a:buNone/>
            </a:pPr>
            <a:r>
              <a:rPr lang="tr-TR" sz="1800" b="1" dirty="0">
                <a:solidFill>
                  <a:schemeClr val="bg2">
                    <a:lumMod val="10000"/>
                  </a:schemeClr>
                </a:solidFill>
                <a:latin typeface="Times New Roman" panose="02020603050405020304" pitchFamily="18" charset="0"/>
                <a:cs typeface="Times New Roman" panose="02020603050405020304" pitchFamily="18" charset="0"/>
              </a:rPr>
              <a:t>a) </a:t>
            </a:r>
            <a:r>
              <a:rPr lang="tr-TR" sz="1800" dirty="0">
                <a:solidFill>
                  <a:schemeClr val="bg2">
                    <a:lumMod val="10000"/>
                  </a:schemeClr>
                </a:solidFill>
                <a:latin typeface="Times New Roman" panose="02020603050405020304" pitchFamily="18" charset="0"/>
                <a:cs typeface="Times New Roman" panose="02020603050405020304" pitchFamily="18" charset="0"/>
              </a:rPr>
              <a:t>Herhangi bir kullanıcısının yayınladığı hukuka aykırı içerikten, bu Kanun hükümlerine uygun olarak haberdar edilmesi halinde </a:t>
            </a:r>
            <a:r>
              <a:rPr lang="tr-TR" sz="1800" u="sng" dirty="0">
                <a:solidFill>
                  <a:schemeClr val="bg2">
                    <a:lumMod val="10000"/>
                  </a:schemeClr>
                </a:solidFill>
                <a:latin typeface="Times New Roman" panose="02020603050405020304" pitchFamily="18" charset="0"/>
                <a:cs typeface="Times New Roman" panose="02020603050405020304" pitchFamily="18" charset="0"/>
              </a:rPr>
              <a:t>erişimi engellemekle,</a:t>
            </a:r>
          </a:p>
          <a:p>
            <a:pPr marL="0" indent="0" algn="just">
              <a:lnSpc>
                <a:spcPct val="170000"/>
              </a:lnSpc>
              <a:spcBef>
                <a:spcPts val="0"/>
              </a:spcBef>
              <a:buNone/>
            </a:pPr>
            <a:r>
              <a:rPr lang="tr-TR" sz="1800" b="1" dirty="0">
                <a:solidFill>
                  <a:schemeClr val="bg2">
                    <a:lumMod val="10000"/>
                  </a:schemeClr>
                </a:solidFill>
                <a:latin typeface="Times New Roman" panose="02020603050405020304" pitchFamily="18" charset="0"/>
                <a:cs typeface="Times New Roman" panose="02020603050405020304" pitchFamily="18" charset="0"/>
              </a:rPr>
              <a:t>b) </a:t>
            </a:r>
            <a:r>
              <a:rPr lang="tr-TR" sz="1800" dirty="0">
                <a:solidFill>
                  <a:schemeClr val="bg2">
                    <a:lumMod val="10000"/>
                  </a:schemeClr>
                </a:solidFill>
                <a:latin typeface="Times New Roman" panose="02020603050405020304" pitchFamily="18" charset="0"/>
                <a:cs typeface="Times New Roman" panose="02020603050405020304" pitchFamily="18" charset="0"/>
              </a:rPr>
              <a:t>Sağladığı hizmetlere ilişkin, yönetmelikte belirtilen </a:t>
            </a:r>
            <a:r>
              <a:rPr lang="tr-TR" sz="1800" u="sng" dirty="0">
                <a:solidFill>
                  <a:schemeClr val="bg2">
                    <a:lumMod val="10000"/>
                  </a:schemeClr>
                </a:solidFill>
                <a:latin typeface="Times New Roman" panose="02020603050405020304" pitchFamily="18" charset="0"/>
                <a:cs typeface="Times New Roman" panose="02020603050405020304" pitchFamily="18" charset="0"/>
              </a:rPr>
              <a:t>trafik bilgilerini </a:t>
            </a:r>
            <a:r>
              <a:rPr lang="tr-TR" sz="1800" dirty="0">
                <a:solidFill>
                  <a:schemeClr val="bg2">
                    <a:lumMod val="10000"/>
                  </a:schemeClr>
                </a:solidFill>
                <a:latin typeface="Times New Roman" panose="02020603050405020304" pitchFamily="18" charset="0"/>
                <a:cs typeface="Times New Roman" panose="02020603050405020304" pitchFamily="18" charset="0"/>
              </a:rPr>
              <a:t>altı aydan az ve iki yıldan fazla olmamak üzere yönetmelikte belirlenecek süre kadar saklamakla ve bu bilgilerin doğruluğunu, bütünlüğünü ve gizliliğini sağlamakla,</a:t>
            </a:r>
          </a:p>
          <a:p>
            <a:pPr marL="0" indent="0" algn="just">
              <a:lnSpc>
                <a:spcPct val="170000"/>
              </a:lnSpc>
              <a:spcBef>
                <a:spcPts val="0"/>
              </a:spcBef>
              <a:buNone/>
            </a:pPr>
            <a:r>
              <a:rPr lang="tr-TR" sz="1800" b="1" dirty="0">
                <a:solidFill>
                  <a:schemeClr val="bg2">
                    <a:lumMod val="10000"/>
                  </a:schemeClr>
                </a:solidFill>
                <a:latin typeface="Times New Roman" panose="02020603050405020304" pitchFamily="18" charset="0"/>
                <a:cs typeface="Times New Roman" panose="02020603050405020304" pitchFamily="18" charset="0"/>
              </a:rPr>
              <a:t>c) </a:t>
            </a:r>
            <a:r>
              <a:rPr lang="tr-TR" sz="1800" dirty="0">
                <a:solidFill>
                  <a:schemeClr val="bg2">
                    <a:lumMod val="10000"/>
                  </a:schemeClr>
                </a:solidFill>
                <a:latin typeface="Times New Roman" panose="02020603050405020304" pitchFamily="18" charset="0"/>
                <a:cs typeface="Times New Roman" panose="02020603050405020304" pitchFamily="18" charset="0"/>
              </a:rPr>
              <a:t>Faaliyetine son vereceği tarihten </a:t>
            </a:r>
            <a:r>
              <a:rPr lang="tr-TR" sz="1800" u="sng" dirty="0">
                <a:solidFill>
                  <a:schemeClr val="bg2">
                    <a:lumMod val="10000"/>
                  </a:schemeClr>
                </a:solidFill>
                <a:latin typeface="Times New Roman" panose="02020603050405020304" pitchFamily="18" charset="0"/>
                <a:cs typeface="Times New Roman" panose="02020603050405020304" pitchFamily="18" charset="0"/>
              </a:rPr>
              <a:t>en az üç ay önce durumu Kuruma, içerik sağlayıcılarına ve müşterilerine bildirmek ve trafik bilgilerine ilişkin kayıtları yönetmelikte belirtilen esas ve </a:t>
            </a:r>
            <a:r>
              <a:rPr lang="tr-TR" sz="1800" u="sng" dirty="0" err="1">
                <a:solidFill>
                  <a:schemeClr val="bg2">
                    <a:lumMod val="10000"/>
                  </a:schemeClr>
                </a:solidFill>
                <a:latin typeface="Times New Roman" panose="02020603050405020304" pitchFamily="18" charset="0"/>
                <a:cs typeface="Times New Roman" panose="02020603050405020304" pitchFamily="18" charset="0"/>
              </a:rPr>
              <a:t>usûllere</a:t>
            </a:r>
            <a:r>
              <a:rPr lang="tr-TR" sz="1800" u="sng" dirty="0">
                <a:solidFill>
                  <a:schemeClr val="bg2">
                    <a:lumMod val="10000"/>
                  </a:schemeClr>
                </a:solidFill>
                <a:latin typeface="Times New Roman" panose="02020603050405020304" pitchFamily="18" charset="0"/>
                <a:cs typeface="Times New Roman" panose="02020603050405020304" pitchFamily="18" charset="0"/>
              </a:rPr>
              <a:t> uygun olarak Kuruma teslim etmekle</a:t>
            </a:r>
            <a:r>
              <a:rPr lang="tr-TR" sz="1800" dirty="0">
                <a:solidFill>
                  <a:schemeClr val="bg2">
                    <a:lumMod val="10000"/>
                  </a:schemeClr>
                </a:solidFill>
                <a:latin typeface="Times New Roman" panose="02020603050405020304" pitchFamily="18" charset="0"/>
                <a:cs typeface="Times New Roman" panose="02020603050405020304" pitchFamily="18" charset="0"/>
              </a:rPr>
              <a:t>,</a:t>
            </a:r>
          </a:p>
          <a:p>
            <a:pPr marL="0" indent="0" algn="just">
              <a:lnSpc>
                <a:spcPct val="170000"/>
              </a:lnSpc>
              <a:spcBef>
                <a:spcPts val="0"/>
              </a:spcBef>
              <a:buNone/>
            </a:pPr>
            <a:r>
              <a:rPr lang="tr-TR" sz="1800" b="1" dirty="0">
                <a:solidFill>
                  <a:schemeClr val="bg2">
                    <a:lumMod val="10000"/>
                  </a:schemeClr>
                </a:solidFill>
                <a:latin typeface="Times New Roman" panose="02020603050405020304" pitchFamily="18" charset="0"/>
                <a:cs typeface="Times New Roman" panose="02020603050405020304" pitchFamily="18" charset="0"/>
              </a:rPr>
              <a:t>ç) </a:t>
            </a:r>
            <a:r>
              <a:rPr lang="tr-TR" sz="1800" dirty="0">
                <a:solidFill>
                  <a:schemeClr val="bg2">
                    <a:lumMod val="10000"/>
                  </a:schemeClr>
                </a:solidFill>
                <a:latin typeface="Times New Roman" panose="02020603050405020304" pitchFamily="18" charset="0"/>
                <a:cs typeface="Times New Roman" panose="02020603050405020304" pitchFamily="18" charset="0"/>
              </a:rPr>
              <a:t>Erişimi engelleme kararı verilen yayınlarla ilgili olarak </a:t>
            </a:r>
            <a:r>
              <a:rPr lang="tr-TR" sz="1800" u="sng" dirty="0">
                <a:solidFill>
                  <a:schemeClr val="bg2">
                    <a:lumMod val="10000"/>
                  </a:schemeClr>
                </a:solidFill>
                <a:latin typeface="Times New Roman" panose="02020603050405020304" pitchFamily="18" charset="0"/>
                <a:cs typeface="Times New Roman" panose="02020603050405020304" pitchFamily="18" charset="0"/>
              </a:rPr>
              <a:t>alternatif erişim yollarını engelleyici tedbirleri almakla, yükümlüdür</a:t>
            </a:r>
            <a:r>
              <a:rPr lang="tr-TR" sz="1800" dirty="0">
                <a:solidFill>
                  <a:schemeClr val="bg2">
                    <a:lumMod val="1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7206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9D-AADA-4BFD-8FF9-F314D948283C}"/>
              </a:ext>
            </a:extLst>
          </p:cNvPr>
          <p:cNvSpPr>
            <a:spLocks noGrp="1"/>
          </p:cNvSpPr>
          <p:nvPr>
            <p:ph type="title"/>
          </p:nvPr>
        </p:nvSpPr>
        <p:spPr>
          <a:xfrm>
            <a:off x="838200" y="365126"/>
            <a:ext cx="10515600" cy="679903"/>
          </a:xfrm>
        </p:spPr>
        <p:txBody>
          <a:bodyPr>
            <a:normAutofit/>
          </a:bodyPr>
          <a:lstStyle/>
          <a:p>
            <a:r>
              <a:rPr lang="tr-TR" sz="3200" dirty="0">
                <a:solidFill>
                  <a:srgbClr val="800000"/>
                </a:solidFill>
                <a:latin typeface="Times New Roman" panose="02020603050405020304" pitchFamily="18" charset="0"/>
                <a:cs typeface="Times New Roman" panose="02020603050405020304" pitchFamily="18" charset="0"/>
              </a:rPr>
              <a:t>ERİŞİM SAĞLAYICININ YÜKÜMLÜLÜKLERİ</a:t>
            </a:r>
          </a:p>
        </p:txBody>
      </p:sp>
      <p:sp>
        <p:nvSpPr>
          <p:cNvPr id="3" name="İçerik Yer Tutucusu 2">
            <a:extLst>
              <a:ext uri="{FF2B5EF4-FFF2-40B4-BE49-F238E27FC236}">
                <a16:creationId xmlns:a16="http://schemas.microsoft.com/office/drawing/2014/main" id="{022302AE-7E44-4CDC-9980-1D23671749A9}"/>
              </a:ext>
            </a:extLst>
          </p:cNvPr>
          <p:cNvSpPr>
            <a:spLocks noGrp="1"/>
          </p:cNvSpPr>
          <p:nvPr>
            <p:ph idx="1"/>
          </p:nvPr>
        </p:nvSpPr>
        <p:spPr>
          <a:xfrm>
            <a:off x="304800" y="1045027"/>
            <a:ext cx="11466286" cy="4949373"/>
          </a:xfrm>
        </p:spPr>
        <p:txBody>
          <a:bodyPr>
            <a:noAutofit/>
          </a:bodyPr>
          <a:lstStyle/>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(2) </a:t>
            </a:r>
            <a:r>
              <a:rPr lang="tr-TR" sz="2000" dirty="0">
                <a:solidFill>
                  <a:schemeClr val="bg2">
                    <a:lumMod val="10000"/>
                  </a:schemeClr>
                </a:solidFill>
                <a:latin typeface="Times New Roman" panose="02020603050405020304" pitchFamily="18" charset="0"/>
                <a:cs typeface="Times New Roman" panose="02020603050405020304" pitchFamily="18" charset="0"/>
              </a:rPr>
              <a:t>Erişim sağlayıcı, kendisi aracılığıyla erişilen bilgilerin içeriklerinin hukuka aykırı olup olmadıklarını ve sorumluluğu gerektirip gerektirmediğini kontrol etmekle yükümlü değildir.</a:t>
            </a:r>
          </a:p>
          <a:p>
            <a:pPr marL="0" indent="0" algn="just">
              <a:lnSpc>
                <a:spcPct val="150000"/>
              </a:lnSpc>
              <a:spcBef>
                <a:spcPts val="0"/>
              </a:spcBef>
              <a:buNone/>
            </a:pPr>
            <a:endParaRPr lang="tr-TR" sz="2000" dirty="0">
              <a:solidFill>
                <a:schemeClr val="bg2">
                  <a:lumMod val="10000"/>
                </a:schemeClr>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tr-TR" sz="2000" b="1" dirty="0">
                <a:solidFill>
                  <a:schemeClr val="bg2">
                    <a:lumMod val="10000"/>
                  </a:schemeClr>
                </a:solidFill>
                <a:latin typeface="Times New Roman" panose="02020603050405020304" pitchFamily="18" charset="0"/>
                <a:cs typeface="Times New Roman" panose="02020603050405020304" pitchFamily="18" charset="0"/>
              </a:rPr>
              <a:t>(3) </a:t>
            </a:r>
            <a:r>
              <a:rPr lang="tr-TR" sz="2000" dirty="0">
                <a:solidFill>
                  <a:schemeClr val="bg2">
                    <a:lumMod val="10000"/>
                  </a:schemeClr>
                </a:solidFill>
                <a:latin typeface="Times New Roman" panose="02020603050405020304" pitchFamily="18" charset="0"/>
                <a:cs typeface="Times New Roman" panose="02020603050405020304" pitchFamily="18" charset="0"/>
              </a:rPr>
              <a:t>Birinci fıkranın (b), (c), (ç) </a:t>
            </a:r>
            <a:r>
              <a:rPr lang="tr-TR" sz="2000" b="1" dirty="0">
                <a:solidFill>
                  <a:schemeClr val="bg2">
                    <a:lumMod val="10000"/>
                  </a:schemeClr>
                </a:solidFill>
                <a:latin typeface="Times New Roman" panose="02020603050405020304" pitchFamily="18" charset="0"/>
                <a:cs typeface="Times New Roman" panose="02020603050405020304" pitchFamily="18" charset="0"/>
              </a:rPr>
              <a:t>*</a:t>
            </a:r>
            <a:r>
              <a:rPr lang="tr-TR" sz="2000" dirty="0">
                <a:solidFill>
                  <a:schemeClr val="bg2">
                    <a:lumMod val="10000"/>
                  </a:schemeClr>
                </a:solidFill>
                <a:latin typeface="Times New Roman" panose="02020603050405020304" pitchFamily="18" charset="0"/>
                <a:cs typeface="Times New Roman" panose="02020603050405020304" pitchFamily="18" charset="0"/>
              </a:rPr>
              <a:t>bentlerinde yer alan yükümlülüklerden birini yerine getirmeyen erişim sağlayıcısına Başkan tarafından </a:t>
            </a:r>
            <a:r>
              <a:rPr lang="tr-TR" sz="2000" dirty="0" err="1">
                <a:solidFill>
                  <a:schemeClr val="bg2">
                    <a:lumMod val="10000"/>
                  </a:schemeClr>
                </a:solidFill>
                <a:latin typeface="Times New Roman" panose="02020603050405020304" pitchFamily="18" charset="0"/>
                <a:cs typeface="Times New Roman" panose="02020603050405020304" pitchFamily="18" charset="0"/>
              </a:rPr>
              <a:t>onbin</a:t>
            </a:r>
            <a:r>
              <a:rPr lang="tr-TR" sz="2000" dirty="0">
                <a:solidFill>
                  <a:schemeClr val="bg2">
                    <a:lumMod val="10000"/>
                  </a:schemeClr>
                </a:solidFill>
                <a:latin typeface="Times New Roman" panose="02020603050405020304" pitchFamily="18" charset="0"/>
                <a:cs typeface="Times New Roman" panose="02020603050405020304" pitchFamily="18" charset="0"/>
              </a:rPr>
              <a:t> Yeni Türk Lirasından </a:t>
            </a:r>
            <a:r>
              <a:rPr lang="tr-TR" sz="2000" dirty="0" err="1">
                <a:solidFill>
                  <a:schemeClr val="bg2">
                    <a:lumMod val="10000"/>
                  </a:schemeClr>
                </a:solidFill>
                <a:latin typeface="Times New Roman" panose="02020603050405020304" pitchFamily="18" charset="0"/>
                <a:cs typeface="Times New Roman" panose="02020603050405020304" pitchFamily="18" charset="0"/>
              </a:rPr>
              <a:t>ellibin</a:t>
            </a:r>
            <a:r>
              <a:rPr lang="tr-TR" sz="2000" dirty="0">
                <a:solidFill>
                  <a:schemeClr val="bg2">
                    <a:lumMod val="10000"/>
                  </a:schemeClr>
                </a:solidFill>
                <a:latin typeface="Times New Roman" panose="02020603050405020304" pitchFamily="18" charset="0"/>
                <a:cs typeface="Times New Roman" panose="02020603050405020304" pitchFamily="18" charset="0"/>
              </a:rPr>
              <a:t> Yeni Türk Lirasına kadar idarî para cezası verilir. </a:t>
            </a:r>
            <a:r>
              <a:rPr lang="tr-TR" sz="2000" b="1" dirty="0">
                <a:solidFill>
                  <a:schemeClr val="bg2">
                    <a:lumMod val="10000"/>
                  </a:schemeClr>
                </a:solidFill>
                <a:latin typeface="Times New Roman" panose="02020603050405020304" pitchFamily="18" charset="0"/>
                <a:cs typeface="Times New Roman" panose="02020603050405020304" pitchFamily="18" charset="0"/>
              </a:rPr>
              <a:t>*</a:t>
            </a:r>
            <a:r>
              <a:rPr lang="tr-TR" sz="2000" i="1" dirty="0">
                <a:solidFill>
                  <a:schemeClr val="bg2">
                    <a:lumMod val="10000"/>
                  </a:schemeClr>
                </a:solidFill>
                <a:latin typeface="Times New Roman" panose="02020603050405020304" pitchFamily="18" charset="0"/>
                <a:cs typeface="Times New Roman" panose="02020603050405020304" pitchFamily="18" charset="0"/>
              </a:rPr>
              <a:t>(b- trafik bilgisini saklama c- üç ay önce haber verme ç- alternatif yolları engelleme) </a:t>
            </a:r>
          </a:p>
        </p:txBody>
      </p:sp>
    </p:spTree>
    <p:extLst>
      <p:ext uri="{BB962C8B-B14F-4D97-AF65-F5344CB8AC3E}">
        <p14:creationId xmlns:p14="http://schemas.microsoft.com/office/powerpoint/2010/main" val="205725752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1176</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Teması</vt:lpstr>
      <vt:lpstr>5651 SAYILI KANUN</vt:lpstr>
      <vt:lpstr>KANUNUN AMACI </vt:lpstr>
      <vt:lpstr>TANIMLAR</vt:lpstr>
      <vt:lpstr>PowerPoint Presentation</vt:lpstr>
      <vt:lpstr>İÇERİK SAĞLAYICININ SORUMLULUĞU</vt:lpstr>
      <vt:lpstr>YER SAĞLAYICININ YÜKÜMLÜLÜKLERİ</vt:lpstr>
      <vt:lpstr>YER SAĞLAYICININ YÜKÜMLÜLÜKLERİ</vt:lpstr>
      <vt:lpstr>ERİŞİM SAĞLAYICININ YÜKÜMLÜLÜKLERİ</vt:lpstr>
      <vt:lpstr>ERİŞİM SAĞLAYICININ YÜKÜMLÜLÜKLERİ</vt:lpstr>
      <vt:lpstr>BİLGİLENDİRME YÜKÜMLÜLÜĞÜ</vt:lpstr>
      <vt:lpstr>ERİŞİM SAĞLAYICILARI BİRLİĞİ </vt:lpstr>
      <vt:lpstr>ERİŞİM SAĞLAYICILARI BİRLİĞİ </vt:lpstr>
      <vt:lpstr>TOPLU KULLANIM SAĞLAYICILARIN YÜKÜMLÜLÜKLERİ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5651 SAYILI KANUN</dc:title>
  <dc:creator>damla ermeydan</dc:creator>
  <cp:lastModifiedBy>MALEK ALISMAIL</cp:lastModifiedBy>
  <cp:revision>13</cp:revision>
  <dcterms:created xsi:type="dcterms:W3CDTF">2020-10-26T11:49:19Z</dcterms:created>
  <dcterms:modified xsi:type="dcterms:W3CDTF">2023-01-04T00:34:51Z</dcterms:modified>
</cp:coreProperties>
</file>