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616"/>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4" d="100"/>
          <a:sy n="84" d="100"/>
        </p:scale>
        <p:origin x="-547"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7001D51-5756-4E96-91E6-14D4F3E5EA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 xmlns:a16="http://schemas.microsoft.com/office/drawing/2014/main" id="{3F256357-0185-4012-8956-3B00D0FD3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 xmlns:a16="http://schemas.microsoft.com/office/drawing/2014/main" id="{3926255C-1DD0-4CA2-82AD-F64F865C7888}"/>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98697BED-FB33-4972-8FB8-A8AA456A21F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A31FB03E-0D43-47E4-991E-3F482902F56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9319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5EA4F2FB-9E15-4C79-952A-D06B80A1272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BF0D6B93-743F-4C55-81F6-DE844FD19BE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124C20E-EAA1-4473-83C5-892AE48241AA}"/>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5A03B11D-A523-4CA3-953E-87CAA0B1F0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05315E7-D086-40A0-8F5D-B2FFAC53405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1322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 xmlns:a16="http://schemas.microsoft.com/office/drawing/2014/main" id="{086EB6E7-525F-48CC-A2AD-3D64D717E3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 xmlns:a16="http://schemas.microsoft.com/office/drawing/2014/main" id="{E7C60396-64E5-4694-BD0E-0CEFF7B9409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B7C5670E-7F48-4D46-90D2-75F8D119D4B4}"/>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FE582713-44E3-48AA-A31A-24A0F5785E3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69B3E9E2-6C07-47FC-AC14-C42B94B471E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1933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F46655-407C-4017-8ADB-99A3D4F9B0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B5BF8CF3-81B7-4122-A90F-9E2C7C4BB66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ABF4D32C-C4CC-4BB2-86FE-49F702C2184F}"/>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3914BC74-80A8-4129-8C05-8B3DD4FCD3C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965FADA5-9363-4F86-9402-5821A62B541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5683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2BA71DB1-A496-4967-8D55-1524091E164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 xmlns:a16="http://schemas.microsoft.com/office/drawing/2014/main" id="{ADBC8E5A-665D-4AB5-9726-E2CBE5A37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 xmlns:a16="http://schemas.microsoft.com/office/drawing/2014/main" id="{B2F4A424-4D0F-4CB1-85F4-F4E1DBA85132}"/>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B8B24B8F-D39E-4BAC-93AD-8C8A82D7E16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 xmlns:a16="http://schemas.microsoft.com/office/drawing/2014/main" id="{E31A09D2-7502-4985-ACCC-8FE63274289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7272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7991E85B-6DED-444B-87AB-D73999BE67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A607ED8E-BCFA-422B-B3DC-D8818EA1CD3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 xmlns:a16="http://schemas.microsoft.com/office/drawing/2014/main" id="{7A4145DC-AFDA-4F3A-A3CE-EDB4A88A5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 xmlns:a16="http://schemas.microsoft.com/office/drawing/2014/main" id="{CE654790-2270-44E5-AD71-8428132FC3D2}"/>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6" name="Alt Bilgi Yer Tutucusu 5">
            <a:extLst>
              <a:ext uri="{FF2B5EF4-FFF2-40B4-BE49-F238E27FC236}">
                <a16:creationId xmlns="" xmlns:a16="http://schemas.microsoft.com/office/drawing/2014/main" id="{FE159196-AA3B-400E-BC5B-3F425DA521DE}"/>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D9066A78-18DD-4D57-84F0-E2E75AFF3BC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03404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06732021-2AB4-4BC4-9C81-1C66DC2BE5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B849B3BA-9F9F-45D8-9D93-3B2D51B70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 xmlns:a16="http://schemas.microsoft.com/office/drawing/2014/main" id="{F2620088-80A3-46F0-B3D4-79CA4FE426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 xmlns:a16="http://schemas.microsoft.com/office/drawing/2014/main" id="{CD23C41C-C34F-4EA4-A6AD-163CC21A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 xmlns:a16="http://schemas.microsoft.com/office/drawing/2014/main" id="{52C793AA-93DD-41AC-942F-3F439E17F29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 xmlns:a16="http://schemas.microsoft.com/office/drawing/2014/main" id="{44EFB90F-9BE8-45D1-83F6-52A5A05584B1}"/>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8" name="Alt Bilgi Yer Tutucusu 7">
            <a:extLst>
              <a:ext uri="{FF2B5EF4-FFF2-40B4-BE49-F238E27FC236}">
                <a16:creationId xmlns="" xmlns:a16="http://schemas.microsoft.com/office/drawing/2014/main" id="{C7A72CF8-D7D2-469C-948A-A02210AC5CEE}"/>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 xmlns:a16="http://schemas.microsoft.com/office/drawing/2014/main" id="{86C6BD64-EA45-480E-BC5A-D0F8DB74889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531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EA5F69F-35FD-4882-AE46-84872957EFC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 xmlns:a16="http://schemas.microsoft.com/office/drawing/2014/main" id="{979DC5F3-276C-4EDF-8834-862FAF664A98}"/>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4" name="Alt Bilgi Yer Tutucusu 3">
            <a:extLst>
              <a:ext uri="{FF2B5EF4-FFF2-40B4-BE49-F238E27FC236}">
                <a16:creationId xmlns="" xmlns:a16="http://schemas.microsoft.com/office/drawing/2014/main" id="{5629AAF3-51CD-4736-9578-FC9CBFDDF1F4}"/>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 xmlns:a16="http://schemas.microsoft.com/office/drawing/2014/main" id="{CD36E27F-23EE-4E21-9FD8-A2554F0C4DF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81239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 xmlns:a16="http://schemas.microsoft.com/office/drawing/2014/main" id="{869DEFD7-41A7-4F1E-A422-47F53DA95416}"/>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3" name="Alt Bilgi Yer Tutucusu 2">
            <a:extLst>
              <a:ext uri="{FF2B5EF4-FFF2-40B4-BE49-F238E27FC236}">
                <a16:creationId xmlns="" xmlns:a16="http://schemas.microsoft.com/office/drawing/2014/main" id="{793A9793-D232-4898-AC9F-34DE102B6560}"/>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 xmlns:a16="http://schemas.microsoft.com/office/drawing/2014/main" id="{8024BE0C-2CE1-4968-872D-8F7BDEC95F7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28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90636BB7-FE01-4F32-BD4E-EB8E5F3AD69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 xmlns:a16="http://schemas.microsoft.com/office/drawing/2014/main" id="{E32D2E33-EC13-4B45-B929-E25B2B9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 xmlns:a16="http://schemas.microsoft.com/office/drawing/2014/main" id="{F1B5905B-E958-4067-9A19-D162FC8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FB0234D6-B332-491A-8A02-02FA8A6151C3}"/>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6" name="Alt Bilgi Yer Tutucusu 5">
            <a:extLst>
              <a:ext uri="{FF2B5EF4-FFF2-40B4-BE49-F238E27FC236}">
                <a16:creationId xmlns="" xmlns:a16="http://schemas.microsoft.com/office/drawing/2014/main" id="{929EF2C6-EF55-47FC-BF3E-D05DE39F14A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21894F56-CBA3-494C-9303-87960478DC3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5590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86AD79C9-5AD7-4255-89C0-7A42B22254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 xmlns:a16="http://schemas.microsoft.com/office/drawing/2014/main" id="{350B1337-F15A-4F08-B3C4-1B7CE9958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 xmlns:a16="http://schemas.microsoft.com/office/drawing/2014/main" id="{7C956579-51E2-4141-8E1F-E9EC06ED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 xmlns:a16="http://schemas.microsoft.com/office/drawing/2014/main" id="{1170D2F3-EE31-41CB-883D-2F8B51C8B605}"/>
              </a:ext>
            </a:extLst>
          </p:cNvPr>
          <p:cNvSpPr>
            <a:spLocks noGrp="1"/>
          </p:cNvSpPr>
          <p:nvPr>
            <p:ph type="dt" sz="half" idx="10"/>
          </p:nvPr>
        </p:nvSpPr>
        <p:spPr/>
        <p:txBody>
          <a:bodyPr/>
          <a:lstStyle/>
          <a:p>
            <a:fld id="{48A87A34-81AB-432B-8DAE-1953F412C126}" type="datetimeFigureOut">
              <a:rPr lang="en-US" smtClean="0"/>
              <a:pPr/>
              <a:t>12/9/2022</a:t>
            </a:fld>
            <a:endParaRPr lang="en-US" dirty="0"/>
          </a:p>
        </p:txBody>
      </p:sp>
      <p:sp>
        <p:nvSpPr>
          <p:cNvPr id="6" name="Alt Bilgi Yer Tutucusu 5">
            <a:extLst>
              <a:ext uri="{FF2B5EF4-FFF2-40B4-BE49-F238E27FC236}">
                <a16:creationId xmlns="" xmlns:a16="http://schemas.microsoft.com/office/drawing/2014/main" id="{9182D8BE-512D-46C7-A17A-C452BE3BC436}"/>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 xmlns:a16="http://schemas.microsoft.com/office/drawing/2014/main" id="{308F0984-1219-4605-AC20-5DE90583D96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532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 xmlns:a16="http://schemas.microsoft.com/office/drawing/2014/main" id="{E27CF711-FFD4-4F5E-8BB1-B7E845CC2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 xmlns:a16="http://schemas.microsoft.com/office/drawing/2014/main" id="{E66F509A-1289-478A-B50B-E62B4322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 xmlns:a16="http://schemas.microsoft.com/office/drawing/2014/main" id="{DC1C8AA5-D130-445A-B6F4-DBB88DB9C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12/9/2022</a:t>
            </a:fld>
            <a:endParaRPr lang="en-US" dirty="0"/>
          </a:p>
        </p:txBody>
      </p:sp>
      <p:sp>
        <p:nvSpPr>
          <p:cNvPr id="5" name="Alt Bilgi Yer Tutucusu 4">
            <a:extLst>
              <a:ext uri="{FF2B5EF4-FFF2-40B4-BE49-F238E27FC236}">
                <a16:creationId xmlns="" xmlns:a16="http://schemas.microsoft.com/office/drawing/2014/main" id="{DE7BADC4-B14C-486F-9958-6A9FB1CE1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 xmlns:a16="http://schemas.microsoft.com/office/drawing/2014/main" id="{D61DD7C8-9C16-4E1E-92C3-EE6CBD066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4071322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B02AE6D0-DADA-4E88-9509-2B84A2FBAA3D}"/>
              </a:ext>
            </a:extLst>
          </p:cNvPr>
          <p:cNvSpPr>
            <a:spLocks noGrp="1"/>
          </p:cNvSpPr>
          <p:nvPr>
            <p:ph type="title"/>
          </p:nvPr>
        </p:nvSpPr>
        <p:spPr>
          <a:xfrm>
            <a:off x="1653363" y="365760"/>
            <a:ext cx="9367203" cy="1188720"/>
          </a:xfrm>
        </p:spPr>
        <p:txBody>
          <a:bodyPr>
            <a:normAutofit/>
          </a:bodyPr>
          <a:lstStyle/>
          <a:p>
            <a:pPr algn="ctr"/>
            <a:r>
              <a:rPr lang="tr-TR" b="1" dirty="0">
                <a:solidFill>
                  <a:srgbClr val="800000"/>
                </a:solidFill>
              </a:rPr>
              <a:t>5651 SAYILI KANUN</a:t>
            </a:r>
          </a:p>
        </p:txBody>
      </p:sp>
      <p:sp>
        <p:nvSpPr>
          <p:cNvPr id="8" name="Freeform: Shape 7">
            <a:extLst>
              <a:ext uri="{FF2B5EF4-FFF2-40B4-BE49-F238E27FC236}">
                <a16:creationId xmlns=""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 xmlns:a16="http://schemas.microsoft.com/office/drawing/2014/main" id="{C9E56F09-1CB2-4250-8CE8-C903ABBB638F}"/>
              </a:ext>
            </a:extLst>
          </p:cNvPr>
          <p:cNvSpPr>
            <a:spLocks noGrp="1"/>
          </p:cNvSpPr>
          <p:nvPr>
            <p:ph idx="1"/>
          </p:nvPr>
        </p:nvSpPr>
        <p:spPr>
          <a:xfrm>
            <a:off x="1661234" y="2176272"/>
            <a:ext cx="9367204" cy="4041648"/>
          </a:xfrm>
        </p:spPr>
        <p:txBody>
          <a:bodyPr anchor="t">
            <a:normAutofit/>
          </a:bodyPr>
          <a:lstStyle/>
          <a:p>
            <a:pPr algn="ctr"/>
            <a:r>
              <a:rPr lang="tr-TR" sz="4000" dirty="0">
                <a:solidFill>
                  <a:srgbClr val="800000"/>
                </a:solidFill>
                <a:latin typeface="Times New Roman" panose="02020603050405020304" pitchFamily="18" charset="0"/>
                <a:cs typeface="Times New Roman" panose="02020603050405020304" pitchFamily="18" charset="0"/>
              </a:rPr>
              <a:t>İNTERNET ORTAMINDA YAPILAN YAYINLARIN DÜZENLENMESİ VE BU YAYINLAR YOLUYLA İŞLENEN SUÇLARLA MÜCADELE EDİLMESİ HAKKINDA KANUN </a:t>
            </a:r>
          </a:p>
        </p:txBody>
      </p:sp>
    </p:spTree>
    <p:extLst>
      <p:ext uri="{BB962C8B-B14F-4D97-AF65-F5344CB8AC3E}">
        <p14:creationId xmlns="" xmlns:p14="http://schemas.microsoft.com/office/powerpoint/2010/main" val="4038153209"/>
      </p:ext>
    </p:extLst>
  </p:cSld>
  <p:clrMapOvr>
    <a:masterClrMapping/>
  </p:clrMapOvr>
  <mc:AlternateContent xmlns:mc="http://schemas.openxmlformats.org/markup-compatibility/2006">
    <mc:Choice xmlns="" xmlns:p14="http://schemas.microsoft.com/office/powerpoint/2010/main" Requires="p14">
      <p:transition spd="slow" p14:dur="2000" advTm="20633"/>
    </mc:Choice>
    <mc:Fallback>
      <p:transition spd="slow" advTm="206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Autofit/>
          </a:bodyPr>
          <a:lstStyle/>
          <a:p>
            <a:pPr marL="0" indent="0" algn="just">
              <a:lnSpc>
                <a:spcPct val="150000"/>
              </a:lnSpc>
              <a:spcBef>
                <a:spcPts val="0"/>
              </a:spcBef>
              <a:buNone/>
            </a:pPr>
            <a:r>
              <a:rPr lang="tr-TR" sz="1800" b="1" dirty="0">
                <a:solidFill>
                  <a:schemeClr val="tx2">
                    <a:lumMod val="50000"/>
                  </a:schemeClr>
                </a:solidFill>
                <a:latin typeface="Times New Roman" panose="02020603050405020304" pitchFamily="18" charset="0"/>
                <a:cs typeface="Times New Roman" panose="02020603050405020304" pitchFamily="18" charset="0"/>
              </a:rPr>
              <a:t>(14) </a:t>
            </a:r>
            <a:r>
              <a:rPr lang="tr-TR" sz="1800" dirty="0">
                <a:solidFill>
                  <a:schemeClr val="tx2">
                    <a:lumMod val="50000"/>
                  </a:schemeClr>
                </a:solidFill>
                <a:latin typeface="Times New Roman" panose="02020603050405020304" pitchFamily="18" charset="0"/>
                <a:cs typeface="Times New Roman" panose="02020603050405020304" pitchFamily="18" charset="0"/>
              </a:rPr>
              <a:t>5602 sayılı Şans Oyunları Hasılatından Alınan Vergi, Fon ve Payların Düzenlenmesi Hakkında Kanunun 3 üncü maddesinin birinci fıkrasının (ç) bendinde tanımlanan </a:t>
            </a:r>
            <a:r>
              <a:rPr lang="tr-TR" sz="1800" u="sng" dirty="0">
                <a:solidFill>
                  <a:schemeClr val="tx2">
                    <a:lumMod val="50000"/>
                  </a:schemeClr>
                </a:solidFill>
                <a:latin typeface="Times New Roman" panose="02020603050405020304" pitchFamily="18" charset="0"/>
                <a:cs typeface="Times New Roman" panose="02020603050405020304" pitchFamily="18" charset="0"/>
              </a:rPr>
              <a:t>kurum ve kuruluşlar, kendi görev alanına giren suçların internet ortamında işlendiğini tespit etmeleri hâlinde, bu yayınlarla ilgili olarak erişimin engellenmesi kararı alabilirler. Erişimin engellenmesi kararları uygulanmak üzere Kuruma gönderilir.</a:t>
            </a:r>
          </a:p>
          <a:p>
            <a:pPr marL="0" indent="0" algn="just">
              <a:lnSpc>
                <a:spcPct val="150000"/>
              </a:lnSpc>
              <a:spcBef>
                <a:spcPts val="0"/>
              </a:spcBef>
              <a:buNone/>
            </a:pPr>
            <a:r>
              <a:rPr lang="tr-TR" sz="1800" b="1" dirty="0">
                <a:solidFill>
                  <a:schemeClr val="tx2">
                    <a:lumMod val="50000"/>
                  </a:schemeClr>
                </a:solidFill>
                <a:latin typeface="Times New Roman" panose="02020603050405020304" pitchFamily="18" charset="0"/>
                <a:cs typeface="Times New Roman" panose="02020603050405020304" pitchFamily="18" charset="0"/>
              </a:rPr>
              <a:t>(15) </a:t>
            </a:r>
            <a:r>
              <a:rPr lang="tr-TR" sz="1800" dirty="0">
                <a:solidFill>
                  <a:schemeClr val="tx2">
                    <a:lumMod val="50000"/>
                  </a:schemeClr>
                </a:solidFill>
                <a:latin typeface="Times New Roman" panose="02020603050405020304" pitchFamily="18" charset="0"/>
                <a:cs typeface="Times New Roman" panose="02020603050405020304" pitchFamily="18" charset="0"/>
              </a:rPr>
              <a:t>Bu maddeye göre soruşturma aşamasında verilen hâkim kararı ile 9 uncu ve 9/A maddesine göre verilen hâkim kararı birden fazla sulh ceza mahkemesi bulunan yerlerde Hâkimler ve Savcılar Yüksek Kurulu tarafından belirlenen sulh ceza mahkemeleri tarafından verilir.</a:t>
            </a:r>
          </a:p>
        </p:txBody>
      </p:sp>
    </p:spTree>
    <p:extLst>
      <p:ext uri="{BB962C8B-B14F-4D97-AF65-F5344CB8AC3E}">
        <p14:creationId xmlns="" xmlns:p14="http://schemas.microsoft.com/office/powerpoint/2010/main" val="1563405705"/>
      </p:ext>
    </p:extLst>
  </p:cSld>
  <p:clrMapOvr>
    <a:masterClrMapping/>
  </p:clrMapOvr>
  <mc:AlternateContent xmlns:mc="http://schemas.openxmlformats.org/markup-compatibility/2006">
    <mc:Choice xmlns="" xmlns:p14="http://schemas.microsoft.com/office/powerpoint/2010/main" Requires="p14">
      <p:transition spd="slow" p14:dur="2000" advTm="41764"/>
    </mc:Choice>
    <mc:Fallback>
      <p:transition spd="slow" advTm="417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Autofit/>
          </a:bodyPr>
          <a:lstStyle/>
          <a:p>
            <a:pPr marL="0" indent="0" algn="just">
              <a:lnSpc>
                <a:spcPct val="150000"/>
              </a:lnSpc>
              <a:spcBef>
                <a:spcPts val="0"/>
              </a:spcBef>
              <a:buNone/>
            </a:pPr>
            <a:r>
              <a:rPr lang="tr-TR" sz="1900" b="1" dirty="0">
                <a:solidFill>
                  <a:schemeClr val="tx2">
                    <a:lumMod val="50000"/>
                  </a:schemeClr>
                </a:solidFill>
                <a:latin typeface="Times New Roman" panose="02020603050405020304" pitchFamily="18" charset="0"/>
                <a:cs typeface="Times New Roman" panose="02020603050405020304" pitchFamily="18" charset="0"/>
              </a:rPr>
              <a:t>17) </a:t>
            </a:r>
            <a:r>
              <a:rPr lang="tr-TR" sz="1900" dirty="0">
                <a:solidFill>
                  <a:schemeClr val="tx2">
                    <a:lumMod val="50000"/>
                  </a:schemeClr>
                </a:solidFill>
                <a:latin typeface="Times New Roman" panose="02020603050405020304" pitchFamily="18" charset="0"/>
                <a:cs typeface="Times New Roman" panose="02020603050405020304" pitchFamily="18" charset="0"/>
              </a:rPr>
              <a:t>Bu </a:t>
            </a:r>
            <a:r>
              <a:rPr lang="tr-TR" sz="1900" b="1" dirty="0">
                <a:solidFill>
                  <a:schemeClr val="tx2">
                    <a:lumMod val="50000"/>
                  </a:schemeClr>
                </a:solidFill>
                <a:latin typeface="Times New Roman" panose="02020603050405020304" pitchFamily="18" charset="0"/>
                <a:cs typeface="Times New Roman" panose="02020603050405020304" pitchFamily="18" charset="0"/>
              </a:rPr>
              <a:t>* </a:t>
            </a:r>
            <a:r>
              <a:rPr lang="tr-TR" sz="1900" u="sng" dirty="0">
                <a:solidFill>
                  <a:schemeClr val="tx2">
                    <a:lumMod val="50000"/>
                  </a:schemeClr>
                </a:solidFill>
                <a:latin typeface="Times New Roman" panose="02020603050405020304" pitchFamily="18" charset="0"/>
                <a:cs typeface="Times New Roman" panose="02020603050405020304" pitchFamily="18" charset="0"/>
              </a:rPr>
              <a:t>maddenin ikinci, dördüncü ve </a:t>
            </a:r>
            <a:r>
              <a:rPr lang="tr-TR" sz="1900" u="sng" dirty="0" err="1">
                <a:solidFill>
                  <a:schemeClr val="tx2">
                    <a:lumMod val="50000"/>
                  </a:schemeClr>
                </a:solidFill>
                <a:latin typeface="Times New Roman" panose="02020603050405020304" pitchFamily="18" charset="0"/>
                <a:cs typeface="Times New Roman" panose="02020603050405020304" pitchFamily="18" charset="0"/>
              </a:rPr>
              <a:t>ondördüncü</a:t>
            </a:r>
            <a:r>
              <a:rPr lang="tr-TR" sz="1900" u="sng" dirty="0">
                <a:solidFill>
                  <a:schemeClr val="tx2">
                    <a:lumMod val="50000"/>
                  </a:schemeClr>
                </a:solidFill>
                <a:latin typeface="Times New Roman" panose="02020603050405020304" pitchFamily="18" charset="0"/>
                <a:cs typeface="Times New Roman" panose="02020603050405020304" pitchFamily="18" charset="0"/>
              </a:rPr>
              <a:t> fıkraları </a:t>
            </a:r>
            <a:r>
              <a:rPr lang="tr-TR" sz="1900" dirty="0">
                <a:solidFill>
                  <a:schemeClr val="tx2">
                    <a:lumMod val="50000"/>
                  </a:schemeClr>
                </a:solidFill>
                <a:latin typeface="Times New Roman" panose="02020603050405020304" pitchFamily="18" charset="0"/>
                <a:cs typeface="Times New Roman" panose="02020603050405020304" pitchFamily="18" charset="0"/>
              </a:rPr>
              <a:t>kapsamında verilen erişimin engellenmesi kararları, ihlalin gerçekleştiği yayın, kısım, bölüm ile ilgili olarak (URL vb. şeklinde) içeriğe erişimin engellenmesi yöntemiyle verilir. Ancak, teknik olarak ihlale ilişkin içeriğe erişimin engellenmesi yapılamadığı veya ilgili içeriğe erişimin engellenmesi yoluyla ihlalin önlenemediği durumlarda, internet sitesinin tümüne yönelik olarak erişimin engellenmesi kararı verilebilir.</a:t>
            </a:r>
          </a:p>
          <a:p>
            <a:pPr marL="0" indent="0" algn="just">
              <a:lnSpc>
                <a:spcPct val="150000"/>
              </a:lnSpc>
              <a:spcBef>
                <a:spcPts val="0"/>
              </a:spcBef>
              <a:buNone/>
            </a:pPr>
            <a:r>
              <a:rPr lang="tr-TR" sz="1400" b="1" i="1" dirty="0">
                <a:solidFill>
                  <a:schemeClr val="tx2">
                    <a:lumMod val="50000"/>
                  </a:schemeClr>
                </a:solidFill>
                <a:latin typeface="Times New Roman" panose="02020603050405020304" pitchFamily="18" charset="0"/>
                <a:cs typeface="Times New Roman" panose="02020603050405020304" pitchFamily="18" charset="0"/>
              </a:rPr>
              <a:t>* 2) </a:t>
            </a:r>
            <a:r>
              <a:rPr lang="tr-TR" sz="1400" i="1" dirty="0">
                <a:solidFill>
                  <a:schemeClr val="tx2">
                    <a:lumMod val="50000"/>
                  </a:schemeClr>
                </a:solidFill>
                <a:latin typeface="Times New Roman" panose="02020603050405020304" pitchFamily="18" charset="0"/>
                <a:cs typeface="Times New Roman" panose="02020603050405020304" pitchFamily="18" charset="0"/>
              </a:rPr>
              <a:t>Hakim, mahkeme ya da CS tarafından verilen içeriğin yayından çıkarılması / erişimin engellenmesi kararı </a:t>
            </a:r>
            <a:r>
              <a:rPr lang="tr-TR" sz="1400" b="1" i="1" dirty="0">
                <a:solidFill>
                  <a:schemeClr val="tx2">
                    <a:lumMod val="50000"/>
                  </a:schemeClr>
                </a:solidFill>
                <a:latin typeface="Times New Roman" panose="02020603050405020304" pitchFamily="18" charset="0"/>
                <a:cs typeface="Times New Roman" panose="02020603050405020304" pitchFamily="18" charset="0"/>
              </a:rPr>
              <a:t> 4) </a:t>
            </a:r>
            <a:r>
              <a:rPr lang="tr-TR" sz="1400" i="1" dirty="0">
                <a:solidFill>
                  <a:schemeClr val="tx2">
                    <a:lumMod val="50000"/>
                  </a:schemeClr>
                </a:solidFill>
                <a:latin typeface="Times New Roman" panose="02020603050405020304" pitchFamily="18" charset="0"/>
                <a:cs typeface="Times New Roman" panose="02020603050405020304" pitchFamily="18" charset="0"/>
              </a:rPr>
              <a:t>içeriği birinci fıkranın (a) bendinin (2) ve (5) ve (6) ve (7) numaralı alt bentlerinde ve (c) bendinde yazılı suçlarla ilgili Başkan tarafından </a:t>
            </a:r>
            <a:r>
              <a:rPr lang="tr-TR" sz="1400" i="1" dirty="0" err="1">
                <a:solidFill>
                  <a:schemeClr val="tx2">
                    <a:lumMod val="50000"/>
                  </a:schemeClr>
                </a:solidFill>
                <a:latin typeface="Times New Roman" panose="02020603050405020304" pitchFamily="18" charset="0"/>
                <a:cs typeface="Times New Roman" panose="02020603050405020304" pitchFamily="18" charset="0"/>
              </a:rPr>
              <a:t>re’sen</a:t>
            </a:r>
            <a:r>
              <a:rPr lang="tr-TR" sz="1400" i="1" dirty="0">
                <a:solidFill>
                  <a:schemeClr val="tx2">
                    <a:lumMod val="50000"/>
                  </a:schemeClr>
                </a:solidFill>
                <a:latin typeface="Times New Roman" panose="02020603050405020304" pitchFamily="18" charset="0"/>
                <a:cs typeface="Times New Roman" panose="02020603050405020304" pitchFamily="18" charset="0"/>
              </a:rPr>
              <a:t> verilen  içeriğin yayından çıkarılması / erişimin engellenmesi kararı </a:t>
            </a:r>
            <a:r>
              <a:rPr lang="tr-TR" sz="1400" b="1" i="1" dirty="0">
                <a:solidFill>
                  <a:schemeClr val="tx2">
                    <a:lumMod val="50000"/>
                  </a:schemeClr>
                </a:solidFill>
                <a:latin typeface="Times New Roman" panose="02020603050405020304" pitchFamily="18" charset="0"/>
                <a:cs typeface="Times New Roman" panose="02020603050405020304" pitchFamily="18" charset="0"/>
              </a:rPr>
              <a:t>14)</a:t>
            </a:r>
            <a:r>
              <a:rPr lang="tr-TR" sz="1400" i="1" dirty="0">
                <a:solidFill>
                  <a:schemeClr val="tx2">
                    <a:lumMod val="50000"/>
                  </a:schemeClr>
                </a:solidFill>
                <a:latin typeface="Times New Roman" panose="02020603050405020304" pitchFamily="18" charset="0"/>
                <a:cs typeface="Times New Roman" panose="02020603050405020304" pitchFamily="18" charset="0"/>
              </a:rPr>
              <a:t> Şans Oyunları Hasılatından Alınan Vergi, Fon ve Payların Düzenlenmesi Hakkında Kanunun 3 üncü maddesinin birinci fıkrasının (ç) bendinde tanımlanan kurum ve kuruluşlar, kendi görev alanına giren suçların internet ortamında işlendiğini tespit etmeleri hâlinde, bu yayınlarla ilgili olarak erişimin engellenmesi kararı alabilirler.</a:t>
            </a:r>
          </a:p>
        </p:txBody>
      </p:sp>
    </p:spTree>
    <p:extLst>
      <p:ext uri="{BB962C8B-B14F-4D97-AF65-F5344CB8AC3E}">
        <p14:creationId xmlns="" xmlns:p14="http://schemas.microsoft.com/office/powerpoint/2010/main" val="1554934080"/>
      </p:ext>
    </p:extLst>
  </p:cSld>
  <p:clrMapOvr>
    <a:masterClrMapping/>
  </p:clrMapOvr>
  <mc:AlternateContent xmlns:mc="http://schemas.openxmlformats.org/markup-compatibility/2006">
    <mc:Choice xmlns="" xmlns:p14="http://schemas.microsoft.com/office/powerpoint/2010/main" Requires="p14">
      <p:transition spd="slow" p14:dur="2000" advTm="50730"/>
    </mc:Choice>
    <mc:Fallback>
      <p:transition spd="slow" advTm="507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6"/>
            <a:ext cx="10874829" cy="605546"/>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8’İNCİ MADDE PROSEDÜRÜ  </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970672"/>
            <a:ext cx="11350171" cy="4439302"/>
          </a:xfrm>
        </p:spPr>
        <p:txBody>
          <a:bodyPr>
            <a:noAutofit/>
          </a:bodyPr>
          <a:lstStyle/>
          <a:p>
            <a:pPr marL="0" indent="0" algn="just">
              <a:lnSpc>
                <a:spcPct val="150000"/>
              </a:lnSpc>
              <a:spcBef>
                <a:spcPts val="0"/>
              </a:spcBef>
              <a:buNone/>
            </a:pPr>
            <a:r>
              <a:rPr lang="tr-TR" sz="1800" b="1" dirty="0">
                <a:solidFill>
                  <a:srgbClr val="800000"/>
                </a:solidFill>
                <a:latin typeface="Times New Roman" panose="02020603050405020304" pitchFamily="18" charset="0"/>
                <a:cs typeface="Times New Roman" panose="02020603050405020304" pitchFamily="18" charset="0"/>
              </a:rPr>
              <a:t>8.MADDE 1. FIKRA SUÇLARI </a:t>
            </a:r>
            <a:r>
              <a:rPr lang="tr-TR" sz="2000" b="1" u="sng" dirty="0">
                <a:solidFill>
                  <a:srgbClr val="C00000"/>
                </a:solidFill>
                <a:latin typeface="Times New Roman" panose="02020603050405020304" pitchFamily="18" charset="0"/>
                <a:cs typeface="Times New Roman" panose="02020603050405020304" pitchFamily="18" charset="0"/>
              </a:rPr>
              <a:t>=&gt;</a:t>
            </a:r>
            <a:r>
              <a:rPr lang="tr-TR" sz="2000" dirty="0">
                <a:solidFill>
                  <a:schemeClr val="tx2">
                    <a:lumMod val="50000"/>
                  </a:schemeClr>
                </a:solidFill>
                <a:latin typeface="Times New Roman" panose="02020603050405020304" pitchFamily="18" charset="0"/>
                <a:cs typeface="Times New Roman" panose="02020603050405020304" pitchFamily="18" charset="0"/>
              </a:rPr>
              <a:t> </a:t>
            </a:r>
            <a:r>
              <a:rPr lang="tr-TR" sz="1800" dirty="0">
                <a:solidFill>
                  <a:srgbClr val="233616"/>
                </a:solidFill>
                <a:latin typeface="Times New Roman" panose="02020603050405020304" pitchFamily="18" charset="0"/>
                <a:cs typeface="Times New Roman" panose="02020603050405020304" pitchFamily="18" charset="0"/>
              </a:rPr>
              <a:t>soruşturma aşamasında hakim, kovuşturma aşamasında mahkeme, gecikmesinde sakınca varsa CS </a:t>
            </a:r>
            <a:r>
              <a:rPr lang="tr-TR" sz="2000" b="1" u="sng" dirty="0">
                <a:solidFill>
                  <a:srgbClr val="233616"/>
                </a:solidFill>
                <a:latin typeface="Times New Roman" panose="02020603050405020304" pitchFamily="18" charset="0"/>
                <a:cs typeface="Times New Roman" panose="02020603050405020304" pitchFamily="18" charset="0"/>
              </a:rPr>
              <a:t>=&gt;</a:t>
            </a:r>
            <a:r>
              <a:rPr lang="tr-TR" sz="2000" dirty="0">
                <a:solidFill>
                  <a:srgbClr val="233616"/>
                </a:solidFill>
                <a:latin typeface="Times New Roman" panose="02020603050405020304" pitchFamily="18" charset="0"/>
                <a:cs typeface="Times New Roman" panose="02020603050405020304" pitchFamily="18" charset="0"/>
              </a:rPr>
              <a:t> </a:t>
            </a:r>
            <a:r>
              <a:rPr lang="tr-TR" sz="1800" dirty="0">
                <a:solidFill>
                  <a:srgbClr val="233616"/>
                </a:solidFill>
                <a:latin typeface="Times New Roman" panose="02020603050405020304" pitchFamily="18" charset="0"/>
                <a:cs typeface="Times New Roman" panose="02020603050405020304" pitchFamily="18" charset="0"/>
              </a:rPr>
              <a:t>içeriğin çıkarılması / e.e.k birer suret Kuruma gönderilir </a:t>
            </a:r>
            <a:r>
              <a:rPr lang="tr-TR" sz="2000" b="1" u="sng" dirty="0">
                <a:solidFill>
                  <a:srgbClr val="233616"/>
                </a:solidFill>
                <a:latin typeface="Times New Roman" panose="02020603050405020304" pitchFamily="18" charset="0"/>
                <a:cs typeface="Times New Roman" panose="02020603050405020304" pitchFamily="18" charset="0"/>
              </a:rPr>
              <a:t>=&gt;</a:t>
            </a:r>
            <a:r>
              <a:rPr lang="tr-TR" sz="2000" dirty="0">
                <a:solidFill>
                  <a:srgbClr val="233616"/>
                </a:solidFill>
                <a:latin typeface="Times New Roman" panose="02020603050405020304" pitchFamily="18" charset="0"/>
                <a:cs typeface="Times New Roman" panose="02020603050405020304" pitchFamily="18" charset="0"/>
              </a:rPr>
              <a:t> </a:t>
            </a:r>
            <a:r>
              <a:rPr lang="tr-TR" sz="1800" i="1" u="sng" dirty="0">
                <a:solidFill>
                  <a:srgbClr val="233616"/>
                </a:solidFill>
                <a:latin typeface="Times New Roman" panose="02020603050405020304" pitchFamily="18" charset="0"/>
                <a:cs typeface="Times New Roman" panose="02020603050405020304" pitchFamily="18" charset="0"/>
              </a:rPr>
              <a:t>1.fıkradaki suçları </a:t>
            </a:r>
            <a:r>
              <a:rPr lang="tr-TR" sz="1800" i="1" u="sng">
                <a:solidFill>
                  <a:srgbClr val="233616"/>
                </a:solidFill>
                <a:latin typeface="Times New Roman" panose="02020603050405020304" pitchFamily="18" charset="0"/>
                <a:cs typeface="Times New Roman" panose="02020603050405020304" pitchFamily="18" charset="0"/>
              </a:rPr>
              <a:t>oluşturan </a:t>
            </a:r>
            <a:r>
              <a:rPr lang="tr-TR" sz="1800" i="1" u="sng" smtClean="0">
                <a:solidFill>
                  <a:srgbClr val="233616"/>
                </a:solidFill>
                <a:latin typeface="Times New Roman" panose="02020603050405020304" pitchFamily="18" charset="0"/>
                <a:cs typeface="Times New Roman" panose="02020603050405020304" pitchFamily="18" charset="0"/>
              </a:rPr>
              <a:t>yayınlara </a:t>
            </a:r>
            <a:r>
              <a:rPr lang="tr-TR" sz="1800" i="1" u="sng" dirty="0">
                <a:solidFill>
                  <a:srgbClr val="233616"/>
                </a:solidFill>
                <a:latin typeface="Times New Roman" panose="02020603050405020304" pitchFamily="18" charset="0"/>
                <a:cs typeface="Times New Roman" panose="02020603050405020304" pitchFamily="18" charset="0"/>
              </a:rPr>
              <a:t>ilişkin içeriğin çıkarılması /e.e.k. </a:t>
            </a:r>
            <a:r>
              <a:rPr lang="tr-TR" sz="1800" i="1" u="sng" dirty="0" err="1">
                <a:solidFill>
                  <a:srgbClr val="233616"/>
                </a:solidFill>
                <a:latin typeface="Times New Roman" panose="02020603050405020304" pitchFamily="18" charset="0"/>
                <a:cs typeface="Times New Roman" panose="02020603050405020304" pitchFamily="18" charset="0"/>
              </a:rPr>
              <a:t>re’sen</a:t>
            </a:r>
            <a:r>
              <a:rPr lang="tr-TR" sz="1800" i="1" u="sng" dirty="0">
                <a:solidFill>
                  <a:srgbClr val="233616"/>
                </a:solidFill>
                <a:latin typeface="Times New Roman" panose="02020603050405020304" pitchFamily="18" charset="0"/>
                <a:cs typeface="Times New Roman" panose="02020603050405020304" pitchFamily="18" charset="0"/>
              </a:rPr>
              <a:t> Başkan tarafından verilir </a:t>
            </a:r>
            <a:r>
              <a:rPr lang="tr-TR" sz="1800" b="1" u="sng" dirty="0">
                <a:solidFill>
                  <a:srgbClr val="233616"/>
                </a:solidFill>
                <a:latin typeface="Times New Roman" panose="02020603050405020304" pitchFamily="18" charset="0"/>
                <a:cs typeface="Times New Roman" panose="02020603050405020304" pitchFamily="18" charset="0"/>
              </a:rPr>
              <a:t>=&gt;</a:t>
            </a:r>
            <a:r>
              <a:rPr lang="tr-TR" sz="1800" dirty="0">
                <a:solidFill>
                  <a:srgbClr val="233616"/>
                </a:solidFill>
                <a:latin typeface="Times New Roman" panose="02020603050405020304" pitchFamily="18" charset="0"/>
                <a:cs typeface="Times New Roman" panose="02020603050405020304" pitchFamily="18" charset="0"/>
              </a:rPr>
              <a:t> kararın gereği derhal en geç 4 saat içinde yerine getirilir.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KYOK / BERAAT verilirse CS / Mahkeme tarafından kararın bir sureti Kuruma gönderilir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İçeriğin yayından çıkarılması kararı verilirse </a:t>
            </a:r>
            <a:r>
              <a:rPr lang="tr-TR" sz="1800" dirty="0" err="1">
                <a:solidFill>
                  <a:srgbClr val="233616"/>
                </a:solidFill>
                <a:latin typeface="Times New Roman" panose="02020603050405020304" pitchFamily="18" charset="0"/>
                <a:cs typeface="Times New Roman" panose="02020603050405020304" pitchFamily="18" charset="0"/>
              </a:rPr>
              <a:t>e.e.k</a:t>
            </a:r>
            <a:r>
              <a:rPr lang="tr-TR" sz="1800" dirty="0">
                <a:solidFill>
                  <a:srgbClr val="233616"/>
                </a:solidFill>
                <a:latin typeface="Times New Roman" panose="02020603050405020304" pitchFamily="18" charset="0"/>
                <a:cs typeface="Times New Roman" panose="02020603050405020304" pitchFamily="18" charset="0"/>
              </a:rPr>
              <a:t>. CS / Mahkeme tarafından kaldırılır </a:t>
            </a:r>
          </a:p>
          <a:p>
            <a:pPr marL="0" indent="0" algn="just">
              <a:lnSpc>
                <a:spcPct val="150000"/>
              </a:lnSpc>
              <a:spcBef>
                <a:spcPts val="0"/>
              </a:spcBef>
              <a:buNone/>
            </a:pPr>
            <a:r>
              <a:rPr lang="tr-TR" sz="1800" b="1" dirty="0">
                <a:solidFill>
                  <a:srgbClr val="233616"/>
                </a:solidFill>
                <a:latin typeface="Times New Roman" panose="02020603050405020304" pitchFamily="18" charset="0"/>
                <a:cs typeface="Times New Roman" panose="02020603050405020304" pitchFamily="18" charset="0"/>
              </a:rPr>
              <a:t>(APC, İPC, Kanun yolu, İtiraz /  URL)</a:t>
            </a:r>
            <a:endParaRPr lang="tr-TR" sz="1800" dirty="0">
              <a:solidFill>
                <a:srgbClr val="233616"/>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55723553"/>
      </p:ext>
    </p:extLst>
  </p:cSld>
  <p:clrMapOvr>
    <a:masterClrMapping/>
  </p:clrMapOvr>
  <mc:AlternateContent xmlns:mc="http://schemas.openxmlformats.org/markup-compatibility/2006">
    <mc:Choice xmlns="" xmlns:p14="http://schemas.microsoft.com/office/powerpoint/2010/main" Requires="p14">
      <p:transition spd="slow" p14:dur="2000" advTm="115165"/>
    </mc:Choice>
    <mc:Fallback>
      <p:transition spd="slow" advTm="11516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6"/>
            <a:ext cx="10874829" cy="605546"/>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8’İNCİ MADDE PROSEDÜRÜ  </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970672"/>
            <a:ext cx="11350171" cy="4439302"/>
          </a:xfrm>
        </p:spPr>
        <p:txBody>
          <a:bodyPr>
            <a:noAutofit/>
          </a:bodyPr>
          <a:lstStyle/>
          <a:p>
            <a:pPr marL="0" indent="0" algn="just">
              <a:lnSpc>
                <a:spcPct val="150000"/>
              </a:lnSpc>
              <a:spcBef>
                <a:spcPts val="0"/>
              </a:spcBef>
              <a:buNone/>
            </a:pPr>
            <a:r>
              <a:rPr lang="tr-TR" sz="1800" b="1" dirty="0">
                <a:solidFill>
                  <a:srgbClr val="800000"/>
                </a:solidFill>
                <a:latin typeface="Times New Roman" panose="02020603050405020304" pitchFamily="18" charset="0"/>
                <a:cs typeface="Times New Roman" panose="02020603050405020304" pitchFamily="18" charset="0"/>
              </a:rPr>
              <a:t>8.MADDE 14. FIKRA </a:t>
            </a:r>
            <a:r>
              <a:rPr lang="tr-TR" sz="2000" b="1" u="sng" dirty="0">
                <a:solidFill>
                  <a:srgbClr val="233616"/>
                </a:solidFill>
                <a:latin typeface="Times New Roman" panose="02020603050405020304" pitchFamily="18" charset="0"/>
                <a:cs typeface="Times New Roman" panose="02020603050405020304" pitchFamily="18" charset="0"/>
              </a:rPr>
              <a:t>=&gt;</a:t>
            </a:r>
            <a:r>
              <a:rPr lang="tr-TR" sz="2000" dirty="0">
                <a:solidFill>
                  <a:srgbClr val="233616"/>
                </a:solidFill>
                <a:latin typeface="Times New Roman" panose="02020603050405020304" pitchFamily="18" charset="0"/>
                <a:cs typeface="Times New Roman" panose="02020603050405020304" pitchFamily="18" charset="0"/>
              </a:rPr>
              <a:t> </a:t>
            </a:r>
            <a:r>
              <a:rPr lang="tr-TR" sz="1800" dirty="0">
                <a:solidFill>
                  <a:srgbClr val="233616"/>
                </a:solidFill>
                <a:latin typeface="Times New Roman" panose="02020603050405020304" pitchFamily="18" charset="0"/>
                <a:cs typeface="Times New Roman" panose="02020603050405020304" pitchFamily="18" charset="0"/>
              </a:rPr>
              <a:t> 5602 sayılı Şans Oyunları Hasılatından Alınan Vergi, Fon ve Payların Düzenlenmesi Hakkında Kanunun 3 üncü maddesinin birinci fıkrasının (ç) bendinde tanımlanan kurum ve kuruluşlar </a:t>
            </a:r>
            <a:r>
              <a:rPr lang="tr-TR" sz="1800" i="1" dirty="0">
                <a:solidFill>
                  <a:srgbClr val="233616"/>
                </a:solidFill>
                <a:latin typeface="Times New Roman" panose="02020603050405020304" pitchFamily="18" charset="0"/>
                <a:cs typeface="Times New Roman" panose="02020603050405020304" pitchFamily="18" charset="0"/>
              </a:rPr>
              <a:t>(İlgili mevzuat çerçevesinde şans oyunu tertip etme hak ve yetkisine sahip kurumlar ile bu hak ve yetkinin devredildiği kurum, kuruluş ve özel hukuk tüzel kişileri)</a:t>
            </a:r>
            <a:r>
              <a:rPr lang="tr-TR" sz="1800" dirty="0">
                <a:solidFill>
                  <a:srgbClr val="233616"/>
                </a:solidFill>
                <a:latin typeface="Times New Roman" panose="02020603050405020304" pitchFamily="18" charset="0"/>
                <a:cs typeface="Times New Roman" panose="02020603050405020304" pitchFamily="18" charset="0"/>
              </a:rPr>
              <a:t>, kendi görev alanına giren suçların internet ortamında işlendiğini tespit etmeleri hâlinde, bu yayınlarla ilgili olarak erişimin engellenmesi kararı alabilirler. </a:t>
            </a:r>
            <a:r>
              <a:rPr lang="tr-TR" sz="1800" b="1" u="sng" dirty="0">
                <a:solidFill>
                  <a:srgbClr val="233616"/>
                </a:solidFill>
                <a:latin typeface="Times New Roman" panose="02020603050405020304" pitchFamily="18" charset="0"/>
                <a:cs typeface="Times New Roman" panose="02020603050405020304" pitchFamily="18" charset="0"/>
              </a:rPr>
              <a:t>=&gt;</a:t>
            </a:r>
            <a:r>
              <a:rPr lang="tr-TR" sz="1800" dirty="0">
                <a:solidFill>
                  <a:srgbClr val="233616"/>
                </a:solidFill>
                <a:latin typeface="Times New Roman" panose="02020603050405020304" pitchFamily="18" charset="0"/>
                <a:cs typeface="Times New Roman" panose="02020603050405020304" pitchFamily="18" charset="0"/>
              </a:rPr>
              <a:t> Erişimin engellenmesi kararları uygulanmak üzere Kuruma gönderilir.</a:t>
            </a:r>
            <a:r>
              <a:rPr lang="tr-TR" sz="1800" b="1" u="sng" dirty="0">
                <a:solidFill>
                  <a:srgbClr val="233616"/>
                </a:solidFill>
                <a:latin typeface="Times New Roman" panose="02020603050405020304" pitchFamily="18" charset="0"/>
                <a:cs typeface="Times New Roman" panose="02020603050405020304" pitchFamily="18" charset="0"/>
              </a:rPr>
              <a:t>=&gt;</a:t>
            </a:r>
            <a:r>
              <a:rPr lang="tr-TR" sz="1800" dirty="0">
                <a:solidFill>
                  <a:srgbClr val="233616"/>
                </a:solidFill>
                <a:latin typeface="Times New Roman" panose="02020603050405020304" pitchFamily="18" charset="0"/>
                <a:cs typeface="Times New Roman" panose="02020603050405020304" pitchFamily="18" charset="0"/>
              </a:rPr>
              <a:t> kararın gereği derhal en geç 4 saat içinde yerine getirilir. </a:t>
            </a:r>
            <a:r>
              <a:rPr lang="tr-TR" sz="1800" b="1" dirty="0">
                <a:solidFill>
                  <a:srgbClr val="233616"/>
                </a:solidFill>
                <a:latin typeface="Times New Roman" panose="02020603050405020304" pitchFamily="18" charset="0"/>
                <a:cs typeface="Times New Roman" panose="02020603050405020304" pitchFamily="18" charset="0"/>
              </a:rPr>
              <a:t>(APC, İPC, Kanun yolu, İtiraz /  URL)</a:t>
            </a:r>
          </a:p>
        </p:txBody>
      </p:sp>
    </p:spTree>
    <p:extLst>
      <p:ext uri="{BB962C8B-B14F-4D97-AF65-F5344CB8AC3E}">
        <p14:creationId xmlns="" xmlns:p14="http://schemas.microsoft.com/office/powerpoint/2010/main" val="3384206305"/>
      </p:ext>
    </p:extLst>
  </p:cSld>
  <p:clrMapOvr>
    <a:masterClrMapping/>
  </p:clrMapOvr>
  <mc:AlternateContent xmlns:mc="http://schemas.openxmlformats.org/markup-compatibility/2006">
    <mc:Choice xmlns="" xmlns:p14="http://schemas.microsoft.com/office/powerpoint/2010/main" Requires="p14">
      <p:transition spd="slow" p14:dur="2000" advTm="60275"/>
    </mc:Choice>
    <mc:Fallback>
      <p:transition spd="slow" advTm="6027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GECİKMESİNDE SAKINCA BULUNAN HÂLLERDE İÇERİĞİN ÇIKARILMASI VE/VEYA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70000" lnSpcReduction="20000"/>
          </a:bodyPr>
          <a:lstStyle/>
          <a:p>
            <a:pPr marL="0" indent="0" algn="just">
              <a:lnSpc>
                <a:spcPct val="150000"/>
              </a:lnSpc>
              <a:spcBef>
                <a:spcPts val="0"/>
              </a:spcBef>
              <a:buNone/>
            </a:pPr>
            <a:r>
              <a:rPr lang="tr-TR" b="1" dirty="0">
                <a:solidFill>
                  <a:srgbClr val="800000"/>
                </a:solidFill>
                <a:latin typeface="Times New Roman" panose="02020603050405020304" pitchFamily="18" charset="0"/>
                <a:cs typeface="Times New Roman" panose="02020603050405020304" pitchFamily="18" charset="0"/>
              </a:rPr>
              <a:t> MADDE 8/A</a:t>
            </a:r>
            <a:endParaRPr lang="tr-TR" dirty="0">
              <a:solidFill>
                <a:srgbClr val="80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(1) </a:t>
            </a:r>
            <a:r>
              <a:rPr lang="tr-TR" u="sng" dirty="0">
                <a:solidFill>
                  <a:schemeClr val="tx2">
                    <a:lumMod val="50000"/>
                  </a:schemeClr>
                </a:solidFill>
                <a:latin typeface="Times New Roman" panose="02020603050405020304" pitchFamily="18" charset="0"/>
                <a:cs typeface="Times New Roman" panose="02020603050405020304" pitchFamily="18" charset="0"/>
              </a:rPr>
              <a:t>Yaşam hakkı ile kişilerin can ve mal güvenliğinin korunması, millî güvenlik ve kamu düzeninin korunması, suç işlenmesinin önlenmesi veya genel sağlığın korunması </a:t>
            </a:r>
            <a:r>
              <a:rPr lang="tr-TR" dirty="0">
                <a:solidFill>
                  <a:schemeClr val="tx2">
                    <a:lumMod val="50000"/>
                  </a:schemeClr>
                </a:solidFill>
                <a:latin typeface="Times New Roman" panose="02020603050405020304" pitchFamily="18" charset="0"/>
                <a:cs typeface="Times New Roman" panose="02020603050405020304" pitchFamily="18" charset="0"/>
              </a:rPr>
              <a:t>sebeplerinden bir veya bir kaçına bağlı olarak hâkim veya gecikmesinde sakınca bulunan hâllerde, Cumhurbaşkanlığı veya millî güvenlik ve kamu düzeninin korunması, suç işlenmesinin önlenmesi veya genel sağlığın korunması ile ilgili bakanlıkların talebi</a:t>
            </a:r>
          </a:p>
          <a:p>
            <a:pPr marL="0" indent="0" algn="just">
              <a:lnSpc>
                <a:spcPct val="150000"/>
              </a:lnSpc>
              <a:spcBef>
                <a:spcPts val="0"/>
              </a:spcBef>
              <a:buNone/>
            </a:pPr>
            <a:r>
              <a:rPr lang="tr-TR" dirty="0">
                <a:solidFill>
                  <a:schemeClr val="tx2">
                    <a:lumMod val="50000"/>
                  </a:schemeClr>
                </a:solidFill>
                <a:latin typeface="Times New Roman" panose="02020603050405020304" pitchFamily="18" charset="0"/>
                <a:cs typeface="Times New Roman" panose="02020603050405020304" pitchFamily="18" charset="0"/>
              </a:rPr>
              <a:t>üzerine Başkan tarafından internet ortamında yer alan yayınla ilgili olarak içeriğin çıkarılması ve/veya erişimin engellenmesi kararı verilebilir. Karar, Başkan tarafından derhâl erişim sağlayıcılara ve ilgili içerik ve yer sağlayıcılara bildirilir. İçerik çıkartılması ve/veya erişimin engellenmesi kararının gereği, derhâl ve en geç kararın bildirilmesi anından itibaren dört saat içinde yerine getirilir</a:t>
            </a:r>
          </a:p>
        </p:txBody>
      </p:sp>
    </p:spTree>
    <p:extLst>
      <p:ext uri="{BB962C8B-B14F-4D97-AF65-F5344CB8AC3E}">
        <p14:creationId xmlns="" xmlns:p14="http://schemas.microsoft.com/office/powerpoint/2010/main" val="2908391204"/>
      </p:ext>
    </p:extLst>
  </p:cSld>
  <p:clrMapOvr>
    <a:masterClrMapping/>
  </p:clrMapOvr>
  <mc:AlternateContent xmlns:mc="http://schemas.openxmlformats.org/markup-compatibility/2006">
    <mc:Choice xmlns="" xmlns:p14="http://schemas.microsoft.com/office/powerpoint/2010/main" Requires="p14">
      <p:transition spd="slow" p14:dur="2000" advTm="73663"/>
    </mc:Choice>
    <mc:Fallback>
      <p:transition spd="slow" advTm="736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GECİKMESİNDE SAKINCA BULUNAN HÂLLERDE İÇERİĞİN ÇIKARILMASI VE/VEYA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400" b="1" dirty="0">
                <a:solidFill>
                  <a:schemeClr val="tx2">
                    <a:lumMod val="50000"/>
                  </a:schemeClr>
                </a:solidFill>
                <a:latin typeface="Times New Roman" panose="02020603050405020304" pitchFamily="18" charset="0"/>
                <a:cs typeface="Times New Roman" panose="02020603050405020304" pitchFamily="18" charset="0"/>
              </a:rPr>
              <a:t>(2) </a:t>
            </a:r>
            <a:r>
              <a:rPr lang="tr-TR" sz="2400" dirty="0">
                <a:solidFill>
                  <a:schemeClr val="tx2">
                    <a:lumMod val="50000"/>
                  </a:schemeClr>
                </a:solidFill>
                <a:latin typeface="Times New Roman" panose="02020603050405020304" pitchFamily="18" charset="0"/>
                <a:cs typeface="Times New Roman" panose="02020603050405020304" pitchFamily="18" charset="0"/>
              </a:rPr>
              <a:t>Cumhurbaşkanlığı veya ilgili Bakanlıkların talebi üzerine Başkan tarafından verilen içeriğin çıkarılması ve/veya erişimin engellenmesi kararı, Başkan tarafından, yirmi dört saat içinde sulh ceza hâkiminin onayına sunulur. Hâkim, kararını kırk sekiz saat içinde açıklar; aksi hâlde, karar kendiliğinden kalkar</a:t>
            </a:r>
          </a:p>
        </p:txBody>
      </p:sp>
    </p:spTree>
    <p:extLst>
      <p:ext uri="{BB962C8B-B14F-4D97-AF65-F5344CB8AC3E}">
        <p14:creationId xmlns="" xmlns:p14="http://schemas.microsoft.com/office/powerpoint/2010/main" val="2726102828"/>
      </p:ext>
    </p:extLst>
  </p:cSld>
  <p:clrMapOvr>
    <a:masterClrMapping/>
  </p:clrMapOvr>
  <mc:AlternateContent xmlns:mc="http://schemas.openxmlformats.org/markup-compatibility/2006">
    <mc:Choice xmlns="" xmlns:p14="http://schemas.microsoft.com/office/powerpoint/2010/main" Requires="p14">
      <p:transition spd="slow" p14:dur="2000" advTm="24832"/>
    </mc:Choice>
    <mc:Fallback>
      <p:transition spd="slow" advTm="248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GECİKMESİNDE SAKINCA BULUNAN HÂLLERDE İÇERİĞİN ÇIKARILMASI VE/VEYA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(4)</a:t>
            </a:r>
            <a:r>
              <a:rPr lang="tr-TR" sz="2200" dirty="0">
                <a:solidFill>
                  <a:schemeClr val="tx2">
                    <a:lumMod val="50000"/>
                  </a:schemeClr>
                </a:solidFill>
                <a:latin typeface="Times New Roman" panose="02020603050405020304" pitchFamily="18" charset="0"/>
                <a:cs typeface="Times New Roman" panose="02020603050405020304" pitchFamily="18" charset="0"/>
              </a:rPr>
              <a:t> Bu madde kapsamındaki suça konu internet içeriklerini oluşturan ve yayanlar hakkında Başkan tarafından, Cumhuriyet Başsavcılığına suç duyurusunda bulunulur. Bu suçların faillerine ulaşmak için gerekli olan bilgiler içerik, yer ve erişim sağlayıcılar tarafından hâkim kararı üzerine adli mercilere verilir. Bu bilgileri vermeyen içerik, yer ve erişim sağlayıcıların sorumluları, fiil daha ağır cezayı gerektiren başka bir suç oluşturmadığı takdirde, üç bin günden on bin güne kadar adli para cezası ile cezalandırılır.</a:t>
            </a:r>
          </a:p>
        </p:txBody>
      </p:sp>
    </p:spTree>
    <p:extLst>
      <p:ext uri="{BB962C8B-B14F-4D97-AF65-F5344CB8AC3E}">
        <p14:creationId xmlns="" xmlns:p14="http://schemas.microsoft.com/office/powerpoint/2010/main" val="283912710"/>
      </p:ext>
    </p:extLst>
  </p:cSld>
  <p:clrMapOvr>
    <a:masterClrMapping/>
  </p:clrMapOvr>
  <mc:AlternateContent xmlns:mc="http://schemas.openxmlformats.org/markup-compatibility/2006">
    <mc:Choice xmlns="" xmlns:p14="http://schemas.microsoft.com/office/powerpoint/2010/main" Requires="p14">
      <p:transition spd="slow" p14:dur="2000" advTm="40159"/>
    </mc:Choice>
    <mc:Fallback>
      <p:transition spd="slow" advTm="401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GECİKMESİNDE SAKINCA BULUNAN HÂLLERDE İÇERİĞİN ÇIKARILMASI VE/VEYA ERİŞİMİN ENGELLENMESİ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(5) </a:t>
            </a:r>
            <a:r>
              <a:rPr lang="tr-TR" sz="2200" dirty="0">
                <a:solidFill>
                  <a:schemeClr val="tx2">
                    <a:lumMod val="50000"/>
                  </a:schemeClr>
                </a:solidFill>
                <a:latin typeface="Times New Roman" panose="02020603050405020304" pitchFamily="18" charset="0"/>
                <a:cs typeface="Times New Roman" panose="02020603050405020304" pitchFamily="18" charset="0"/>
              </a:rPr>
              <a:t>Bu madde uyarınca verilen içeriğin çıkarılması ve/veya erişimin engellenmesi kararının gereğini yerine getirmeyen erişim sağlayıcılar ile ilgili içerik ve yer sağlayıcılara Başkan tarafından elli bin Türk lirasından beş yüz bin Türk lirasına kadar idari para cezası verilir.</a:t>
            </a:r>
          </a:p>
        </p:txBody>
      </p:sp>
    </p:spTree>
    <p:extLst>
      <p:ext uri="{BB962C8B-B14F-4D97-AF65-F5344CB8AC3E}">
        <p14:creationId xmlns="" xmlns:p14="http://schemas.microsoft.com/office/powerpoint/2010/main" val="1869163640"/>
      </p:ext>
    </p:extLst>
  </p:cSld>
  <p:clrMapOvr>
    <a:masterClrMapping/>
  </p:clrMapOvr>
  <mc:AlternateContent xmlns:mc="http://schemas.openxmlformats.org/markup-compatibility/2006">
    <mc:Choice xmlns="" xmlns:p14="http://schemas.microsoft.com/office/powerpoint/2010/main" Requires="p14">
      <p:transition spd="slow" p14:dur="2000" advTm="18748"/>
    </mc:Choice>
    <mc:Fallback>
      <p:transition spd="slow" advTm="1874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6"/>
            <a:ext cx="10874829" cy="605546"/>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8/A MADDESİ PROSEDÜRÜ  </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970672"/>
            <a:ext cx="11350171" cy="4439302"/>
          </a:xfrm>
        </p:spPr>
        <p:txBody>
          <a:bodyPr>
            <a:noAutofit/>
          </a:bodyPr>
          <a:lstStyle/>
          <a:p>
            <a:pPr marL="0" indent="0" algn="just">
              <a:lnSpc>
                <a:spcPct val="150000"/>
              </a:lnSpc>
              <a:spcBef>
                <a:spcPts val="0"/>
              </a:spcBef>
              <a:buNone/>
            </a:pPr>
            <a:r>
              <a:rPr lang="tr-TR" sz="1800" b="1" dirty="0">
                <a:solidFill>
                  <a:srgbClr val="800000"/>
                </a:solidFill>
                <a:latin typeface="Times New Roman" panose="02020603050405020304" pitchFamily="18" charset="0"/>
                <a:cs typeface="Times New Roman" panose="02020603050405020304" pitchFamily="18" charset="0"/>
              </a:rPr>
              <a:t>8/A MADDESİ </a:t>
            </a:r>
            <a:r>
              <a:rPr lang="tr-TR" sz="2000" b="1" u="sng" dirty="0">
                <a:solidFill>
                  <a:srgbClr val="C00000"/>
                </a:solidFill>
                <a:latin typeface="Times New Roman" panose="02020603050405020304" pitchFamily="18" charset="0"/>
                <a:cs typeface="Times New Roman" panose="02020603050405020304" pitchFamily="18" charset="0"/>
              </a:rPr>
              <a:t>=&gt;</a:t>
            </a:r>
            <a:r>
              <a:rPr lang="tr-TR" sz="2000" dirty="0">
                <a:solidFill>
                  <a:schemeClr val="tx2">
                    <a:lumMod val="50000"/>
                  </a:schemeClr>
                </a:solidFill>
                <a:latin typeface="Times New Roman" panose="02020603050405020304" pitchFamily="18" charset="0"/>
                <a:cs typeface="Times New Roman" panose="02020603050405020304" pitchFamily="18" charset="0"/>
              </a:rPr>
              <a:t> </a:t>
            </a:r>
            <a:r>
              <a:rPr lang="tr-TR" sz="1800" dirty="0">
                <a:solidFill>
                  <a:srgbClr val="233616"/>
                </a:solidFill>
                <a:latin typeface="Times New Roman" panose="02020603050405020304" pitchFamily="18" charset="0"/>
                <a:cs typeface="Times New Roman" panose="02020603050405020304" pitchFamily="18" charset="0"/>
              </a:rPr>
              <a:t>Yaşam hakkı ile kişilerin can ve mal güvenliğinin korunması, millî güvenlik ve kamu düzeninin korunması, suç işlenmesinin önlenmesi veya genel sağlığın korunması HAKİM, CB veya millî güvenlik ve kamu düzeninin korunması, suç işlenmesinin önlenmesi veya genel sağlığın korunması ile ilgili Bakanlıkların talebi üzerine BAŞKAN</a:t>
            </a:r>
            <a:r>
              <a:rPr lang="tr-TR" sz="1800" b="1" u="sng" dirty="0">
                <a:solidFill>
                  <a:srgbClr val="233616"/>
                </a:solidFill>
                <a:latin typeface="Times New Roman" panose="02020603050405020304" pitchFamily="18" charset="0"/>
                <a:cs typeface="Times New Roman" panose="02020603050405020304" pitchFamily="18" charset="0"/>
              </a:rPr>
              <a:t> =&gt;</a:t>
            </a:r>
            <a:r>
              <a:rPr lang="tr-TR" sz="1800" dirty="0">
                <a:solidFill>
                  <a:srgbClr val="233616"/>
                </a:solidFill>
                <a:latin typeface="Times New Roman" panose="02020603050405020304" pitchFamily="18" charset="0"/>
                <a:cs typeface="Times New Roman" panose="02020603050405020304" pitchFamily="18" charset="0"/>
              </a:rPr>
              <a:t> içeriğin çıkarılması / </a:t>
            </a:r>
            <a:r>
              <a:rPr lang="tr-TR" sz="1800" dirty="0" err="1">
                <a:solidFill>
                  <a:srgbClr val="233616"/>
                </a:solidFill>
                <a:latin typeface="Times New Roman" panose="02020603050405020304" pitchFamily="18" charset="0"/>
                <a:cs typeface="Times New Roman" panose="02020603050405020304" pitchFamily="18" charset="0"/>
              </a:rPr>
              <a:t>e.e.k</a:t>
            </a:r>
            <a:r>
              <a:rPr lang="tr-TR" sz="1800" dirty="0">
                <a:solidFill>
                  <a:srgbClr val="233616"/>
                </a:solidFill>
                <a:latin typeface="Times New Roman" panose="02020603050405020304" pitchFamily="18" charset="0"/>
                <a:cs typeface="Times New Roman" panose="02020603050405020304" pitchFamily="18" charset="0"/>
              </a:rPr>
              <a:t>. </a:t>
            </a:r>
            <a:r>
              <a:rPr lang="tr-TR" sz="1800" b="1" u="sng" dirty="0">
                <a:solidFill>
                  <a:srgbClr val="233616"/>
                </a:solidFill>
                <a:latin typeface="Times New Roman" panose="02020603050405020304" pitchFamily="18" charset="0"/>
                <a:cs typeface="Times New Roman" panose="02020603050405020304" pitchFamily="18" charset="0"/>
              </a:rPr>
              <a:t>=&gt;</a:t>
            </a:r>
            <a:r>
              <a:rPr lang="tr-TR" sz="1800" dirty="0">
                <a:solidFill>
                  <a:srgbClr val="233616"/>
                </a:solidFill>
                <a:latin typeface="Times New Roman" panose="02020603050405020304" pitchFamily="18" charset="0"/>
                <a:cs typeface="Times New Roman" panose="02020603050405020304" pitchFamily="18" charset="0"/>
              </a:rPr>
              <a:t>  Başkan kararı erişim, içerik ya da yer sağlayıcı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kararın gereği derhal en geç 4 saat içinde yerine getirilir.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Cumhurbaşkanlığı veya ilgili Bakanlıkların talebi üzerine Başkan tarafından verilen içeriğin çıkarılması / </a:t>
            </a:r>
            <a:r>
              <a:rPr lang="tr-TR" sz="1800" dirty="0" err="1">
                <a:solidFill>
                  <a:srgbClr val="233616"/>
                </a:solidFill>
                <a:latin typeface="Times New Roman" panose="02020603050405020304" pitchFamily="18" charset="0"/>
                <a:cs typeface="Times New Roman" panose="02020603050405020304" pitchFamily="18" charset="0"/>
              </a:rPr>
              <a:t>e.e.k</a:t>
            </a:r>
            <a:r>
              <a:rPr lang="tr-TR" sz="1800" dirty="0">
                <a:solidFill>
                  <a:srgbClr val="233616"/>
                </a:solidFill>
                <a:latin typeface="Times New Roman" panose="02020603050405020304" pitchFamily="18" charset="0"/>
                <a:cs typeface="Times New Roman" panose="02020603050405020304" pitchFamily="18" charset="0"/>
              </a:rPr>
              <a:t>. Başkan </a:t>
            </a:r>
            <a:r>
              <a:rPr lang="tr-TR" sz="1800" b="1" u="sng" dirty="0">
                <a:solidFill>
                  <a:srgbClr val="233616"/>
                </a:solidFill>
                <a:latin typeface="Times New Roman" panose="02020603050405020304" pitchFamily="18" charset="0"/>
                <a:cs typeface="Times New Roman" panose="02020603050405020304" pitchFamily="18" charset="0"/>
              </a:rPr>
              <a:t>=&gt;</a:t>
            </a:r>
            <a:r>
              <a:rPr lang="tr-TR" sz="1800" dirty="0">
                <a:solidFill>
                  <a:srgbClr val="233616"/>
                </a:solidFill>
                <a:latin typeface="Times New Roman" panose="02020603050405020304" pitchFamily="18" charset="0"/>
                <a:cs typeface="Times New Roman" panose="02020603050405020304" pitchFamily="18" charset="0"/>
              </a:rPr>
              <a:t>  24 saat içinde sulh ceza hâkiminin onayına sunulur.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Hâkim, kararını 48 saat içinde açıklar; aksi hâlde, karar kendiliğinden kalkar </a:t>
            </a:r>
            <a:r>
              <a:rPr lang="tr-TR" sz="1800" b="1" u="sng" dirty="0">
                <a:solidFill>
                  <a:srgbClr val="233616"/>
                </a:solidFill>
                <a:latin typeface="Times New Roman" panose="02020603050405020304" pitchFamily="18" charset="0"/>
                <a:cs typeface="Times New Roman" panose="02020603050405020304" pitchFamily="18" charset="0"/>
              </a:rPr>
              <a:t>=&gt; </a:t>
            </a:r>
            <a:r>
              <a:rPr lang="tr-TR" sz="1800" dirty="0">
                <a:solidFill>
                  <a:srgbClr val="233616"/>
                </a:solidFill>
                <a:latin typeface="Times New Roman" panose="02020603050405020304" pitchFamily="18" charset="0"/>
                <a:cs typeface="Times New Roman" panose="02020603050405020304" pitchFamily="18" charset="0"/>
              </a:rPr>
              <a:t>Bu madde kapsamındaki suça konu internet içeriklerini oluşturan ve yayanlar hakkında Başkan tarafından, Cumhuriyet Başsavcılığına suç duyurusunda bulunulur. Bu suçların faillerine ulaşmak için gerekli olan bilgiler içerik, yer ve erişim sağlayıcılar tarafından hâkim kararı üzerine adli mercilere verilir. </a:t>
            </a:r>
            <a:r>
              <a:rPr lang="tr-TR" sz="1800" b="1" dirty="0">
                <a:solidFill>
                  <a:srgbClr val="233616"/>
                </a:solidFill>
                <a:latin typeface="Times New Roman" panose="02020603050405020304" pitchFamily="18" charset="0"/>
                <a:cs typeface="Times New Roman" panose="02020603050405020304" pitchFamily="18" charset="0"/>
              </a:rPr>
              <a:t>(APC, İPC, URL)</a:t>
            </a:r>
            <a:endParaRPr lang="tr-TR" sz="1800" dirty="0">
              <a:solidFill>
                <a:srgbClr val="233616"/>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63825747"/>
      </p:ext>
    </p:extLst>
  </p:cSld>
  <p:clrMapOvr>
    <a:masterClrMapping/>
  </p:clrMapOvr>
  <mc:AlternateContent xmlns:mc="http://schemas.openxmlformats.org/markup-compatibility/2006">
    <mc:Choice xmlns="" xmlns:p14="http://schemas.microsoft.com/office/powerpoint/2010/main" Requires="p14">
      <p:transition spd="slow" p14:dur="2000" advTm="130213"/>
    </mc:Choice>
    <mc:Fallback>
      <p:transition spd="slow" advTm="1302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b="1" dirty="0">
                <a:solidFill>
                  <a:srgbClr val="800000"/>
                </a:solidFill>
                <a:latin typeface="Times New Roman" panose="02020603050405020304" pitchFamily="18" charset="0"/>
                <a:cs typeface="Times New Roman" panose="02020603050405020304" pitchFamily="18" charset="0"/>
              </a:rPr>
              <a:t> MADDE 8</a:t>
            </a:r>
            <a:endParaRPr lang="tr-TR" dirty="0">
              <a:solidFill>
                <a:srgbClr val="80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dirty="0">
                <a:solidFill>
                  <a:schemeClr val="tx2">
                    <a:lumMod val="50000"/>
                  </a:schemeClr>
                </a:solidFill>
                <a:latin typeface="Times New Roman" panose="02020603050405020304" pitchFamily="18" charset="0"/>
                <a:cs typeface="Times New Roman" panose="02020603050405020304" pitchFamily="18" charset="0"/>
              </a:rPr>
              <a:t>(1) İnternet ortamında yapılan ve içeriği aşağıdaki suçları oluşturduğu hususunda yeterli şüphe sebebi bulunan yayınlarla ilgili olarak içeriğin çıkarılmasına ve/veya erişimin engellenmesine karar verilir:</a:t>
            </a:r>
          </a:p>
        </p:txBody>
      </p:sp>
    </p:spTree>
    <p:extLst>
      <p:ext uri="{BB962C8B-B14F-4D97-AF65-F5344CB8AC3E}">
        <p14:creationId xmlns="" xmlns:p14="http://schemas.microsoft.com/office/powerpoint/2010/main" val="131606524"/>
      </p:ext>
    </p:extLst>
  </p:cSld>
  <p:clrMapOvr>
    <a:masterClrMapping/>
  </p:clrMapOvr>
  <mc:AlternateContent xmlns:mc="http://schemas.openxmlformats.org/markup-compatibility/2006">
    <mc:Choice xmlns="" xmlns:p14="http://schemas.microsoft.com/office/powerpoint/2010/main" Requires="p14">
      <p:transition spd="slow" p14:dur="2000" advTm="18319"/>
    </mc:Choice>
    <mc:Fallback>
      <p:transition spd="slow" advTm="183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77500" lnSpcReduction="20000"/>
          </a:bodyPr>
          <a:lstStyle/>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a) 5237 sayılı Türk Ceza Kanununda yer alan;</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1) </a:t>
            </a:r>
            <a:r>
              <a:rPr lang="tr-TR" dirty="0">
                <a:solidFill>
                  <a:schemeClr val="tx2">
                    <a:lumMod val="50000"/>
                  </a:schemeClr>
                </a:solidFill>
                <a:latin typeface="Times New Roman" panose="02020603050405020304" pitchFamily="18" charset="0"/>
                <a:cs typeface="Times New Roman" panose="02020603050405020304" pitchFamily="18" charset="0"/>
              </a:rPr>
              <a:t>İntihara yönlendirme (madde 84),</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2) </a:t>
            </a:r>
            <a:r>
              <a:rPr lang="tr-TR" u="sng" dirty="0">
                <a:solidFill>
                  <a:schemeClr val="tx2">
                    <a:lumMod val="50000"/>
                  </a:schemeClr>
                </a:solidFill>
                <a:latin typeface="Times New Roman" panose="02020603050405020304" pitchFamily="18" charset="0"/>
                <a:cs typeface="Times New Roman" panose="02020603050405020304" pitchFamily="18" charset="0"/>
              </a:rPr>
              <a:t>Çocukların cinsel istismarı (madde 103, birinci fıkra),</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3) </a:t>
            </a:r>
            <a:r>
              <a:rPr lang="tr-TR" dirty="0">
                <a:solidFill>
                  <a:schemeClr val="tx2">
                    <a:lumMod val="50000"/>
                  </a:schemeClr>
                </a:solidFill>
                <a:latin typeface="Times New Roman" panose="02020603050405020304" pitchFamily="18" charset="0"/>
                <a:cs typeface="Times New Roman" panose="02020603050405020304" pitchFamily="18" charset="0"/>
              </a:rPr>
              <a:t>Uyuşturucu veya uyarıcı madde kullanılmasını kolaylaştırma (madde 190),</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4) </a:t>
            </a:r>
            <a:r>
              <a:rPr lang="tr-TR" dirty="0">
                <a:solidFill>
                  <a:schemeClr val="tx2">
                    <a:lumMod val="50000"/>
                  </a:schemeClr>
                </a:solidFill>
                <a:latin typeface="Times New Roman" panose="02020603050405020304" pitchFamily="18" charset="0"/>
                <a:cs typeface="Times New Roman" panose="02020603050405020304" pitchFamily="18" charset="0"/>
              </a:rPr>
              <a:t>Sağlık için tehlikeli madde temini (madde 194),</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5) </a:t>
            </a:r>
            <a:r>
              <a:rPr lang="tr-TR" u="sng" dirty="0">
                <a:solidFill>
                  <a:schemeClr val="tx2">
                    <a:lumMod val="50000"/>
                  </a:schemeClr>
                </a:solidFill>
                <a:latin typeface="Times New Roman" panose="02020603050405020304" pitchFamily="18" charset="0"/>
                <a:cs typeface="Times New Roman" panose="02020603050405020304" pitchFamily="18" charset="0"/>
              </a:rPr>
              <a:t>Müstehcenlik (madde 226),</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6) </a:t>
            </a:r>
            <a:r>
              <a:rPr lang="tr-TR" u="sng" dirty="0">
                <a:solidFill>
                  <a:schemeClr val="tx2">
                    <a:lumMod val="50000"/>
                  </a:schemeClr>
                </a:solidFill>
                <a:latin typeface="Times New Roman" panose="02020603050405020304" pitchFamily="18" charset="0"/>
                <a:cs typeface="Times New Roman" panose="02020603050405020304" pitchFamily="18" charset="0"/>
              </a:rPr>
              <a:t>Fuhuş (madde 227),</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7) </a:t>
            </a:r>
            <a:r>
              <a:rPr lang="tr-TR" u="sng" dirty="0">
                <a:solidFill>
                  <a:schemeClr val="tx2">
                    <a:lumMod val="50000"/>
                  </a:schemeClr>
                </a:solidFill>
                <a:latin typeface="Times New Roman" panose="02020603050405020304" pitchFamily="18" charset="0"/>
                <a:cs typeface="Times New Roman" panose="02020603050405020304" pitchFamily="18" charset="0"/>
              </a:rPr>
              <a:t>Kumar oynanması için yer ve imkân sağlama (madde 228), suçları.</a:t>
            </a:r>
          </a:p>
        </p:txBody>
      </p:sp>
    </p:spTree>
    <p:extLst>
      <p:ext uri="{BB962C8B-B14F-4D97-AF65-F5344CB8AC3E}">
        <p14:creationId xmlns="" xmlns:p14="http://schemas.microsoft.com/office/powerpoint/2010/main" val="3083560687"/>
      </p:ext>
    </p:extLst>
  </p:cSld>
  <p:clrMapOvr>
    <a:masterClrMapping/>
  </p:clrMapOvr>
  <mc:AlternateContent xmlns:mc="http://schemas.openxmlformats.org/markup-compatibility/2006">
    <mc:Choice xmlns="" xmlns:p14="http://schemas.microsoft.com/office/powerpoint/2010/main" Requires="p14">
      <p:transition spd="slow" p14:dur="2000" advTm="32019"/>
    </mc:Choice>
    <mc:Fallback>
      <p:transition spd="slow" advTm="320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b) </a:t>
            </a:r>
            <a:r>
              <a:rPr lang="tr-TR" sz="2200" dirty="0">
                <a:solidFill>
                  <a:schemeClr val="tx2">
                    <a:lumMod val="50000"/>
                  </a:schemeClr>
                </a:solidFill>
                <a:latin typeface="Times New Roman" panose="02020603050405020304" pitchFamily="18" charset="0"/>
                <a:cs typeface="Times New Roman" panose="02020603050405020304" pitchFamily="18" charset="0"/>
              </a:rPr>
              <a:t>5816 sayılı Atatürk Aleyhine İşlenen Suçlar Hakkında Kanunda yer alan suçlar.</a:t>
            </a:r>
          </a:p>
          <a:p>
            <a:pPr marL="0" indent="0" algn="just">
              <a:lnSpc>
                <a:spcPct val="150000"/>
              </a:lnSpc>
              <a:spcBef>
                <a:spcPts val="0"/>
              </a:spcBef>
              <a:buNone/>
            </a:pPr>
            <a:endParaRPr lang="tr-TR" sz="2200" dirty="0">
              <a:solidFill>
                <a:schemeClr val="tx2">
                  <a:lumMod val="50000"/>
                </a:schemeClr>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tr-TR" sz="2200" b="1" dirty="0">
                <a:solidFill>
                  <a:schemeClr val="tx2">
                    <a:lumMod val="50000"/>
                  </a:schemeClr>
                </a:solidFill>
                <a:latin typeface="Times New Roman" panose="02020603050405020304" pitchFamily="18" charset="0"/>
                <a:cs typeface="Times New Roman" panose="02020603050405020304" pitchFamily="18" charset="0"/>
              </a:rPr>
              <a:t>c) </a:t>
            </a:r>
            <a:r>
              <a:rPr lang="tr-TR" sz="2200" u="sng" dirty="0">
                <a:solidFill>
                  <a:schemeClr val="tx2">
                    <a:lumMod val="50000"/>
                  </a:schemeClr>
                </a:solidFill>
                <a:latin typeface="Times New Roman" panose="02020603050405020304" pitchFamily="18" charset="0"/>
                <a:cs typeface="Times New Roman" panose="02020603050405020304" pitchFamily="18" charset="0"/>
              </a:rPr>
              <a:t>7258 sayılı Futbol ve Diğer Spor Müsabakalarında Bahis ve Şans Oyunları Düzenlenmesi Hakkında Kanunda yer alan suçlar</a:t>
            </a:r>
            <a:r>
              <a:rPr lang="tr-TR" sz="2200" u="sng" dirty="0" smtClean="0">
                <a:solidFill>
                  <a:schemeClr val="tx2">
                    <a:lumMod val="50000"/>
                  </a:schemeClr>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tr-TR" sz="2400" dirty="0" smtClean="0"/>
          </a:p>
          <a:p>
            <a:pPr marL="0" indent="0" algn="just">
              <a:lnSpc>
                <a:spcPct val="150000"/>
              </a:lnSpc>
              <a:spcBef>
                <a:spcPts val="0"/>
              </a:spcBef>
              <a:buNone/>
            </a:pPr>
            <a:r>
              <a:rPr lang="tr-TR" sz="2200" i="1" dirty="0" smtClean="0">
                <a:solidFill>
                  <a:schemeClr val="tx2">
                    <a:lumMod val="50000"/>
                  </a:schemeClr>
                </a:solidFill>
                <a:latin typeface="Times New Roman" panose="02020603050405020304" pitchFamily="18" charset="0"/>
                <a:cs typeface="Times New Roman" panose="02020603050405020304" pitchFamily="18" charset="0"/>
              </a:rPr>
              <a:t>ç) (Ek:13/10/2022-7418/32 md.) 1/11/1983 tarihli ve 2937 sayılı Devlet İstihbarat Hizmetleri ve Milli İstihbarat Teşkilatı Kanununun 27 </a:t>
            </a:r>
            <a:r>
              <a:rPr lang="tr-TR" sz="2200" i="1" dirty="0" err="1" smtClean="0">
                <a:solidFill>
                  <a:schemeClr val="tx2">
                    <a:lumMod val="50000"/>
                  </a:schemeClr>
                </a:solidFill>
                <a:latin typeface="Times New Roman" panose="02020603050405020304" pitchFamily="18" charset="0"/>
                <a:cs typeface="Times New Roman" panose="02020603050405020304" pitchFamily="18" charset="0"/>
              </a:rPr>
              <a:t>nci</a:t>
            </a:r>
            <a:r>
              <a:rPr lang="tr-TR" sz="2200" i="1" dirty="0" smtClean="0">
                <a:solidFill>
                  <a:schemeClr val="tx2">
                    <a:lumMod val="50000"/>
                  </a:schemeClr>
                </a:solidFill>
                <a:latin typeface="Times New Roman" panose="02020603050405020304" pitchFamily="18" charset="0"/>
                <a:cs typeface="Times New Roman" panose="02020603050405020304" pitchFamily="18" charset="0"/>
              </a:rPr>
              <a:t> maddesinin birinci ve ikinci fıkrasında yer alan suçlar.</a:t>
            </a:r>
            <a:endParaRPr lang="tr-TR" sz="2200"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15161140"/>
      </p:ext>
    </p:extLst>
  </p:cSld>
  <p:clrMapOvr>
    <a:masterClrMapping/>
  </p:clrMapOvr>
  <mc:AlternateContent xmlns:mc="http://schemas.openxmlformats.org/markup-compatibility/2006">
    <mc:Choice xmlns="" xmlns:p14="http://schemas.microsoft.com/office/powerpoint/2010/main" Requires="p14">
      <p:transition spd="slow" p14:dur="2000" advTm="24695"/>
    </mc:Choice>
    <mc:Fallback>
      <p:transition spd="slow" advTm="246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70000" lnSpcReduction="20000"/>
          </a:bodyPr>
          <a:lstStyle/>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(2) </a:t>
            </a:r>
            <a:r>
              <a:rPr lang="tr-TR" u="sng" dirty="0">
                <a:solidFill>
                  <a:schemeClr val="tx2">
                    <a:lumMod val="50000"/>
                  </a:schemeClr>
                </a:solidFill>
                <a:latin typeface="Times New Roman" panose="02020603050405020304" pitchFamily="18" charset="0"/>
                <a:cs typeface="Times New Roman" panose="02020603050405020304" pitchFamily="18" charset="0"/>
              </a:rPr>
              <a:t>İçeriğin çıkarılması ve/veya erişimin engellenmesi kararı</a:t>
            </a:r>
            <a:r>
              <a:rPr lang="tr-TR" dirty="0">
                <a:solidFill>
                  <a:schemeClr val="tx2">
                    <a:lumMod val="50000"/>
                  </a:schemeClr>
                </a:solidFill>
                <a:latin typeface="Times New Roman" panose="02020603050405020304" pitchFamily="18" charset="0"/>
                <a:cs typeface="Times New Roman" panose="02020603050405020304" pitchFamily="18" charset="0"/>
              </a:rPr>
              <a:t>, soruşturma evresinde </a:t>
            </a:r>
            <a:r>
              <a:rPr lang="tr-TR" u="sng" dirty="0">
                <a:solidFill>
                  <a:schemeClr val="tx2">
                    <a:lumMod val="50000"/>
                  </a:schemeClr>
                </a:solidFill>
                <a:latin typeface="Times New Roman" panose="02020603050405020304" pitchFamily="18" charset="0"/>
                <a:cs typeface="Times New Roman" panose="02020603050405020304" pitchFamily="18" charset="0"/>
              </a:rPr>
              <a:t>hâkim</a:t>
            </a:r>
            <a:r>
              <a:rPr lang="tr-TR" dirty="0">
                <a:solidFill>
                  <a:schemeClr val="tx2">
                    <a:lumMod val="50000"/>
                  </a:schemeClr>
                </a:solidFill>
                <a:latin typeface="Times New Roman" panose="02020603050405020304" pitchFamily="18" charset="0"/>
                <a:cs typeface="Times New Roman" panose="02020603050405020304" pitchFamily="18" charset="0"/>
              </a:rPr>
              <a:t>, kovuşturma evresinde ise </a:t>
            </a:r>
            <a:r>
              <a:rPr lang="tr-TR" u="sng" dirty="0">
                <a:solidFill>
                  <a:schemeClr val="tx2">
                    <a:lumMod val="50000"/>
                  </a:schemeClr>
                </a:solidFill>
                <a:latin typeface="Times New Roman" panose="02020603050405020304" pitchFamily="18" charset="0"/>
                <a:cs typeface="Times New Roman" panose="02020603050405020304" pitchFamily="18" charset="0"/>
              </a:rPr>
              <a:t>mahkeme </a:t>
            </a:r>
            <a:r>
              <a:rPr lang="tr-TR" dirty="0">
                <a:solidFill>
                  <a:schemeClr val="tx2">
                    <a:lumMod val="50000"/>
                  </a:schemeClr>
                </a:solidFill>
                <a:latin typeface="Times New Roman" panose="02020603050405020304" pitchFamily="18" charset="0"/>
                <a:cs typeface="Times New Roman" panose="02020603050405020304" pitchFamily="18" charset="0"/>
              </a:rPr>
              <a:t>tarafından verilir. Soruşturma evresinde, gecikmesinde sakınca bulunan hallerde </a:t>
            </a:r>
            <a:r>
              <a:rPr lang="tr-TR" u="sng" dirty="0">
                <a:solidFill>
                  <a:schemeClr val="tx2">
                    <a:lumMod val="50000"/>
                  </a:schemeClr>
                </a:solidFill>
                <a:latin typeface="Times New Roman" panose="02020603050405020304" pitchFamily="18" charset="0"/>
                <a:cs typeface="Times New Roman" panose="02020603050405020304" pitchFamily="18" charset="0"/>
              </a:rPr>
              <a:t>Cumhuriyet savcısı </a:t>
            </a:r>
            <a:r>
              <a:rPr lang="tr-TR" dirty="0">
                <a:solidFill>
                  <a:schemeClr val="tx2">
                    <a:lumMod val="50000"/>
                  </a:schemeClr>
                </a:solidFill>
                <a:latin typeface="Times New Roman" panose="02020603050405020304" pitchFamily="18" charset="0"/>
                <a:cs typeface="Times New Roman" panose="02020603050405020304" pitchFamily="18" charset="0"/>
              </a:rPr>
              <a:t>tarafından da içeriğin çıkarılmasına ve/veya erişimin engellenmesine karar verilebilir. Bu durumda Cumhuriyet savcısı kararını </a:t>
            </a:r>
            <a:r>
              <a:rPr lang="tr-TR" u="sng" dirty="0" err="1">
                <a:solidFill>
                  <a:schemeClr val="tx2">
                    <a:lumMod val="50000"/>
                  </a:schemeClr>
                </a:solidFill>
                <a:latin typeface="Times New Roman" panose="02020603050405020304" pitchFamily="18" charset="0"/>
                <a:cs typeface="Times New Roman" panose="02020603050405020304" pitchFamily="18" charset="0"/>
              </a:rPr>
              <a:t>yirmidört</a:t>
            </a:r>
            <a:r>
              <a:rPr lang="tr-TR" u="sng" dirty="0">
                <a:solidFill>
                  <a:schemeClr val="tx2">
                    <a:lumMod val="50000"/>
                  </a:schemeClr>
                </a:solidFill>
                <a:latin typeface="Times New Roman" panose="02020603050405020304" pitchFamily="18" charset="0"/>
                <a:cs typeface="Times New Roman" panose="02020603050405020304" pitchFamily="18" charset="0"/>
              </a:rPr>
              <a:t> saat içinde hâkimin onayına sunar </a:t>
            </a:r>
            <a:r>
              <a:rPr lang="tr-TR" dirty="0">
                <a:solidFill>
                  <a:schemeClr val="tx2">
                    <a:lumMod val="50000"/>
                  </a:schemeClr>
                </a:solidFill>
                <a:latin typeface="Times New Roman" panose="02020603050405020304" pitchFamily="18" charset="0"/>
                <a:cs typeface="Times New Roman" panose="02020603050405020304" pitchFamily="18" charset="0"/>
              </a:rPr>
              <a:t>ve </a:t>
            </a:r>
            <a:r>
              <a:rPr lang="tr-TR" u="sng" dirty="0">
                <a:solidFill>
                  <a:schemeClr val="tx2">
                    <a:lumMod val="50000"/>
                  </a:schemeClr>
                </a:solidFill>
                <a:latin typeface="Times New Roman" panose="02020603050405020304" pitchFamily="18" charset="0"/>
                <a:cs typeface="Times New Roman" panose="02020603050405020304" pitchFamily="18" charset="0"/>
              </a:rPr>
              <a:t>hâkim, kararını en geç </a:t>
            </a:r>
            <a:r>
              <a:rPr lang="tr-TR" u="sng" dirty="0" err="1">
                <a:solidFill>
                  <a:schemeClr val="tx2">
                    <a:lumMod val="50000"/>
                  </a:schemeClr>
                </a:solidFill>
                <a:latin typeface="Times New Roman" panose="02020603050405020304" pitchFamily="18" charset="0"/>
                <a:cs typeface="Times New Roman" panose="02020603050405020304" pitchFamily="18" charset="0"/>
              </a:rPr>
              <a:t>yirmidört</a:t>
            </a:r>
            <a:r>
              <a:rPr lang="tr-TR" u="sng" dirty="0">
                <a:solidFill>
                  <a:schemeClr val="tx2">
                    <a:lumMod val="50000"/>
                  </a:schemeClr>
                </a:solidFill>
                <a:latin typeface="Times New Roman" panose="02020603050405020304" pitchFamily="18" charset="0"/>
                <a:cs typeface="Times New Roman" panose="02020603050405020304" pitchFamily="18" charset="0"/>
              </a:rPr>
              <a:t> saat içinde verir.</a:t>
            </a:r>
          </a:p>
          <a:p>
            <a:pPr marL="0" indent="0" algn="just">
              <a:lnSpc>
                <a:spcPct val="150000"/>
              </a:lnSpc>
              <a:spcBef>
                <a:spcPts val="0"/>
              </a:spcBef>
              <a:buNone/>
            </a:pPr>
            <a:r>
              <a:rPr lang="tr-TR" dirty="0">
                <a:solidFill>
                  <a:schemeClr val="tx2">
                    <a:lumMod val="50000"/>
                  </a:schemeClr>
                </a:solidFill>
                <a:latin typeface="Times New Roman" panose="02020603050405020304" pitchFamily="18" charset="0"/>
                <a:cs typeface="Times New Roman" panose="02020603050405020304" pitchFamily="18" charset="0"/>
              </a:rPr>
              <a:t>Bu süre içinde kararın onaylanmaması halinde tedbir, Cumhuriyet savcısı tarafından derhal kaldırılır. Erişimin engellenmesi kararı, amacı gerçekleştirecek nitelikte görülürse </a:t>
            </a:r>
            <a:r>
              <a:rPr lang="tr-TR" u="sng" dirty="0">
                <a:solidFill>
                  <a:schemeClr val="tx2">
                    <a:lumMod val="50000"/>
                  </a:schemeClr>
                </a:solidFill>
                <a:latin typeface="Times New Roman" panose="02020603050405020304" pitchFamily="18" charset="0"/>
                <a:cs typeface="Times New Roman" panose="02020603050405020304" pitchFamily="18" charset="0"/>
              </a:rPr>
              <a:t>belirli bir süreyle sınırlı olarak da verilebilir</a:t>
            </a:r>
            <a:r>
              <a:rPr lang="tr-TR" dirty="0">
                <a:solidFill>
                  <a:schemeClr val="tx2">
                    <a:lumMod val="50000"/>
                  </a:schemeClr>
                </a:solidFill>
                <a:latin typeface="Times New Roman" panose="02020603050405020304" pitchFamily="18" charset="0"/>
                <a:cs typeface="Times New Roman" panose="02020603050405020304" pitchFamily="18" charset="0"/>
              </a:rPr>
              <a:t>. Koruma tedbiri olarak verilen içeriğin çıkarılmasına ve/veya erişimin engellenmesine ilişkin karara 5271 sayılı Ceza Muhakemesi Kanunu hükümlerine göre </a:t>
            </a:r>
            <a:r>
              <a:rPr lang="tr-TR" u="sng" dirty="0">
                <a:solidFill>
                  <a:schemeClr val="tx2">
                    <a:lumMod val="50000"/>
                  </a:schemeClr>
                </a:solidFill>
                <a:latin typeface="Times New Roman" panose="02020603050405020304" pitchFamily="18" charset="0"/>
                <a:cs typeface="Times New Roman" panose="02020603050405020304" pitchFamily="18" charset="0"/>
              </a:rPr>
              <a:t>itiraz edilebilir</a:t>
            </a:r>
            <a:r>
              <a:rPr lang="tr-TR" dirty="0">
                <a:solidFill>
                  <a:schemeClr val="tx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262696277"/>
      </p:ext>
    </p:extLst>
  </p:cSld>
  <p:clrMapOvr>
    <a:masterClrMapping/>
  </p:clrMapOvr>
  <mc:AlternateContent xmlns:mc="http://schemas.openxmlformats.org/markup-compatibility/2006">
    <mc:Choice xmlns="" xmlns:p14="http://schemas.microsoft.com/office/powerpoint/2010/main" Requires="p14">
      <p:transition spd="slow" p14:dur="2000" advTm="81511"/>
    </mc:Choice>
    <mc:Fallback>
      <p:transition spd="slow" advTm="815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569505" y="1664027"/>
            <a:ext cx="11350171" cy="3764054"/>
          </a:xfrm>
        </p:spPr>
        <p:txBody>
          <a:bodyPr>
            <a:normAutofit fontScale="85000" lnSpcReduction="10000"/>
          </a:bodyPr>
          <a:lstStyle/>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(3) </a:t>
            </a:r>
            <a:r>
              <a:rPr lang="tr-TR" dirty="0">
                <a:solidFill>
                  <a:schemeClr val="tx2">
                    <a:lumMod val="50000"/>
                  </a:schemeClr>
                </a:solidFill>
                <a:latin typeface="Times New Roman" panose="02020603050405020304" pitchFamily="18" charset="0"/>
                <a:cs typeface="Times New Roman" panose="02020603050405020304" pitchFamily="18" charset="0"/>
              </a:rPr>
              <a:t>Hâkim, mahkeme veya Cumhuriyet savcısı tarafından verilen içeriğin çıkarılması ve/veya erişimin engellenmesi </a:t>
            </a:r>
            <a:r>
              <a:rPr lang="tr-TR" u="sng" dirty="0">
                <a:solidFill>
                  <a:schemeClr val="tx2">
                    <a:lumMod val="50000"/>
                  </a:schemeClr>
                </a:solidFill>
                <a:latin typeface="Times New Roman" panose="02020603050405020304" pitchFamily="18" charset="0"/>
                <a:cs typeface="Times New Roman" panose="02020603050405020304" pitchFamily="18" charset="0"/>
              </a:rPr>
              <a:t>kararının birer örneği, gereği yapılmak üzere Kuruma gönderilir</a:t>
            </a:r>
          </a:p>
          <a:p>
            <a:pPr marL="0" indent="0" algn="just">
              <a:lnSpc>
                <a:spcPct val="150000"/>
              </a:lnSpc>
              <a:spcBef>
                <a:spcPts val="0"/>
              </a:spcBef>
              <a:buNone/>
            </a:pPr>
            <a:r>
              <a:rPr lang="tr-TR" i="1" dirty="0">
                <a:solidFill>
                  <a:schemeClr val="tx2">
                    <a:lumMod val="50000"/>
                  </a:schemeClr>
                </a:solidFill>
                <a:latin typeface="Times New Roman" panose="02020603050405020304" pitchFamily="18" charset="0"/>
                <a:cs typeface="Times New Roman" panose="02020603050405020304" pitchFamily="18" charset="0"/>
              </a:rPr>
              <a:t>(4) </a:t>
            </a:r>
            <a:r>
              <a:rPr lang="tr-TR" i="1" dirty="0" smtClean="0">
                <a:solidFill>
                  <a:schemeClr val="tx2">
                    <a:lumMod val="50000"/>
                  </a:schemeClr>
                </a:solidFill>
                <a:latin typeface="Times New Roman" panose="02020603050405020304" pitchFamily="18" charset="0"/>
                <a:cs typeface="Times New Roman" panose="02020603050405020304" pitchFamily="18" charset="0"/>
              </a:rPr>
              <a:t>İçeriği birinci fıkrada belirtilen suçları oluşturan yayınlara ilişkin olarak içeriğin çıkarılması ve/veya erişimin engellenmesi kararı </a:t>
            </a:r>
            <a:r>
              <a:rPr lang="tr-TR" i="1" dirty="0" err="1" smtClean="0">
                <a:solidFill>
                  <a:schemeClr val="tx2">
                    <a:lumMod val="50000"/>
                  </a:schemeClr>
                </a:solidFill>
                <a:latin typeface="Times New Roman" panose="02020603050405020304" pitchFamily="18" charset="0"/>
                <a:cs typeface="Times New Roman" panose="02020603050405020304" pitchFamily="18" charset="0"/>
              </a:rPr>
              <a:t>re’sen</a:t>
            </a:r>
            <a:r>
              <a:rPr lang="tr-TR" i="1" dirty="0" smtClean="0">
                <a:solidFill>
                  <a:schemeClr val="tx2">
                    <a:lumMod val="50000"/>
                  </a:schemeClr>
                </a:solidFill>
                <a:latin typeface="Times New Roman" panose="02020603050405020304" pitchFamily="18" charset="0"/>
                <a:cs typeface="Times New Roman" panose="02020603050405020304" pitchFamily="18" charset="0"/>
              </a:rPr>
              <a:t> Başkan tarafından verilir. (Değişik cümle:29/7/2020-7253/4 md.) Bu karar, ilgili içerik ve yer sağlayıcılar ile erişim sağlayıcısına bildirilerek gereğinin yerine getirilmesi istenir. (14)(15)2122232</a:t>
            </a:r>
            <a:endParaRPr lang="tr-TR" i="1"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06136923"/>
      </p:ext>
    </p:extLst>
  </p:cSld>
  <p:clrMapOvr>
    <a:masterClrMapping/>
  </p:clrMapOvr>
  <mc:AlternateContent xmlns:mc="http://schemas.openxmlformats.org/markup-compatibility/2006">
    <mc:Choice xmlns="" xmlns:p14="http://schemas.microsoft.com/office/powerpoint/2010/main" Requires="p14">
      <p:transition spd="slow" p14:dur="2000" advTm="65287"/>
    </mc:Choice>
    <mc:Fallback>
      <p:transition spd="slow" advTm="652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70000" lnSpcReduction="20000"/>
          </a:bodyPr>
          <a:lstStyle/>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(5) </a:t>
            </a:r>
            <a:r>
              <a:rPr lang="tr-TR" dirty="0">
                <a:solidFill>
                  <a:schemeClr val="tx2">
                    <a:lumMod val="50000"/>
                  </a:schemeClr>
                </a:solidFill>
                <a:latin typeface="Times New Roman" panose="02020603050405020304" pitchFamily="18" charset="0"/>
                <a:cs typeface="Times New Roman" panose="02020603050405020304" pitchFamily="18" charset="0"/>
              </a:rPr>
              <a:t>İçeriğin çıkarılması ve/veya erişimin engellenmesi kararının gereği, </a:t>
            </a:r>
            <a:r>
              <a:rPr lang="tr-TR" u="sng" dirty="0">
                <a:solidFill>
                  <a:schemeClr val="tx2">
                    <a:lumMod val="50000"/>
                  </a:schemeClr>
                </a:solidFill>
                <a:latin typeface="Times New Roman" panose="02020603050405020304" pitchFamily="18" charset="0"/>
                <a:cs typeface="Times New Roman" panose="02020603050405020304" pitchFamily="18" charset="0"/>
              </a:rPr>
              <a:t>derhal ve en geç kararın bildirilmesi anından itibaren dört saat içinde </a:t>
            </a:r>
            <a:r>
              <a:rPr lang="tr-TR" dirty="0">
                <a:solidFill>
                  <a:schemeClr val="tx2">
                    <a:lumMod val="50000"/>
                  </a:schemeClr>
                </a:solidFill>
                <a:latin typeface="Times New Roman" panose="02020603050405020304" pitchFamily="18" charset="0"/>
                <a:cs typeface="Times New Roman" panose="02020603050405020304" pitchFamily="18" charset="0"/>
              </a:rPr>
              <a:t>yerine getirilir</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(6) </a:t>
            </a:r>
            <a:r>
              <a:rPr lang="tr-TR" dirty="0">
                <a:solidFill>
                  <a:schemeClr val="tx2">
                    <a:lumMod val="50000"/>
                  </a:schemeClr>
                </a:solidFill>
                <a:latin typeface="Times New Roman" panose="02020603050405020304" pitchFamily="18" charset="0"/>
                <a:cs typeface="Times New Roman" panose="02020603050405020304" pitchFamily="18" charset="0"/>
              </a:rPr>
              <a:t>Başkan tarafından verilen içeriğin çıkarılması ve/veya erişimin engellenmesi kararının konusunu oluşturan yayını yapanların </a:t>
            </a:r>
            <a:r>
              <a:rPr lang="tr-TR" u="sng" dirty="0">
                <a:solidFill>
                  <a:schemeClr val="tx2">
                    <a:lumMod val="50000"/>
                  </a:schemeClr>
                </a:solidFill>
                <a:latin typeface="Times New Roman" panose="02020603050405020304" pitchFamily="18" charset="0"/>
                <a:cs typeface="Times New Roman" panose="02020603050405020304" pitchFamily="18" charset="0"/>
              </a:rPr>
              <a:t>kimliklerinin belirlenmesi halinde, Başkan tarafından, Cumhuriyet başsavcılığına suç duyurusunda </a:t>
            </a:r>
            <a:r>
              <a:rPr lang="tr-TR" dirty="0">
                <a:solidFill>
                  <a:schemeClr val="tx2">
                    <a:lumMod val="50000"/>
                  </a:schemeClr>
                </a:solidFill>
                <a:latin typeface="Times New Roman" panose="02020603050405020304" pitchFamily="18" charset="0"/>
                <a:cs typeface="Times New Roman" panose="02020603050405020304" pitchFamily="18" charset="0"/>
              </a:rPr>
              <a:t>bulunulur </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(7) </a:t>
            </a:r>
            <a:r>
              <a:rPr lang="tr-TR" dirty="0">
                <a:solidFill>
                  <a:schemeClr val="tx2">
                    <a:lumMod val="50000"/>
                  </a:schemeClr>
                </a:solidFill>
                <a:latin typeface="Times New Roman" panose="02020603050405020304" pitchFamily="18" charset="0"/>
                <a:cs typeface="Times New Roman" panose="02020603050405020304" pitchFamily="18" charset="0"/>
              </a:rPr>
              <a:t>Soruşturma sonucunda </a:t>
            </a:r>
            <a:r>
              <a:rPr lang="tr-TR" u="sng" dirty="0">
                <a:solidFill>
                  <a:schemeClr val="tx2">
                    <a:lumMod val="50000"/>
                  </a:schemeClr>
                </a:solidFill>
                <a:latin typeface="Times New Roman" panose="02020603050405020304" pitchFamily="18" charset="0"/>
                <a:cs typeface="Times New Roman" panose="02020603050405020304" pitchFamily="18" charset="0"/>
              </a:rPr>
              <a:t>kovuşturmaya yer olmadığı kararı</a:t>
            </a:r>
            <a:r>
              <a:rPr lang="tr-TR" dirty="0">
                <a:solidFill>
                  <a:schemeClr val="tx2">
                    <a:lumMod val="50000"/>
                  </a:schemeClr>
                </a:solidFill>
                <a:latin typeface="Times New Roman" panose="02020603050405020304" pitchFamily="18" charset="0"/>
                <a:cs typeface="Times New Roman" panose="02020603050405020304" pitchFamily="18" charset="0"/>
              </a:rPr>
              <a:t> verilmesi halinde, içeriğin çıkarılması ve/veya erişimin engellenmesi kararı </a:t>
            </a:r>
            <a:r>
              <a:rPr lang="tr-TR" u="sng" dirty="0">
                <a:solidFill>
                  <a:schemeClr val="tx2">
                    <a:lumMod val="50000"/>
                  </a:schemeClr>
                </a:solidFill>
                <a:latin typeface="Times New Roman" panose="02020603050405020304" pitchFamily="18" charset="0"/>
                <a:cs typeface="Times New Roman" panose="02020603050405020304" pitchFamily="18" charset="0"/>
              </a:rPr>
              <a:t>kendiliğinden hükümsüz kalır</a:t>
            </a:r>
            <a:r>
              <a:rPr lang="tr-TR" dirty="0">
                <a:solidFill>
                  <a:schemeClr val="tx2">
                    <a:lumMod val="50000"/>
                  </a:schemeClr>
                </a:solidFill>
                <a:latin typeface="Times New Roman" panose="02020603050405020304" pitchFamily="18" charset="0"/>
                <a:cs typeface="Times New Roman" panose="02020603050405020304" pitchFamily="18" charset="0"/>
              </a:rPr>
              <a:t>. Bu durumda Cumhuriyet savcısı, hükümsüz kalan içeriğin çıkarılması ve/veya erişimin engellenmesi kararına konu internet adresini belirtmek suretiyle, </a:t>
            </a:r>
            <a:r>
              <a:rPr lang="tr-TR" u="sng" dirty="0">
                <a:solidFill>
                  <a:schemeClr val="tx2">
                    <a:lumMod val="50000"/>
                  </a:schemeClr>
                </a:solidFill>
                <a:latin typeface="Times New Roman" panose="02020603050405020304" pitchFamily="18" charset="0"/>
                <a:cs typeface="Times New Roman" panose="02020603050405020304" pitchFamily="18" charset="0"/>
              </a:rPr>
              <a:t>kovuşturmaya yer olmadığı kararının bir örneğini Kuruma gönderir</a:t>
            </a:r>
          </a:p>
        </p:txBody>
      </p:sp>
    </p:spTree>
    <p:extLst>
      <p:ext uri="{BB962C8B-B14F-4D97-AF65-F5344CB8AC3E}">
        <p14:creationId xmlns="" xmlns:p14="http://schemas.microsoft.com/office/powerpoint/2010/main" val="2369904101"/>
      </p:ext>
    </p:extLst>
  </p:cSld>
  <p:clrMapOvr>
    <a:masterClrMapping/>
  </p:clrMapOvr>
  <mc:AlternateContent xmlns:mc="http://schemas.openxmlformats.org/markup-compatibility/2006">
    <mc:Choice xmlns="" xmlns:p14="http://schemas.microsoft.com/office/powerpoint/2010/main" Requires="p14">
      <p:transition spd="slow" p14:dur="2000" advTm="59754"/>
    </mc:Choice>
    <mc:Fallback>
      <p:transition spd="slow" advTm="597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a:bodyPr>
          <a:lstStyle/>
          <a:p>
            <a:pPr marL="0" indent="0" algn="just">
              <a:lnSpc>
                <a:spcPct val="150000"/>
              </a:lnSpc>
              <a:spcBef>
                <a:spcPts val="0"/>
              </a:spcBef>
              <a:buNone/>
            </a:pPr>
            <a:r>
              <a:rPr lang="tr-TR" sz="1900" b="1" dirty="0">
                <a:solidFill>
                  <a:schemeClr val="tx2">
                    <a:lumMod val="50000"/>
                  </a:schemeClr>
                </a:solidFill>
                <a:latin typeface="Times New Roman" panose="02020603050405020304" pitchFamily="18" charset="0"/>
                <a:cs typeface="Times New Roman" panose="02020603050405020304" pitchFamily="18" charset="0"/>
              </a:rPr>
              <a:t>(8) </a:t>
            </a:r>
            <a:r>
              <a:rPr lang="tr-TR" sz="1900" dirty="0">
                <a:solidFill>
                  <a:schemeClr val="tx2">
                    <a:lumMod val="50000"/>
                  </a:schemeClr>
                </a:solidFill>
                <a:latin typeface="Times New Roman" panose="02020603050405020304" pitchFamily="18" charset="0"/>
                <a:cs typeface="Times New Roman" panose="02020603050405020304" pitchFamily="18" charset="0"/>
              </a:rPr>
              <a:t>Kovuşturma evresinde </a:t>
            </a:r>
            <a:r>
              <a:rPr lang="tr-TR" sz="1900" u="sng" dirty="0">
                <a:solidFill>
                  <a:schemeClr val="tx2">
                    <a:lumMod val="50000"/>
                  </a:schemeClr>
                </a:solidFill>
                <a:latin typeface="Times New Roman" panose="02020603050405020304" pitchFamily="18" charset="0"/>
                <a:cs typeface="Times New Roman" panose="02020603050405020304" pitchFamily="18" charset="0"/>
              </a:rPr>
              <a:t>beraat kararı</a:t>
            </a:r>
            <a:r>
              <a:rPr lang="tr-TR" sz="1900" dirty="0">
                <a:solidFill>
                  <a:schemeClr val="tx2">
                    <a:lumMod val="50000"/>
                  </a:schemeClr>
                </a:solidFill>
                <a:latin typeface="Times New Roman" panose="02020603050405020304" pitchFamily="18" charset="0"/>
                <a:cs typeface="Times New Roman" panose="02020603050405020304" pitchFamily="18" charset="0"/>
              </a:rPr>
              <a:t> verilmesi halinde, içeriğin çıkarılması ve/veya erişimin engellenmesi kararı kendiliğinden hükümsüz kalır. Bu durumda mahkemece hükümsüz kalan içeriğin çıkarılması ve/veya erişimin engellenmesi kararına konu internet adresini belirtmek suretiyle, </a:t>
            </a:r>
            <a:r>
              <a:rPr lang="tr-TR" sz="1900" u="sng" dirty="0">
                <a:solidFill>
                  <a:schemeClr val="tx2">
                    <a:lumMod val="50000"/>
                  </a:schemeClr>
                </a:solidFill>
                <a:latin typeface="Times New Roman" panose="02020603050405020304" pitchFamily="18" charset="0"/>
                <a:cs typeface="Times New Roman" panose="02020603050405020304" pitchFamily="18" charset="0"/>
              </a:rPr>
              <a:t>beraat kararının bir örneği Kuruma </a:t>
            </a:r>
            <a:r>
              <a:rPr lang="tr-TR" sz="1900" dirty="0">
                <a:solidFill>
                  <a:schemeClr val="tx2">
                    <a:lumMod val="50000"/>
                  </a:schemeClr>
                </a:solidFill>
                <a:latin typeface="Times New Roman" panose="02020603050405020304" pitchFamily="18" charset="0"/>
                <a:cs typeface="Times New Roman" panose="02020603050405020304" pitchFamily="18" charset="0"/>
              </a:rPr>
              <a:t>gönderilir </a:t>
            </a:r>
          </a:p>
          <a:p>
            <a:pPr marL="0" indent="0" algn="just">
              <a:lnSpc>
                <a:spcPct val="150000"/>
              </a:lnSpc>
              <a:spcBef>
                <a:spcPts val="0"/>
              </a:spcBef>
              <a:buNone/>
            </a:pPr>
            <a:r>
              <a:rPr lang="tr-TR" sz="1900" b="1" dirty="0">
                <a:solidFill>
                  <a:schemeClr val="tx2">
                    <a:lumMod val="50000"/>
                  </a:schemeClr>
                </a:solidFill>
                <a:latin typeface="Times New Roman" panose="02020603050405020304" pitchFamily="18" charset="0"/>
                <a:cs typeface="Times New Roman" panose="02020603050405020304" pitchFamily="18" charset="0"/>
              </a:rPr>
              <a:t>(9) </a:t>
            </a:r>
            <a:r>
              <a:rPr lang="tr-TR" sz="1900" u="sng" dirty="0">
                <a:solidFill>
                  <a:schemeClr val="tx2">
                    <a:lumMod val="50000"/>
                  </a:schemeClr>
                </a:solidFill>
                <a:latin typeface="Times New Roman" panose="02020603050405020304" pitchFamily="18" charset="0"/>
                <a:cs typeface="Times New Roman" panose="02020603050405020304" pitchFamily="18" charset="0"/>
              </a:rPr>
              <a:t>Konusu birinci fıkrada sayılan suçları oluşturan içeriğin </a:t>
            </a:r>
            <a:r>
              <a:rPr lang="tr-TR" sz="1900" dirty="0">
                <a:solidFill>
                  <a:schemeClr val="tx2">
                    <a:lumMod val="50000"/>
                  </a:schemeClr>
                </a:solidFill>
                <a:latin typeface="Times New Roman" panose="02020603050405020304" pitchFamily="18" charset="0"/>
                <a:cs typeface="Times New Roman" panose="02020603050405020304" pitchFamily="18" charset="0"/>
              </a:rPr>
              <a:t>yayından çıkarılması halinde; erişimin engellenmesi kararı, soruşturma evresinde Cumhuriyet savcısı, kovuşturma evresinde mahkeme tarafından kaldırılır.</a:t>
            </a:r>
          </a:p>
          <a:p>
            <a:pPr marL="0" indent="0" algn="just">
              <a:lnSpc>
                <a:spcPct val="150000"/>
              </a:lnSpc>
              <a:spcBef>
                <a:spcPts val="0"/>
              </a:spcBef>
              <a:buNone/>
            </a:pPr>
            <a:r>
              <a:rPr lang="tr-TR" sz="1900" b="1" dirty="0">
                <a:solidFill>
                  <a:schemeClr val="tx2">
                    <a:lumMod val="50000"/>
                  </a:schemeClr>
                </a:solidFill>
                <a:latin typeface="Times New Roman" panose="02020603050405020304" pitchFamily="18" charset="0"/>
                <a:cs typeface="Times New Roman" panose="02020603050405020304" pitchFamily="18" charset="0"/>
              </a:rPr>
              <a:t>(10) </a:t>
            </a:r>
            <a:r>
              <a:rPr lang="tr-TR" sz="1900" dirty="0">
                <a:solidFill>
                  <a:schemeClr val="tx2">
                    <a:lumMod val="50000"/>
                  </a:schemeClr>
                </a:solidFill>
                <a:latin typeface="Times New Roman" panose="02020603050405020304" pitchFamily="18" charset="0"/>
                <a:cs typeface="Times New Roman" panose="02020603050405020304" pitchFamily="18" charset="0"/>
              </a:rPr>
              <a:t>Koruma tedbiri olarak verilen içeriğin çıkarılması ve/veya erişimin engellenmesi </a:t>
            </a:r>
            <a:r>
              <a:rPr lang="tr-TR" sz="1900" u="sng" dirty="0">
                <a:solidFill>
                  <a:schemeClr val="tx2">
                    <a:lumMod val="50000"/>
                  </a:schemeClr>
                </a:solidFill>
                <a:latin typeface="Times New Roman" panose="02020603050405020304" pitchFamily="18" charset="0"/>
                <a:cs typeface="Times New Roman" panose="02020603050405020304" pitchFamily="18" charset="0"/>
              </a:rPr>
              <a:t>kararının gereğini yerine getirmeyen içerik, yer veya erişim sağlayıcılarının sorumluları</a:t>
            </a:r>
            <a:r>
              <a:rPr lang="tr-TR" sz="1900" dirty="0">
                <a:solidFill>
                  <a:schemeClr val="tx2">
                    <a:lumMod val="50000"/>
                  </a:schemeClr>
                </a:solidFill>
                <a:latin typeface="Times New Roman" panose="02020603050405020304" pitchFamily="18" charset="0"/>
                <a:cs typeface="Times New Roman" panose="02020603050405020304" pitchFamily="18" charset="0"/>
              </a:rPr>
              <a:t>, fiil daha ağır cezayı gerektiren başka bir suç oluşturmadığı takdirde, beş yüz günden üç bin güne kadar adli para cezası ile cezalandırılır.</a:t>
            </a:r>
            <a:endParaRPr lang="tr-TR" sz="1900" u="sng"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62765477"/>
      </p:ext>
    </p:extLst>
  </p:cSld>
  <p:clrMapOvr>
    <a:masterClrMapping/>
  </p:clrMapOvr>
  <mc:AlternateContent xmlns:mc="http://schemas.openxmlformats.org/markup-compatibility/2006">
    <mc:Choice xmlns="" xmlns:p14="http://schemas.microsoft.com/office/powerpoint/2010/main" Requires="p14">
      <p:transition spd="slow" p14:dur="2000" advTm="49467"/>
    </mc:Choice>
    <mc:Fallback>
      <p:transition spd="slow" advTm="494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1A3B29D-AADA-4BFD-8FF9-F314D948283C}"/>
              </a:ext>
            </a:extLst>
          </p:cNvPr>
          <p:cNvSpPr>
            <a:spLocks noGrp="1"/>
          </p:cNvSpPr>
          <p:nvPr>
            <p:ph type="title"/>
          </p:nvPr>
        </p:nvSpPr>
        <p:spPr>
          <a:xfrm>
            <a:off x="478971" y="365125"/>
            <a:ext cx="10874829" cy="1280795"/>
          </a:xfrm>
        </p:spPr>
        <p:txBody>
          <a:bodyPr>
            <a:normAutofit/>
          </a:bodyPr>
          <a:lstStyle/>
          <a:p>
            <a:pPr algn="ctr"/>
            <a:r>
              <a:rPr lang="tr-TR" sz="2400" dirty="0">
                <a:solidFill>
                  <a:srgbClr val="800000"/>
                </a:solidFill>
                <a:latin typeface="Times New Roman" panose="02020603050405020304" pitchFamily="18" charset="0"/>
                <a:cs typeface="Times New Roman" panose="02020603050405020304" pitchFamily="18" charset="0"/>
              </a:rPr>
              <a:t>İÇERİĞİN ÇIKARILMASI VE ERİŞİMİN ENGELLENMESİ KARARLARI </a:t>
            </a:r>
            <a:br>
              <a:rPr lang="tr-TR" sz="2400" dirty="0">
                <a:solidFill>
                  <a:srgbClr val="800000"/>
                </a:solidFill>
                <a:latin typeface="Times New Roman" panose="02020603050405020304" pitchFamily="18" charset="0"/>
                <a:cs typeface="Times New Roman" panose="02020603050405020304" pitchFamily="18" charset="0"/>
              </a:rPr>
            </a:br>
            <a:r>
              <a:rPr lang="tr-TR" sz="2400" dirty="0">
                <a:solidFill>
                  <a:srgbClr val="800000"/>
                </a:solidFill>
                <a:latin typeface="Times New Roman" panose="02020603050405020304" pitchFamily="18" charset="0"/>
                <a:cs typeface="Times New Roman" panose="02020603050405020304" pitchFamily="18" charset="0"/>
              </a:rPr>
              <a:t>İLE YERİNE GETİRİLMESİ</a:t>
            </a:r>
          </a:p>
        </p:txBody>
      </p:sp>
      <p:sp>
        <p:nvSpPr>
          <p:cNvPr id="3" name="İçerik Yer Tutucusu 2">
            <a:extLst>
              <a:ext uri="{FF2B5EF4-FFF2-40B4-BE49-F238E27FC236}">
                <a16:creationId xmlns="" xmlns:a16="http://schemas.microsoft.com/office/drawing/2014/main" id="{022302AE-7E44-4CDC-9980-1D23671749A9}"/>
              </a:ext>
            </a:extLst>
          </p:cNvPr>
          <p:cNvSpPr>
            <a:spLocks noGrp="1"/>
          </p:cNvSpPr>
          <p:nvPr>
            <p:ph idx="1"/>
          </p:nvPr>
        </p:nvSpPr>
        <p:spPr>
          <a:xfrm>
            <a:off x="478971" y="1645920"/>
            <a:ext cx="11350171" cy="3764054"/>
          </a:xfrm>
        </p:spPr>
        <p:txBody>
          <a:bodyPr>
            <a:normAutofit fontScale="70000" lnSpcReduction="20000"/>
          </a:bodyPr>
          <a:lstStyle/>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(11</a:t>
            </a:r>
            <a:r>
              <a:rPr lang="tr-TR" dirty="0">
                <a:solidFill>
                  <a:schemeClr val="tx2">
                    <a:lumMod val="50000"/>
                  </a:schemeClr>
                </a:solidFill>
                <a:latin typeface="Times New Roman" panose="02020603050405020304" pitchFamily="18" charset="0"/>
                <a:cs typeface="Times New Roman" panose="02020603050405020304" pitchFamily="18" charset="0"/>
              </a:rPr>
              <a:t>) İdarî tedbir olarak verilen içeriğin çıkarılması ve/veya erişimin engellenmesi kararının yerine getirilmemesi halinde, Başkan tarafından ilgili içerik, yer ve erişim sağlayıcısına, </a:t>
            </a:r>
            <a:r>
              <a:rPr lang="tr-TR" dirty="0" err="1">
                <a:solidFill>
                  <a:schemeClr val="tx2">
                    <a:lumMod val="50000"/>
                  </a:schemeClr>
                </a:solidFill>
                <a:latin typeface="Times New Roman" panose="02020603050405020304" pitchFamily="18" charset="0"/>
                <a:cs typeface="Times New Roman" panose="02020603050405020304" pitchFamily="18" charset="0"/>
              </a:rPr>
              <a:t>onbin</a:t>
            </a:r>
            <a:r>
              <a:rPr lang="tr-TR" dirty="0">
                <a:solidFill>
                  <a:schemeClr val="tx2">
                    <a:lumMod val="50000"/>
                  </a:schemeClr>
                </a:solidFill>
                <a:latin typeface="Times New Roman" panose="02020603050405020304" pitchFamily="18" charset="0"/>
                <a:cs typeface="Times New Roman" panose="02020603050405020304" pitchFamily="18" charset="0"/>
              </a:rPr>
              <a:t> Yeni Türk Lirasından </a:t>
            </a:r>
            <a:r>
              <a:rPr lang="tr-TR" dirty="0" err="1">
                <a:solidFill>
                  <a:schemeClr val="tx2">
                    <a:lumMod val="50000"/>
                  </a:schemeClr>
                </a:solidFill>
                <a:latin typeface="Times New Roman" panose="02020603050405020304" pitchFamily="18" charset="0"/>
                <a:cs typeface="Times New Roman" panose="02020603050405020304" pitchFamily="18" charset="0"/>
              </a:rPr>
              <a:t>yüzbin</a:t>
            </a:r>
            <a:r>
              <a:rPr lang="tr-TR" dirty="0">
                <a:solidFill>
                  <a:schemeClr val="tx2">
                    <a:lumMod val="50000"/>
                  </a:schemeClr>
                </a:solidFill>
                <a:latin typeface="Times New Roman" panose="02020603050405020304" pitchFamily="18" charset="0"/>
                <a:cs typeface="Times New Roman" panose="02020603050405020304" pitchFamily="18" charset="0"/>
              </a:rPr>
              <a:t> Yeni Türk Lirasına kadar idarî para cezası verilir. </a:t>
            </a:r>
            <a:r>
              <a:rPr lang="tr-TR" u="sng" dirty="0">
                <a:solidFill>
                  <a:schemeClr val="tx2">
                    <a:lumMod val="50000"/>
                  </a:schemeClr>
                </a:solidFill>
                <a:latin typeface="Times New Roman" panose="02020603050405020304" pitchFamily="18" charset="0"/>
                <a:cs typeface="Times New Roman" panose="02020603050405020304" pitchFamily="18" charset="0"/>
              </a:rPr>
              <a:t>İdarî para cezasının verildiği andan itibaren </a:t>
            </a:r>
            <a:r>
              <a:rPr lang="tr-TR" u="sng" dirty="0" err="1">
                <a:solidFill>
                  <a:schemeClr val="tx2">
                    <a:lumMod val="50000"/>
                  </a:schemeClr>
                </a:solidFill>
                <a:latin typeface="Times New Roman" panose="02020603050405020304" pitchFamily="18" charset="0"/>
                <a:cs typeface="Times New Roman" panose="02020603050405020304" pitchFamily="18" charset="0"/>
              </a:rPr>
              <a:t>yirmidört</a:t>
            </a:r>
            <a:r>
              <a:rPr lang="tr-TR" u="sng" dirty="0">
                <a:solidFill>
                  <a:schemeClr val="tx2">
                    <a:lumMod val="50000"/>
                  </a:schemeClr>
                </a:solidFill>
                <a:latin typeface="Times New Roman" panose="02020603050405020304" pitchFamily="18" charset="0"/>
                <a:cs typeface="Times New Roman" panose="02020603050405020304" pitchFamily="18" charset="0"/>
              </a:rPr>
              <a:t> saat içinde erişim sağlayıcı tarafından kararın yerine getirilmemesi halinde Kurum tarafından yetkilendirmenin iptaline karar verilebilir </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(12) </a:t>
            </a:r>
            <a:r>
              <a:rPr lang="tr-TR" dirty="0">
                <a:solidFill>
                  <a:schemeClr val="tx2">
                    <a:lumMod val="50000"/>
                  </a:schemeClr>
                </a:solidFill>
                <a:latin typeface="Times New Roman" panose="02020603050405020304" pitchFamily="18" charset="0"/>
                <a:cs typeface="Times New Roman" panose="02020603050405020304" pitchFamily="18" charset="0"/>
              </a:rPr>
              <a:t>Bu Kanunda tanımlanan kabahatler dolayısıyla Kurum tarafından verilen idarî para cezalarına ilişkin kararlara karşı, 2577 sayılı İdarî Yargılama Usulü Kanunu hükümlerine göre kanun yoluna başvurulabilir.</a:t>
            </a:r>
          </a:p>
          <a:p>
            <a:pPr marL="0" indent="0" algn="just">
              <a:lnSpc>
                <a:spcPct val="150000"/>
              </a:lnSpc>
              <a:spcBef>
                <a:spcPts val="0"/>
              </a:spcBef>
              <a:buNone/>
            </a:pPr>
            <a:r>
              <a:rPr lang="tr-TR" b="1" dirty="0">
                <a:solidFill>
                  <a:schemeClr val="tx2">
                    <a:lumMod val="50000"/>
                  </a:schemeClr>
                </a:solidFill>
                <a:latin typeface="Times New Roman" panose="02020603050405020304" pitchFamily="18" charset="0"/>
                <a:cs typeface="Times New Roman" panose="02020603050405020304" pitchFamily="18" charset="0"/>
              </a:rPr>
              <a:t>(13) </a:t>
            </a:r>
            <a:r>
              <a:rPr lang="tr-TR" dirty="0">
                <a:solidFill>
                  <a:schemeClr val="tx2">
                    <a:lumMod val="50000"/>
                  </a:schemeClr>
                </a:solidFill>
                <a:latin typeface="Times New Roman" panose="02020603050405020304" pitchFamily="18" charset="0"/>
                <a:cs typeface="Times New Roman" panose="02020603050405020304" pitchFamily="18" charset="0"/>
              </a:rPr>
              <a:t>İşlemlerin yürütülmesi için Kuruma gönderilen hakim ve mahkeme kararlarına 5271 sayılı Ceza Muhakemesi Kanunu hükümlerine göre Kurum tarafından itiraz edilebilir.</a:t>
            </a:r>
          </a:p>
        </p:txBody>
      </p:sp>
    </p:spTree>
    <p:extLst>
      <p:ext uri="{BB962C8B-B14F-4D97-AF65-F5344CB8AC3E}">
        <p14:creationId xmlns="" xmlns:p14="http://schemas.microsoft.com/office/powerpoint/2010/main" val="3196393351"/>
      </p:ext>
    </p:extLst>
  </p:cSld>
  <p:clrMapOvr>
    <a:masterClrMapping/>
  </p:clrMapOvr>
  <mc:AlternateContent xmlns:mc="http://schemas.openxmlformats.org/markup-compatibility/2006">
    <mc:Choice xmlns="" xmlns:p14="http://schemas.microsoft.com/office/powerpoint/2010/main" Requires="p14">
      <p:transition spd="slow" p14:dur="2000" advTm="38941"/>
    </mc:Choice>
    <mc:Fallback>
      <p:transition spd="slow" advTm="38941"/>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1769</Words>
  <Application>Microsoft Office PowerPoint</Application>
  <PresentationFormat>Özel</PresentationFormat>
  <Paragraphs>61</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Office Teması</vt:lpstr>
      <vt:lpstr>5651 SAYILI KANUN</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İÇERİĞİN ÇIKARILMASI VE ERİŞİMİN ENGELLENMESİ KARARLARI  İLE YERİNE GETİRİLMESİ</vt:lpstr>
      <vt:lpstr>8’İNCİ MADDE PROSEDÜRÜ  </vt:lpstr>
      <vt:lpstr>8’İNCİ MADDE PROSEDÜRÜ  </vt:lpstr>
      <vt:lpstr>GECİKMESİNDE SAKINCA BULUNAN HÂLLERDE İÇERİĞİN ÇIKARILMASI VE/VEYA ERİŞİMİN ENGELLENMESİ</vt:lpstr>
      <vt:lpstr>GECİKMESİNDE SAKINCA BULUNAN HÂLLERDE İÇERİĞİN ÇIKARILMASI VE/VEYA ERİŞİMİN ENGELLENMESİ</vt:lpstr>
      <vt:lpstr>GECİKMESİNDE SAKINCA BULUNAN HÂLLERDE İÇERİĞİN ÇIKARILMASI VE/VEYA ERİŞİMİN ENGELLENMESİ</vt:lpstr>
      <vt:lpstr>GECİKMESİNDE SAKINCA BULUNAN HÂLLERDE İÇERİĞİN ÇIKARILMASI VE/VEYA ERİŞİMİN ENGELLENMESİ</vt:lpstr>
      <vt:lpstr>8/A MADDESİ PROSEDÜRÜ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5651 SAYILI KANUN</dc:title>
  <dc:creator>damla ermeydan</dc:creator>
  <cp:lastModifiedBy>damla ermeydan</cp:lastModifiedBy>
  <cp:revision>32</cp:revision>
  <cp:lastPrinted>2022-05-22T08:42:44Z</cp:lastPrinted>
  <dcterms:created xsi:type="dcterms:W3CDTF">2020-10-26T11:49:19Z</dcterms:created>
  <dcterms:modified xsi:type="dcterms:W3CDTF">2022-12-09T06:12:23Z</dcterms:modified>
</cp:coreProperties>
</file>