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7"/>
  </p:notesMasterIdLst>
  <p:handoutMasterIdLst>
    <p:handoutMasterId r:id="rId38"/>
  </p:handoutMasterIdLst>
  <p:sldIdLst>
    <p:sldId id="398" r:id="rId2"/>
    <p:sldId id="399" r:id="rId3"/>
    <p:sldId id="291" r:id="rId4"/>
    <p:sldId id="341" r:id="rId5"/>
    <p:sldId id="350" r:id="rId6"/>
    <p:sldId id="351" r:id="rId7"/>
    <p:sldId id="365" r:id="rId8"/>
    <p:sldId id="366" r:id="rId9"/>
    <p:sldId id="378" r:id="rId10"/>
    <p:sldId id="375" r:id="rId11"/>
    <p:sldId id="376" r:id="rId12"/>
    <p:sldId id="377" r:id="rId13"/>
    <p:sldId id="397" r:id="rId14"/>
    <p:sldId id="381" r:id="rId15"/>
    <p:sldId id="380" r:id="rId16"/>
    <p:sldId id="379" r:id="rId17"/>
    <p:sldId id="384" r:id="rId18"/>
    <p:sldId id="385" r:id="rId19"/>
    <p:sldId id="352" r:id="rId20"/>
    <p:sldId id="386" r:id="rId21"/>
    <p:sldId id="387" r:id="rId22"/>
    <p:sldId id="336" r:id="rId23"/>
    <p:sldId id="299" r:id="rId24"/>
    <p:sldId id="332" r:id="rId25"/>
    <p:sldId id="342" r:id="rId26"/>
    <p:sldId id="394" r:id="rId27"/>
    <p:sldId id="389" r:id="rId28"/>
    <p:sldId id="390" r:id="rId29"/>
    <p:sldId id="391" r:id="rId30"/>
    <p:sldId id="393" r:id="rId31"/>
    <p:sldId id="395" r:id="rId32"/>
    <p:sldId id="396" r:id="rId33"/>
    <p:sldId id="392" r:id="rId34"/>
    <p:sldId id="401" r:id="rId35"/>
    <p:sldId id="400" r:id="rId3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7797" indent="-1605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5594" indent="-32108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4250" indent="-482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2047" indent="-64303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236269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483523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1730776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1978030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66CCFF"/>
    <a:srgbClr val="B270C5"/>
    <a:srgbClr val="66A8EF"/>
    <a:srgbClr val="5B93CE"/>
    <a:srgbClr val="74B9FF"/>
    <a:srgbClr val="FFAB7B"/>
    <a:srgbClr val="FFE058"/>
    <a:srgbClr val="5B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3" autoAdjust="0"/>
    <p:restoredTop sz="86076" autoAdjust="0"/>
  </p:normalViewPr>
  <p:slideViewPr>
    <p:cSldViewPr>
      <p:cViewPr varScale="1">
        <p:scale>
          <a:sx n="136" d="100"/>
          <a:sy n="136" d="100"/>
        </p:scale>
        <p:origin x="-1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08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2868E68-BDA5-7A4B-AD68-EB513AB858CE}" type="datetimeFigureOut">
              <a:rPr lang="en-US"/>
              <a:pPr>
                <a:defRPr/>
              </a:pPr>
              <a:t>11/30/14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4277D06-48D0-CA46-906A-DDE54A1F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9EFB707-C2EB-1249-8B45-4C3229CA2942}" type="datetimeFigureOut">
              <a:rPr lang="en-US"/>
              <a:pPr>
                <a:defRPr/>
              </a:pPr>
              <a:t>11/30/14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E70ADDC-18D6-EF44-BE1E-8FF5E1022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3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0779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1559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242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3204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40709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851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6992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134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I don</a:t>
            </a:r>
            <a:r>
              <a:rPr lang="fr-FR" dirty="0" smtClean="0"/>
              <a:t>’</a:t>
            </a:r>
            <a:r>
              <a:rPr lang="en-US" dirty="0" smtClean="0"/>
              <a:t>t have a degree in Math so if there are exceptions to this please forgive me. My older brother</a:t>
            </a:r>
            <a:r>
              <a:rPr lang="en-US" baseline="0" dirty="0" smtClean="0"/>
              <a:t> is the physicist, he is the smart one in the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RFC 5952 does state that the longest string of zeroes must be replaced w/ the :: and if they are equal then the first string of 0’s should use the :: representation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effectLst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effectLst/>
              </a:rPr>
              <a:t>RFC 5952 A Recommendation for IPv6 Address Text Representation provides </a:t>
            </a:r>
            <a:r>
              <a:rPr lang="en-US" baseline="0" dirty="0" smtClean="0">
                <a:effectLst/>
              </a:rPr>
              <a:t>clarity on how addresses should be represented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The prefix length is the number of bits set in the subnet mask; for instance, if the subnet mask is 255.255.255.0, there are 24 1’s in the binary version of the subnet mask, so the prefix length is 24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A nibble is 4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take another look at this with </a:t>
            </a:r>
            <a:r>
              <a:rPr lang="en-US" baseline="0" dirty="0" err="1" smtClean="0"/>
              <a:t>subnetting</a:t>
            </a:r>
            <a:r>
              <a:rPr lang="en-US" baseline="0" dirty="0" smtClean="0"/>
              <a:t> IPv6 in Lesson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You will become more familiar with these addresses</a:t>
            </a:r>
            <a:r>
              <a:rPr lang="en-US" sz="1100" baseline="0" dirty="0" smtClean="0"/>
              <a:t> – other lessons and by using IPv6</a:t>
            </a:r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010000"/>
                </a:solidFill>
              </a:rPr>
              <a:t>RFC 6724 - Default Address Selection for IPv6 (includes IPv4)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>
              <a:solidFill>
                <a:srgbClr val="01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010000"/>
                </a:solidFill>
              </a:rPr>
              <a:t>Much more later other</a:t>
            </a:r>
            <a:r>
              <a:rPr lang="en-US" baseline="0" dirty="0" smtClean="0">
                <a:solidFill>
                  <a:srgbClr val="010000"/>
                </a:solidFill>
              </a:rPr>
              <a:t> lessons, and used throughout this video series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baseline="0" dirty="0" smtClean="0">
              <a:solidFill>
                <a:srgbClr val="01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>
                <a:solidFill>
                  <a:srgbClr val="010000"/>
                </a:solidFill>
              </a:rPr>
              <a:t>IPv6 does not have a broadcast address however, there is an all-IPv6-devices multicast. We will explain how that is different in Lesson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Much</a:t>
            </a:r>
            <a:r>
              <a:rPr lang="en-US" baseline="0" dirty="0" smtClean="0"/>
              <a:t> more in later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More in lesson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More in lesson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You</a:t>
            </a:r>
            <a:r>
              <a:rPr lang="en-US" baseline="0" dirty="0" smtClean="0"/>
              <a:t> don</a:t>
            </a:r>
            <a:r>
              <a:rPr lang="fr-FR" baseline="0" dirty="0" smtClean="0"/>
              <a:t>’</a:t>
            </a:r>
            <a:r>
              <a:rPr lang="en-US" baseline="0" dirty="0" smtClean="0"/>
              <a:t>t need to know who I am, just send out your Router Advertisement to all IPv6 devices on the link.</a:t>
            </a:r>
          </a:p>
          <a:p>
            <a:pPr marL="0" indent="0">
              <a:buFont typeface="Arial" pitchFamily="34" charset="0"/>
              <a:buNone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primary use of the unspecified address is the neighbor discovery process (RFC 4291).  Specifically during the duplicate address detection process.  Can also be used as a source address in a router solicitation message (RFC 4861).  Router advertisement message should always have a legitimate IPv6 address for a source address.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www.apnic.net</a:t>
            </a:r>
            <a:r>
              <a:rPr lang="en-US" dirty="0" smtClean="0"/>
              <a:t>/__data/assets/</a:t>
            </a:r>
            <a:r>
              <a:rPr lang="en-US" dirty="0" err="1" smtClean="0"/>
              <a:t>pdf_file</a:t>
            </a:r>
            <a:r>
              <a:rPr lang="en-US" dirty="0" smtClean="0"/>
              <a:t>/0019/33427/arin-vx-v6-ula.pdf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Not analogous</a:t>
            </a:r>
            <a:r>
              <a:rPr lang="en-US" baseline="0" dirty="0" smtClean="0"/>
              <a:t> to </a:t>
            </a:r>
            <a:r>
              <a:rPr lang="en-US" dirty="0" smtClean="0"/>
              <a:t>RFC 1918 addresses because RFC</a:t>
            </a:r>
            <a:r>
              <a:rPr lang="en-US" baseline="0" dirty="0" smtClean="0"/>
              <a:t> 1918 addresses were created as a result of lack of IPv4 addresses. That is not the case for ULA  (pronounced ULA) addresses.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Locally Defined Addresses: FD00::/8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Assignment type = 1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Self selection of a /48 prefix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No coordinated registration records maintained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No global AAAA or PTR DNS records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Centrally Assigned Addresses: FC00::/8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Assignment type = 0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Defined as a set of prefixes to be assigned by a common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registry function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Uniquely assigned address prefixes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May be in the global DNS, but not in the global IPv6 routing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table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• Current status appears to be dormant within the IETF IPv6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>
              <a:solidFill>
                <a:srgbClr val="01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010000"/>
                </a:solidFill>
              </a:rPr>
              <a:t>Much more later other</a:t>
            </a:r>
            <a:r>
              <a:rPr lang="en-US" baseline="0" dirty="0" smtClean="0">
                <a:solidFill>
                  <a:srgbClr val="010000"/>
                </a:solidFill>
              </a:rPr>
              <a:t> lessons, and used throughout this video series</a:t>
            </a:r>
            <a:endParaRPr lang="en-US" dirty="0" smtClean="0">
              <a:solidFill>
                <a:srgbClr val="01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Any combination</a:t>
            </a:r>
            <a:r>
              <a:rPr lang="en-US" baseline="0" dirty="0" smtClean="0"/>
              <a:t> of 4 bits (16 possibilities) can be represented by a single hexadecimal digit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[RFC4291] does not mention any preference of uppercase or lowercase.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The RFC 5952 recommendation</a:t>
            </a:r>
            <a:r>
              <a:rPr lang="en-US" baseline="0" dirty="0" smtClean="0"/>
              <a:t> that SHOULD be followed</a:t>
            </a:r>
            <a:r>
              <a:rPr lang="en-US" dirty="0" smtClean="0"/>
              <a:t> is that characters</a:t>
            </a:r>
            <a:r>
              <a:rPr lang="en-US" baseline="0" dirty="0" smtClean="0"/>
              <a:t> be represented in lower text by systems when generating an</a:t>
            </a:r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   address to be represented as text, but all implementations MUST  accept and be able to handle any legitimate [RFC4291]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So we could assign an IPV6 address to EVERY ATOM ON THE SURFACE OF THE EARTH, and still have enough addresses left to do another 100+ earths.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655 sextillion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We’re not going to run out!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But</a:t>
            </a:r>
            <a:r>
              <a:rPr lang="en-US" baseline="0" dirty="0" smtClean="0"/>
              <a:t> Rick, they said that about IPv4.</a:t>
            </a:r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/>
              <a:t>I won’t be doing the videos for IPv6. </a:t>
            </a:r>
            <a:r>
              <a:rPr lang="en-US" baseline="0" dirty="0" smtClean="0">
                <a:sym typeface="Wingdings"/>
              </a:rPr>
              <a:t></a:t>
            </a:r>
          </a:p>
          <a:p>
            <a:pPr marL="0" indent="0">
              <a:buFont typeface="Arial" pitchFamily="34" charset="0"/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Font typeface="Arial" pitchFamily="34" charset="0"/>
              <a:buNone/>
            </a:pPr>
            <a:r>
              <a:rPr lang="en-US" baseline="0" dirty="0" smtClean="0">
                <a:sym typeface="Wingdings"/>
              </a:rPr>
              <a:t>Graphic : http://</a:t>
            </a:r>
            <a:r>
              <a:rPr lang="en-US" baseline="0" dirty="0" err="1" smtClean="0">
                <a:sym typeface="Wingdings"/>
              </a:rPr>
              <a:t>www.cisco.com</a:t>
            </a:r>
            <a:r>
              <a:rPr lang="en-US" baseline="0" dirty="0" smtClean="0">
                <a:sym typeface="Wingdings"/>
              </a:rPr>
              <a:t>/web/tomorrow-starts-here/</a:t>
            </a:r>
            <a:r>
              <a:rPr lang="en-US" baseline="0" dirty="0" err="1" smtClean="0">
                <a:sym typeface="Wingdings"/>
              </a:rPr>
              <a:t>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Only leading 0s, not trailing</a:t>
            </a:r>
            <a:r>
              <a:rPr lang="en-US" baseline="0" dirty="0" smtClean="0"/>
              <a:t> 0s.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Otherwise</a:t>
            </a:r>
            <a:r>
              <a:rPr lang="en-US" baseline="0" dirty="0" smtClean="0"/>
              <a:t> we wouldn’t know which 0s were omitted – leading 0s, trailing 0s, or both. </a:t>
            </a:r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By the</a:t>
            </a:r>
            <a:r>
              <a:rPr lang="en-US" baseline="0" dirty="0" smtClean="0"/>
              <a:t> way, I’m using spaces between the </a:t>
            </a:r>
            <a:r>
              <a:rPr lang="en-US" baseline="0" dirty="0" err="1" smtClean="0"/>
              <a:t>hextets</a:t>
            </a:r>
            <a:r>
              <a:rPr lang="en-US" baseline="0" dirty="0" smtClean="0"/>
              <a:t> only for readability.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Only leading 0s, not trailing</a:t>
            </a:r>
            <a:r>
              <a:rPr lang="en-US" baseline="0" dirty="0" smtClean="0"/>
              <a:t> 0s.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Otherwise</a:t>
            </a:r>
            <a:r>
              <a:rPr lang="en-US" baseline="0" dirty="0" smtClean="0"/>
              <a:t> we wouldn’t know which 0s were omitted – leading 0s, trailing 0s, or both. </a:t>
            </a:r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By the</a:t>
            </a:r>
            <a:r>
              <a:rPr lang="en-US" baseline="0" dirty="0" smtClean="0"/>
              <a:t> way, I’m using spaces between the </a:t>
            </a:r>
            <a:r>
              <a:rPr lang="en-US" baseline="0" dirty="0" err="1" smtClean="0"/>
              <a:t>hextets</a:t>
            </a:r>
            <a:r>
              <a:rPr lang="en-US" baseline="0" dirty="0" smtClean="0"/>
              <a:t> only for readability.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0ADDC-18D6-EF44-BE1E-8FF5E10226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197" y="4683728"/>
            <a:ext cx="2895615" cy="35769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693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9451" tIns="24725" rIns="49451" bIns="24725"/>
          <a:lstStyle/>
          <a:p>
            <a:endParaRPr lang="en-US"/>
          </a:p>
        </p:txBody>
      </p:sp>
      <p:pic>
        <p:nvPicPr>
          <p:cNvPr id="3" name="Picture 18" descr="RickGraziani-CabrilloColle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155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982460" y="4723890"/>
            <a:ext cx="17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©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13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693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9451" tIns="24725" rIns="49451" bIns="24725"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799" y="13335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Bulleted list slide with header</a:t>
            </a:r>
            <a:endParaRPr lang="en-US" sz="2800" b="1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971550"/>
            <a:ext cx="853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Point 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Point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Point 3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dirty="0" smtClean="0"/>
              <a:t>Sub point 3.1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dirty="0" smtClean="0"/>
              <a:t>Sub point 3.2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point 3.2.1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dirty="0" smtClean="0"/>
              <a:t>Sub </a:t>
            </a:r>
            <a:r>
              <a:rPr lang="en-US" dirty="0" err="1" smtClean="0"/>
              <a:t>sub</a:t>
            </a:r>
            <a:r>
              <a:rPr lang="en-US" dirty="0" smtClean="0"/>
              <a:t> point 3.2.2</a:t>
            </a:r>
          </a:p>
        </p:txBody>
      </p:sp>
    </p:spTree>
    <p:extLst>
      <p:ext uri="{BB962C8B-B14F-4D97-AF65-F5344CB8AC3E}">
        <p14:creationId xmlns:p14="http://schemas.microsoft.com/office/powerpoint/2010/main" val="391329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693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9451" tIns="24725" rIns="49451" bIns="24725"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799" y="13335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Graphics</a:t>
            </a:r>
            <a:r>
              <a:rPr lang="en-US" sz="2800" b="1" baseline="0" dirty="0" smtClean="0"/>
              <a:t> slide </a:t>
            </a:r>
            <a:r>
              <a:rPr lang="en-US" sz="2800" b="1" dirty="0" smtClean="0"/>
              <a:t>with header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3666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RickGraziani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5pPr>
      <a:lvl6pPr marL="408142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816284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224425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632567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543443" indent="-543443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884276" indent="-47562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1224250" indent="-407797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564223" indent="-339974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972021" indent="-33997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380827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788969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197111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05252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7254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4508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1761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9015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6269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523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0776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03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wmf"/><Relationship Id="rId5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1854868"/>
            <a:ext cx="8458200" cy="3257550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5pPr>
            <a:lvl6pPr marL="408142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816284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1224425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1632567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b="1" kern="0" dirty="0">
                <a:solidFill>
                  <a:srgbClr val="000000"/>
                </a:solidFill>
                <a:latin typeface="Arial"/>
                <a:cs typeface="Arial"/>
              </a:rPr>
              <a:t>3: IPv6 Address Representation and Address </a:t>
            </a:r>
            <a:r>
              <a:rPr lang="en-US" sz="3600" b="1" kern="0" dirty="0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endParaRPr lang="en-US" sz="4000" b="1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sz="4000" b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Arial"/>
                <a:cs typeface="Arial"/>
              </a:rPr>
              <a:t>    	  </a:t>
            </a:r>
            <a:r>
              <a:rPr lang="en-US" b="1" kern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lvl="4" algn="l">
              <a:lnSpc>
                <a:spcPct val="90000"/>
              </a:lnSpc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Rick Graziani</a:t>
            </a:r>
          </a:p>
          <a:p>
            <a:pPr lvl="4" algn="l">
              <a:lnSpc>
                <a:spcPct val="90000"/>
              </a:lnSpc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Cabrillo College</a:t>
            </a:r>
          </a:p>
          <a:p>
            <a:pPr lvl="4" algn="l">
              <a:lnSpc>
                <a:spcPct val="90000"/>
              </a:lnSpc>
            </a:pP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4" algn="l">
              <a:lnSpc>
                <a:spcPct val="90000"/>
              </a:lnSpc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Arial"/>
              </a:rPr>
              <a:t>Rick.Graziani@cabrillo.edu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" y="0"/>
            <a:ext cx="304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Number of IPv6 Addresses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34315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IPv4 addresses: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4.3 billion</a:t>
            </a:r>
          </a:p>
          <a:p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IPv6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addresses: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340 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undecillion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95433"/>
              </p:ext>
            </p:extLst>
          </p:nvPr>
        </p:nvGraphicFramePr>
        <p:xfrm>
          <a:off x="3022600" y="0"/>
          <a:ext cx="6121400" cy="46736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329"/>
                <a:gridCol w="1152264"/>
                <a:gridCol w="3528807"/>
              </a:tblGrid>
              <a:tr h="5181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Number 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Scientific Notation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Number of zeros</a:t>
                      </a: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Thousand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baseline="580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Million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Billion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Trillion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Quadrillion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Quintillion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Sextillion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Septillion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Octillion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27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Nonillion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43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Decillion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33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  <a:tr h="373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Undecillion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r>
                        <a:rPr lang="en-US" sz="1400" baseline="58000" dirty="0" smtClean="0"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marL="91449" marR="91449" marT="45715" marB="4571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Arial"/>
                          <a:cs typeface="Arial"/>
                        </a:rPr>
                        <a:t>1,000,000,000,000,000,000,000,000,000,000,000,000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91449" marR="91449" marT="45715" marB="45715" anchor="ctr"/>
                </a:tc>
              </a:tr>
            </a:tbl>
          </a:graphicData>
        </a:graphic>
      </p:graphicFrame>
      <p:sp>
        <p:nvSpPr>
          <p:cNvPr id="42" name="Right Arrow 41"/>
          <p:cNvSpPr/>
          <p:nvPr/>
        </p:nvSpPr>
        <p:spPr bwMode="auto">
          <a:xfrm>
            <a:off x="609600" y="819150"/>
            <a:ext cx="2362200" cy="1143000"/>
          </a:xfrm>
          <a:prstGeom prst="rightArrow">
            <a:avLst/>
          </a:prstGeom>
          <a:solidFill>
            <a:srgbClr val="0096D6">
              <a:alpha val="7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IPv4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</a:rPr>
              <a:t>4.3 billion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609600" y="3867150"/>
            <a:ext cx="2362200" cy="1143000"/>
          </a:xfrm>
          <a:prstGeom prst="rightArrow">
            <a:avLst/>
          </a:prstGeom>
          <a:solidFill>
            <a:srgbClr val="3333CC">
              <a:alpha val="7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IPv6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</a:rPr>
              <a:t>340 </a:t>
            </a:r>
            <a:r>
              <a:rPr lang="en-US" sz="1600" dirty="0" err="1" smtClean="0">
                <a:solidFill>
                  <a:schemeClr val="bg1"/>
                </a:solidFill>
              </a:rPr>
              <a:t>undecillion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1200150"/>
            <a:ext cx="6096000" cy="381000"/>
          </a:xfrm>
          <a:prstGeom prst="rect">
            <a:avLst/>
          </a:prstGeom>
          <a:noFill/>
          <a:ln w="38100" cap="flat" cmpd="sng" algn="ctr">
            <a:solidFill>
              <a:srgbClr val="009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048000" y="4248150"/>
            <a:ext cx="6096000" cy="3810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1" y="3857784"/>
            <a:ext cx="6096000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6B6BCF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340,282,366,920,938,463,463,374,607,431,768,211,456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" y="0"/>
            <a:ext cx="494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Number of IPv6 </a:t>
            </a:r>
            <a:r>
              <a:rPr lang="en-US" sz="2800" b="1" dirty="0" smtClean="0"/>
              <a:t>Addresses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0383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340 </a:t>
            </a:r>
            <a:r>
              <a:rPr lang="en-US" sz="2400" dirty="0" err="1"/>
              <a:t>undecillion</a:t>
            </a:r>
            <a:r>
              <a:rPr lang="en-US" sz="2400" dirty="0"/>
              <a:t> </a:t>
            </a:r>
            <a:r>
              <a:rPr lang="en-US" sz="2400" dirty="0" err="1"/>
              <a:t>addesses</a:t>
            </a:r>
            <a:r>
              <a:rPr lang="en-US" sz="2400" dirty="0"/>
              <a:t> or </a:t>
            </a:r>
            <a:r>
              <a:rPr lang="en-US" sz="2400" dirty="0" smtClean="0"/>
              <a:t>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340 </a:t>
            </a:r>
            <a:r>
              <a:rPr lang="en-US" sz="2400" dirty="0"/>
              <a:t>trillion trillion trillion addresses or </a:t>
            </a:r>
            <a:r>
              <a:rPr lang="en-US" sz="2400" dirty="0" smtClean="0"/>
              <a:t>as some people have put it….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“10 nonillion addresses </a:t>
            </a:r>
            <a:r>
              <a:rPr lang="en-US" sz="2400" dirty="0"/>
              <a:t>for every person on earth” or…</a:t>
            </a:r>
            <a:r>
              <a:rPr lang="en-US" sz="2400" dirty="0" smtClean="0"/>
              <a:t>.” 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“655,570,793,348,866,943,898,599 </a:t>
            </a:r>
            <a:r>
              <a:rPr lang="en-US" sz="2400" dirty="0" smtClean="0"/>
              <a:t>addresses </a:t>
            </a:r>
            <a:r>
              <a:rPr lang="en-US" sz="2400" dirty="0"/>
              <a:t>for every square meter of the Earth's surface</a:t>
            </a:r>
            <a:r>
              <a:rPr lang="en-US" sz="2400" dirty="0" smtClean="0"/>
              <a:t>.”  </a:t>
            </a:r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82" y="666750"/>
            <a:ext cx="738336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22314"/>
            <a:ext cx="762000" cy="120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29" y="666750"/>
            <a:ext cx="73596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22314"/>
            <a:ext cx="762000" cy="120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451" y="209550"/>
            <a:ext cx="3951769" cy="2023882"/>
          </a:xfrm>
          <a:prstGeom prst="rect">
            <a:avLst/>
          </a:prstGeom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Two Rules for Compressing IPv6 Addresses</a:t>
            </a:r>
          </a:p>
          <a:p>
            <a:pPr algn="ctr"/>
            <a:r>
              <a:rPr lang="en-US" sz="2800" b="1" dirty="0" smtClean="0"/>
              <a:t>Rule 1: Omitting Leading 0s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91208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Two rules for reducing the size of written IPv6 addresses. 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/>
              <a:t>F</a:t>
            </a:r>
            <a:r>
              <a:rPr lang="en-US" sz="1800" b="1" dirty="0" smtClean="0"/>
              <a:t>irst rule: </a:t>
            </a:r>
            <a:r>
              <a:rPr lang="en-US" sz="1800" dirty="0"/>
              <a:t>Leading zeroes in any 16-bit segment do not have to be written.</a:t>
            </a:r>
          </a:p>
          <a:p>
            <a:endParaRPr lang="en-US" sz="18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2001 : 0DB8 : 0001 : 1000 : 0000 : 0000 : 0ef0 : bc00</a:t>
            </a:r>
          </a:p>
          <a:p>
            <a:r>
              <a:rPr lang="en-US" sz="2000" b="1" dirty="0">
                <a:latin typeface="Courier"/>
                <a:cs typeface="Courier"/>
              </a:rPr>
              <a:t>2001 :  DB8 :    1 : 1000 :    0 :    0 :  ef0 : bc00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2001 : 0DB8 : 010d : 000a : 00dd : c000 : e000 : 0001</a:t>
            </a:r>
          </a:p>
          <a:p>
            <a:r>
              <a:rPr lang="en-US" sz="2000" b="1" dirty="0">
                <a:latin typeface="Courier"/>
                <a:cs typeface="Courier"/>
              </a:rPr>
              <a:t>2001 :  DB8 :  10d :    a :   </a:t>
            </a:r>
            <a:r>
              <a:rPr lang="en-US" sz="2000" b="1" dirty="0" err="1">
                <a:latin typeface="Courier"/>
                <a:cs typeface="Courier"/>
              </a:rPr>
              <a:t>dd</a:t>
            </a:r>
            <a:r>
              <a:rPr lang="en-US" sz="2000" b="1" dirty="0">
                <a:latin typeface="Courier"/>
                <a:cs typeface="Courier"/>
              </a:rPr>
              <a:t> : c000 : e000 :    1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2001 : 0DB8 : 0000 : 0000 : 0000 : 0000 : 0000 : 0500 </a:t>
            </a:r>
          </a:p>
          <a:p>
            <a:r>
              <a:rPr lang="en-US" sz="2000" b="1" dirty="0">
                <a:latin typeface="Courier"/>
                <a:cs typeface="Courier"/>
              </a:rPr>
              <a:t>2001 :  DB8 :    0 :    0 :    0 :    0 :    0 :  500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9436" y="2005608"/>
            <a:ext cx="2286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35095" y="2005608"/>
            <a:ext cx="5334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48200" y="20056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20056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92941" y="2005608"/>
            <a:ext cx="2286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90577" y="2920008"/>
            <a:ext cx="2286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36882" y="2920008"/>
            <a:ext cx="2286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03682" y="2920008"/>
            <a:ext cx="5334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81623" y="2920008"/>
            <a:ext cx="381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882023" y="2920008"/>
            <a:ext cx="5334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479436" y="3834408"/>
            <a:ext cx="2286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14600" y="38344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81400" y="38344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648200" y="38344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15000" y="38344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81800" y="3834408"/>
            <a:ext cx="7620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859741" y="3834408"/>
            <a:ext cx="2286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Two Rules for Compressing IPv6 Addresses</a:t>
            </a:r>
          </a:p>
          <a:p>
            <a:pPr algn="ctr"/>
            <a:r>
              <a:rPr lang="en-US" sz="2800" b="1" dirty="0" smtClean="0"/>
              <a:t>Rule 1: Omitting Leading 0s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91208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Only</a:t>
            </a:r>
            <a:r>
              <a:rPr lang="en-US" sz="2000" dirty="0" smtClean="0">
                <a:latin typeface="Arial"/>
                <a:cs typeface="Arial"/>
              </a:rPr>
              <a:t> leading 0s can be excluded, trailing 0s must be included.</a:t>
            </a:r>
          </a:p>
          <a:p>
            <a:r>
              <a:rPr lang="en-US" sz="2000" dirty="0">
                <a:latin typeface="Arial"/>
                <a:cs typeface="Arial"/>
              </a:rPr>
              <a:t>O</a:t>
            </a:r>
            <a:r>
              <a:rPr lang="en-US" sz="2000" dirty="0" smtClean="0">
                <a:latin typeface="Arial"/>
                <a:cs typeface="Arial"/>
              </a:rPr>
              <a:t>r leads to ambiguity…</a:t>
            </a:r>
            <a:endParaRPr lang="en-US" sz="2000" dirty="0">
              <a:latin typeface="Arial"/>
              <a:cs typeface="Arial"/>
            </a:endParaRPr>
          </a:p>
          <a:p>
            <a:endParaRPr lang="en-US" sz="2000" b="1" dirty="0" smtClean="0">
              <a:latin typeface="Courier"/>
              <a:cs typeface="Courier"/>
            </a:endParaRPr>
          </a:p>
          <a:p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2001 </a:t>
            </a:r>
            <a:r>
              <a:rPr lang="en-US" sz="2000" b="1" dirty="0">
                <a:latin typeface="Courier"/>
                <a:cs typeface="Courier"/>
              </a:rPr>
              <a:t>: 0DB8 : 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ab</a:t>
            </a:r>
            <a:r>
              <a:rPr lang="en-US" sz="2000" b="1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>1234 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>5678: 9abcd: ef12: 3456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2001 : 0DB8 :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00</a:t>
            </a:r>
            <a:r>
              <a:rPr lang="en-US" sz="2000" b="1" dirty="0" smtClean="0">
                <a:latin typeface="Courier"/>
                <a:cs typeface="Courier"/>
              </a:rPr>
              <a:t>ab : </a:t>
            </a:r>
            <a:r>
              <a:rPr lang="en-US" sz="2000" b="1" dirty="0">
                <a:latin typeface="Courier"/>
                <a:cs typeface="Courier"/>
              </a:rPr>
              <a:t>1234 : 5678: 9abcd: ef12: 3456</a:t>
            </a:r>
          </a:p>
          <a:p>
            <a:r>
              <a:rPr lang="en-US" sz="2000" b="1" dirty="0">
                <a:latin typeface="Courier"/>
                <a:cs typeface="Courier"/>
              </a:rPr>
              <a:t>2001 : 0DB8 : </a:t>
            </a:r>
            <a:r>
              <a:rPr lang="en-US" sz="2000" b="1" dirty="0" smtClean="0">
                <a:latin typeface="Courier"/>
                <a:cs typeface="Courier"/>
              </a:rPr>
              <a:t>ab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00</a:t>
            </a:r>
            <a:r>
              <a:rPr lang="en-US" sz="2000" b="1" dirty="0" smtClean="0">
                <a:latin typeface="Courier"/>
                <a:cs typeface="Courier"/>
              </a:rPr>
              <a:t> : </a:t>
            </a:r>
            <a:r>
              <a:rPr lang="en-US" sz="2000" b="1" dirty="0">
                <a:latin typeface="Courier"/>
                <a:cs typeface="Courier"/>
              </a:rPr>
              <a:t>1234 : 5678: 9abcd: ef12: 3456</a:t>
            </a:r>
          </a:p>
          <a:p>
            <a:r>
              <a:rPr lang="en-US" sz="2000" b="1" dirty="0">
                <a:latin typeface="Courier"/>
                <a:cs typeface="Courier"/>
              </a:rPr>
              <a:t>2001 : 0DB8 :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2000" b="1" dirty="0" smtClean="0">
                <a:latin typeface="Courier"/>
                <a:cs typeface="Courier"/>
              </a:rPr>
              <a:t>ab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2000" b="1" dirty="0" smtClean="0">
                <a:latin typeface="Courier"/>
                <a:cs typeface="Courier"/>
              </a:rPr>
              <a:t> : </a:t>
            </a:r>
            <a:r>
              <a:rPr lang="en-US" sz="2000" b="1" dirty="0">
                <a:latin typeface="Courier"/>
                <a:cs typeface="Courier"/>
              </a:rPr>
              <a:t>1234 : 5678: 9abcd: ef12: </a:t>
            </a:r>
            <a:r>
              <a:rPr lang="en-US" sz="2000" b="1" dirty="0" smtClean="0">
                <a:latin typeface="Courier"/>
                <a:cs typeface="Courier"/>
              </a:rPr>
              <a:t>3456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8600" y="2952750"/>
            <a:ext cx="8458200" cy="381000"/>
          </a:xfrm>
          <a:prstGeom prst="rect">
            <a:avLst/>
          </a:prstGeom>
          <a:noFill/>
          <a:ln w="28575" cap="flat" cmpd="sng" algn="ctr">
            <a:solidFill>
              <a:srgbClr val="009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9483" y="188595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667000" y="2343150"/>
            <a:ext cx="4572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Two Rules for Compressing IPv6 Addresses</a:t>
            </a:r>
          </a:p>
          <a:p>
            <a:pPr algn="ctr"/>
            <a:r>
              <a:rPr lang="en-US" sz="2800" b="1" dirty="0" smtClean="0"/>
              <a:t>Rule 2: </a:t>
            </a:r>
            <a:r>
              <a:rPr lang="en-US" sz="2800" b="1" smtClean="0"/>
              <a:t>Double Colon </a:t>
            </a:r>
            <a:r>
              <a:rPr lang="en-US" sz="2800" b="1" dirty="0" smtClean="0"/>
              <a:t>::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91208"/>
            <a:ext cx="853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The second </a:t>
            </a:r>
            <a:r>
              <a:rPr lang="en-US" sz="1800" dirty="0"/>
              <a:t>rule can reduce this address even further: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 smtClean="0"/>
              <a:t>Second rule: </a:t>
            </a:r>
            <a:r>
              <a:rPr lang="en-US" sz="1800" dirty="0" smtClean="0"/>
              <a:t>Any </a:t>
            </a:r>
            <a:r>
              <a:rPr lang="en-US" sz="1800" dirty="0"/>
              <a:t>single, contiguous string of one or more 16-bit segments consisting of all zeroes can be represented with a double </a:t>
            </a:r>
            <a:r>
              <a:rPr lang="en-US" sz="1800" dirty="0" smtClean="0"/>
              <a:t>colon (::).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2000" b="1" dirty="0" smtClean="0">
                <a:latin typeface="Courier"/>
                <a:cs typeface="Courier"/>
              </a:rPr>
              <a:t>2001 : 0DB8 : 1000 </a:t>
            </a:r>
            <a:r>
              <a:rPr lang="en-US" sz="2000" b="1" dirty="0">
                <a:latin typeface="Courier"/>
                <a:cs typeface="Courier"/>
              </a:rPr>
              <a:t>: 0000 : 0000 : 0000 : 0000 : 0001 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2001 :  DB8 : </a:t>
            </a:r>
            <a:r>
              <a:rPr lang="en-US" sz="2000" b="1" dirty="0">
                <a:latin typeface="Courier"/>
                <a:cs typeface="Courier"/>
              </a:rPr>
              <a:t>1000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     :</a:t>
            </a:r>
            <a:r>
              <a:rPr lang="en-US" sz="2000" b="1" dirty="0" smtClean="0">
                <a:latin typeface="Courier"/>
                <a:cs typeface="Courier"/>
              </a:rPr>
              <a:t>    </a:t>
            </a:r>
            <a:r>
              <a:rPr lang="en-US" sz="2000" b="1" dirty="0">
                <a:latin typeface="Courier"/>
                <a:cs typeface="Courier"/>
              </a:rPr>
              <a:t>1 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              </a:t>
            </a:r>
            <a:r>
              <a:rPr lang="en-US" sz="2000" b="1" dirty="0" smtClean="0">
                <a:latin typeface="Courier"/>
                <a:cs typeface="Courier"/>
              </a:rPr>
              <a:t>2001:DB8:1000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::</a:t>
            </a:r>
            <a:r>
              <a:rPr lang="en-US" sz="2000" b="1" dirty="0" smtClean="0">
                <a:latin typeface="Courier"/>
                <a:cs typeface="Courier"/>
              </a:rPr>
              <a:t>1 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86212" y="2549472"/>
            <a:ext cx="533400" cy="228600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85589" y="2560611"/>
            <a:ext cx="3962400" cy="217461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7189" y="2266950"/>
            <a:ext cx="135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Second rule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0389" y="2266950"/>
            <a:ext cx="106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First rule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561566" y="2506689"/>
            <a:ext cx="715034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12859" y="2549472"/>
            <a:ext cx="184036" cy="250878"/>
          </a:xfrm>
          <a:prstGeom prst="rect">
            <a:avLst/>
          </a:prstGeom>
          <a:solidFill>
            <a:srgbClr val="FF0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5402" y="2266950"/>
            <a:ext cx="1062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First rule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3" grpId="0"/>
      <p:bldP spid="24" grpId="0"/>
      <p:bldP spid="25" grpId="0" animBg="1"/>
      <p:bldP spid="29" grpId="0" animBg="1"/>
      <p:bldP spid="30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14350"/>
            <a:ext cx="8610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Only a single contiguous string of all-zero segments can be represented with a double colon. </a:t>
            </a:r>
          </a:p>
          <a:p>
            <a:r>
              <a:rPr lang="en-US" sz="1800" dirty="0" smtClean="0"/>
              <a:t>Although the rule states that both of </a:t>
            </a:r>
            <a:r>
              <a:rPr lang="en-US" sz="1800" dirty="0"/>
              <a:t>these are correct…</a:t>
            </a:r>
          </a:p>
          <a:p>
            <a:endParaRPr lang="en-US" sz="1800" dirty="0"/>
          </a:p>
          <a:p>
            <a:r>
              <a:rPr lang="en-US" sz="2000" b="1" dirty="0" smtClean="0">
                <a:latin typeface="Courier"/>
                <a:cs typeface="Courier"/>
              </a:rPr>
              <a:t>2001 : DB8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: 0000 : 0000 : </a:t>
            </a:r>
            <a:r>
              <a:rPr lang="en-US" sz="2000" b="1" dirty="0" smtClean="0">
                <a:latin typeface="Courier"/>
                <a:cs typeface="Courier"/>
              </a:rPr>
              <a:t>1234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: 0000 : 0000 : </a:t>
            </a:r>
            <a:r>
              <a:rPr lang="en-US" sz="2000" b="1" dirty="0" smtClean="0">
                <a:latin typeface="Courier"/>
                <a:cs typeface="Courier"/>
              </a:rPr>
              <a:t>5678</a:t>
            </a:r>
            <a:endParaRPr lang="en-US" sz="2000" b="1" dirty="0">
              <a:latin typeface="Courier"/>
              <a:cs typeface="Courier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>
                <a:latin typeface="Courier"/>
                <a:cs typeface="Courier"/>
              </a:rPr>
              <a:t>2001 : DB8 </a:t>
            </a:r>
            <a:r>
              <a:rPr lang="en-US" sz="2000" b="1" dirty="0" smtClean="0">
                <a:latin typeface="Courier"/>
                <a:cs typeface="Courier"/>
              </a:rPr>
              <a:t>           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:: </a:t>
            </a:r>
            <a:r>
              <a:rPr lang="en-US" sz="2000" b="1" dirty="0" smtClean="0">
                <a:latin typeface="Courier"/>
                <a:cs typeface="Courier"/>
              </a:rPr>
              <a:t>1234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  0 :    0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sz="2000" b="1" dirty="0" smtClean="0">
                <a:latin typeface="Courier"/>
                <a:cs typeface="Courier"/>
              </a:rPr>
              <a:t>5678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2001 </a:t>
            </a:r>
            <a:r>
              <a:rPr lang="en-US" sz="2000" b="1" dirty="0">
                <a:latin typeface="Courier"/>
                <a:cs typeface="Courier"/>
              </a:rPr>
              <a:t>: DB8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: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  0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: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  0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: </a:t>
            </a:r>
            <a:r>
              <a:rPr lang="en-US" sz="2000" b="1" dirty="0">
                <a:latin typeface="Courier"/>
                <a:cs typeface="Courier"/>
              </a:rPr>
              <a:t>1234 </a:t>
            </a:r>
            <a:r>
              <a:rPr lang="en-US" sz="2000" b="1" dirty="0" smtClean="0">
                <a:latin typeface="Courier"/>
                <a:cs typeface="Courier"/>
              </a:rPr>
              <a:t>            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:: </a:t>
            </a:r>
            <a:r>
              <a:rPr lang="en-US" sz="2000" b="1" dirty="0" smtClean="0">
                <a:latin typeface="Courier"/>
                <a:cs typeface="Courier"/>
              </a:rPr>
              <a:t>5678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95275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Rule 2: </a:t>
            </a:r>
            <a:r>
              <a:rPr lang="en-US" sz="2800" b="1" smtClean="0"/>
              <a:t>Double Colon </a:t>
            </a:r>
            <a:r>
              <a:rPr lang="en-US" sz="2800" b="1" dirty="0" smtClean="0"/>
              <a:t>:: Choices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800" y="1657350"/>
            <a:ext cx="2209800" cy="304800"/>
          </a:xfrm>
          <a:prstGeom prst="rect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1657350"/>
            <a:ext cx="2209800" cy="304800"/>
          </a:xfrm>
          <a:prstGeom prst="rect">
            <a:avLst/>
          </a:prstGeom>
          <a:solidFill>
            <a:srgbClr val="0000FF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486150"/>
            <a:ext cx="533400" cy="304800"/>
          </a:xfrm>
          <a:prstGeom prst="rect">
            <a:avLst/>
          </a:prstGeom>
          <a:solidFill>
            <a:srgbClr val="0000FF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52800" y="3486150"/>
            <a:ext cx="533400" cy="304800"/>
          </a:xfrm>
          <a:prstGeom prst="rect">
            <a:avLst/>
          </a:prstGeom>
          <a:solidFill>
            <a:srgbClr val="0000FF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0200" y="2571750"/>
            <a:ext cx="609600" cy="304800"/>
          </a:xfrm>
          <a:prstGeom prst="rect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77000" y="2571750"/>
            <a:ext cx="609600" cy="304800"/>
          </a:xfrm>
          <a:prstGeom prst="rect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00400" y="1962150"/>
            <a:ext cx="914400" cy="68580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400800" y="1962150"/>
            <a:ext cx="914400" cy="1600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81000" y="4442996"/>
            <a:ext cx="6859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Maximum reduction of the address is known as the “compressed” format.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855910"/>
            <a:ext cx="838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 RFC 5952 states that </a:t>
            </a:r>
            <a:r>
              <a:rPr lang="en-US" sz="1600" dirty="0"/>
              <a:t>the longest string of zeroes must be replaced </a:t>
            </a:r>
            <a:r>
              <a:rPr lang="en-US" sz="1600" dirty="0" smtClean="0"/>
              <a:t>with </a:t>
            </a:r>
            <a:r>
              <a:rPr lang="en-US" sz="1600" dirty="0"/>
              <a:t>the :: and if they are equal then the first string of 0’s should use the :: </a:t>
            </a:r>
            <a:r>
              <a:rPr lang="en-US" sz="1600" dirty="0" smtClean="0"/>
              <a:t>representation.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2266950"/>
            <a:ext cx="8610600" cy="838200"/>
          </a:xfrm>
          <a:prstGeom prst="rect">
            <a:avLst/>
          </a:prstGeom>
          <a:noFill/>
          <a:ln w="38100" cap="flat" cmpd="sng" algn="ctr">
            <a:solidFill>
              <a:srgbClr val="66A8E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161" y="2224470"/>
            <a:ext cx="111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66A8EF"/>
                </a:solidFill>
              </a:rPr>
              <a:t>RFC 5952</a:t>
            </a:r>
            <a:endParaRPr lang="en-US" sz="1600" b="1" dirty="0">
              <a:solidFill>
                <a:srgbClr val="66A8EF"/>
              </a:solidFill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  <p:bldP spid="12" grpId="0"/>
      <p:bldP spid="15" grpId="0" animBg="1"/>
      <p:bldP spid="16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47750"/>
            <a:ext cx="8458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Using the double colon more than once in an IPv6 address can create ambiguity because of the ambiguity in the number </a:t>
            </a:r>
            <a:r>
              <a:rPr lang="en-US" sz="1800"/>
              <a:t>of </a:t>
            </a:r>
            <a:r>
              <a:rPr lang="en-US" sz="1800" smtClean="0"/>
              <a:t>0s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2400" b="1" dirty="0" smtClean="0">
                <a:latin typeface="Courier"/>
                <a:cs typeface="Courier"/>
              </a:rPr>
              <a:t>2001:DB8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::</a:t>
            </a:r>
            <a:r>
              <a:rPr lang="en-US" sz="2400" b="1" dirty="0" smtClean="0">
                <a:latin typeface="Courier"/>
                <a:cs typeface="Courier"/>
              </a:rPr>
              <a:t>1234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::</a:t>
            </a:r>
            <a:r>
              <a:rPr lang="en-US" sz="2400" b="1" dirty="0" smtClean="0">
                <a:latin typeface="Courier"/>
                <a:cs typeface="Courier"/>
              </a:rPr>
              <a:t>5678</a:t>
            </a:r>
            <a:endParaRPr lang="en-US" sz="2400" b="1" dirty="0">
              <a:latin typeface="Courier"/>
              <a:cs typeface="Courier"/>
            </a:endParaRPr>
          </a:p>
          <a:p>
            <a:endParaRPr lang="en-US" sz="2400" b="1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2001:DB8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:0000:0000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0000</a:t>
            </a:r>
            <a:r>
              <a:rPr lang="en-US" sz="2400" b="1" dirty="0">
                <a:latin typeface="Courier"/>
                <a:cs typeface="Courier"/>
              </a:rPr>
              <a:t>:</a:t>
            </a:r>
            <a:r>
              <a:rPr lang="en-US" sz="2400" b="1" dirty="0" smtClean="0">
                <a:latin typeface="Courier"/>
                <a:cs typeface="Courier"/>
              </a:rPr>
              <a:t>1234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:0000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sz="2400" b="1" dirty="0" smtClean="0">
                <a:latin typeface="Courier"/>
                <a:cs typeface="Courier"/>
              </a:rPr>
              <a:t>5678</a:t>
            </a:r>
            <a:endParaRPr lang="en-US" sz="2400" b="1" dirty="0">
              <a:latin typeface="Courier"/>
              <a:cs typeface="Courier"/>
            </a:endParaRPr>
          </a:p>
          <a:p>
            <a:r>
              <a:rPr lang="en-US" sz="2400" b="1" dirty="0" smtClean="0">
                <a:latin typeface="Courier"/>
                <a:cs typeface="Courier"/>
              </a:rPr>
              <a:t>2001:DB8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0000:0000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sz="2400" b="1" dirty="0">
                <a:latin typeface="Courier"/>
                <a:cs typeface="Courier"/>
              </a:rPr>
              <a:t>1234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0000:0000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sz="2400" b="1" dirty="0">
                <a:latin typeface="Courier"/>
                <a:cs typeface="Courier"/>
              </a:rPr>
              <a:t>5678</a:t>
            </a:r>
          </a:p>
          <a:p>
            <a:r>
              <a:rPr lang="en-US" sz="2400" b="1" dirty="0">
                <a:latin typeface="Courier"/>
                <a:cs typeface="Courier"/>
              </a:rPr>
              <a:t>2001:DB8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:0000:</a:t>
            </a:r>
            <a:r>
              <a:rPr lang="en-US" sz="2400" b="1" dirty="0">
                <a:latin typeface="Courier"/>
                <a:cs typeface="Courier"/>
              </a:rPr>
              <a:t>1234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0000: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0000:0000:</a:t>
            </a:r>
            <a:r>
              <a:rPr lang="en-US" sz="2400" b="1" dirty="0" smtClean="0">
                <a:latin typeface="Courier"/>
                <a:cs typeface="Courier"/>
              </a:rPr>
              <a:t>5678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Rule 2: </a:t>
            </a:r>
            <a:r>
              <a:rPr lang="en-US" sz="2800" b="1" smtClean="0"/>
              <a:t>Double Colon </a:t>
            </a:r>
            <a:r>
              <a:rPr lang="en-US" sz="2800" b="1" dirty="0" smtClean="0"/>
              <a:t>:: Only Once</a:t>
            </a:r>
            <a:endParaRPr lang="en-US" sz="2800" b="1" dirty="0"/>
          </a:p>
        </p:txBody>
      </p:sp>
      <p:sp>
        <p:nvSpPr>
          <p:cNvPr id="5" name="&quot;No&quot; Symbol 4"/>
          <p:cNvSpPr/>
          <p:nvPr/>
        </p:nvSpPr>
        <p:spPr bwMode="auto">
          <a:xfrm flipH="1">
            <a:off x="1752600" y="1809750"/>
            <a:ext cx="762000" cy="685800"/>
          </a:xfrm>
          <a:prstGeom prst="noSmoking">
            <a:avLst/>
          </a:prstGeom>
          <a:solidFill>
            <a:srgbClr val="FF000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 flipH="1">
            <a:off x="2819400" y="1809750"/>
            <a:ext cx="762000" cy="685800"/>
          </a:xfrm>
          <a:prstGeom prst="noSmoking">
            <a:avLst/>
          </a:prstGeom>
          <a:solidFill>
            <a:srgbClr val="FF000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524000" y="1962150"/>
            <a:ext cx="7239729" cy="533400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5pPr>
            <a:lvl6pPr marL="408142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816284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1224425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1632567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b="1" kern="0" dirty="0" smtClean="0">
                <a:solidFill>
                  <a:srgbClr val="808080"/>
                </a:solidFill>
                <a:latin typeface="Arial"/>
                <a:cs typeface="Arial"/>
              </a:rPr>
              <a:t>3.3: The IPv6 Prefix Length</a:t>
            </a:r>
            <a:endParaRPr lang="en-US" b="1" kern="0" dirty="0">
              <a:solidFill>
                <a:srgbClr val="808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13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IPv4: Subnet Mask and Prefix Length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1455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IPv4, the </a:t>
            </a:r>
            <a:r>
              <a:rPr lang="en-US" sz="1800" dirty="0" smtClean="0"/>
              <a:t>prefix, the </a:t>
            </a:r>
            <a:r>
              <a:rPr lang="en-US" sz="1800" dirty="0"/>
              <a:t>network portion of the </a:t>
            </a:r>
            <a:r>
              <a:rPr lang="en-US" sz="1800" dirty="0" smtClean="0"/>
              <a:t>address, can </a:t>
            </a:r>
            <a:r>
              <a:rPr lang="en-US" sz="1800" dirty="0"/>
              <a:t>be identified </a:t>
            </a:r>
            <a:r>
              <a:rPr lang="en-US" sz="1800" dirty="0" smtClean="0"/>
              <a:t>by: 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otted </a:t>
            </a:r>
            <a:r>
              <a:rPr lang="en-US" sz="1800" dirty="0"/>
              <a:t>decimal </a:t>
            </a:r>
            <a:r>
              <a:rPr lang="en-US" sz="1800" dirty="0" smtClean="0"/>
              <a:t>subnet mask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Prefix length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The number of bits in the prefix or network portion of the address.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1047750"/>
            <a:ext cx="2743200" cy="685800"/>
          </a:xfrm>
          <a:prstGeom prst="rect">
            <a:avLst/>
          </a:prstGeom>
          <a:solidFill>
            <a:srgbClr val="0096D6"/>
          </a:solidFill>
          <a:ln w="9525" cap="flat" cmpd="sng" algn="ctr">
            <a:solidFill>
              <a:srgbClr val="5B5A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Network portion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Prefix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57600" y="1047750"/>
            <a:ext cx="2743200" cy="685800"/>
          </a:xfrm>
          <a:prstGeom prst="rect">
            <a:avLst/>
          </a:prstGeom>
          <a:solidFill>
            <a:srgbClr val="0096D6"/>
          </a:solidFill>
          <a:ln w="9525" cap="flat" cmpd="sng" algn="ctr">
            <a:solidFill>
              <a:srgbClr val="5B5A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Host portion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1123950"/>
            <a:ext cx="765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6D6"/>
                </a:solidFill>
              </a:rPr>
              <a:t>IPv4 </a:t>
            </a:r>
            <a:endParaRPr lang="en-US" b="1" dirty="0">
              <a:solidFill>
                <a:srgbClr val="0096D6"/>
              </a:solidFill>
            </a:endParaRPr>
          </a:p>
        </p:txBody>
      </p:sp>
      <p:sp>
        <p:nvSpPr>
          <p:cNvPr id="16" name="Right Brace 15"/>
          <p:cNvSpPr/>
          <p:nvPr/>
        </p:nvSpPr>
        <p:spPr bwMode="auto">
          <a:xfrm rot="5400000">
            <a:off x="3429000" y="-704850"/>
            <a:ext cx="381000" cy="5410200"/>
          </a:xfrm>
          <a:prstGeom prst="rightBrace">
            <a:avLst/>
          </a:prstGeom>
          <a:noFill/>
          <a:ln w="28575" cap="flat" cmpd="sng" algn="ctr">
            <a:solidFill>
              <a:srgbClr val="009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2190750"/>
            <a:ext cx="83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96D6"/>
                </a:solidFill>
              </a:rPr>
              <a:t>32 bits</a:t>
            </a:r>
            <a:endParaRPr lang="en-US" sz="1600" b="1" dirty="0">
              <a:solidFill>
                <a:srgbClr val="0096D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816" y="-23671"/>
            <a:ext cx="5501184" cy="5078312"/>
          </a:xfrm>
          <a:prstGeom prst="rect">
            <a:avLst/>
          </a:prstGeom>
          <a:solidFill>
            <a:schemeClr val="bg1"/>
          </a:solidFill>
          <a:ln>
            <a:solidFill>
              <a:srgbClr val="0096D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                                    Prefix  Subnet</a:t>
            </a:r>
          </a:p>
          <a:p>
            <a:r>
              <a:rPr lang="en-US" sz="1200" b="1" u="sng" dirty="0" smtClean="0">
                <a:latin typeface="Courier"/>
                <a:cs typeface="Courier"/>
              </a:rPr>
              <a:t>Binary Mask                        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  <a:r>
              <a:rPr lang="en-US" sz="1200" b="1" u="sng" dirty="0" smtClean="0">
                <a:latin typeface="Courier"/>
                <a:cs typeface="Courier"/>
              </a:rPr>
              <a:t>Length</a:t>
            </a:r>
            <a:r>
              <a:rPr lang="en-US" sz="1200" b="1" dirty="0" smtClean="0">
                <a:latin typeface="Courier"/>
                <a:cs typeface="Courier"/>
              </a:rPr>
              <a:t>  </a:t>
            </a:r>
            <a:r>
              <a:rPr lang="en-US" sz="1200" b="1" u="sng" dirty="0" smtClean="0">
                <a:latin typeface="Courier"/>
                <a:cs typeface="Courier"/>
              </a:rPr>
              <a:t>Mask</a:t>
            </a:r>
          </a:p>
          <a:p>
            <a:r>
              <a:rPr lang="en-US" sz="1200" b="1" dirty="0" smtClean="0">
                <a:latin typeface="Courier"/>
                <a:cs typeface="Courier"/>
              </a:rPr>
              <a:t>11111111 00000000 00000000 00000000  /8    255.0.0.0</a:t>
            </a: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10000000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/9    255.128.0.0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11000000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/10   255.192.0.0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11100000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/11   255.224.0.0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11110000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/12   255.240.0.0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11111000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/13   255.248.0.0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11111100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/14   255.252.0.0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11111110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/15   255.254.0.0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</a:t>
            </a:r>
            <a:r>
              <a:rPr lang="en-US" sz="1200" b="1" dirty="0" smtClean="0">
                <a:latin typeface="Courier"/>
                <a:cs typeface="Courier"/>
              </a:rPr>
              <a:t>11111111 </a:t>
            </a:r>
            <a:r>
              <a:rPr lang="en-US" sz="1200" b="1" dirty="0">
                <a:latin typeface="Courier"/>
                <a:cs typeface="Courier"/>
              </a:rPr>
              <a:t>00000000 00000000  </a:t>
            </a:r>
            <a:r>
              <a:rPr lang="en-US" sz="1200" b="1" dirty="0" smtClean="0">
                <a:latin typeface="Courier"/>
                <a:cs typeface="Courier"/>
              </a:rPr>
              <a:t>/16   255.255.0.0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</a:t>
            </a:r>
            <a:r>
              <a:rPr lang="en-US" sz="1200" b="1" dirty="0" smtClean="0">
                <a:latin typeface="Courier"/>
                <a:cs typeface="Courier"/>
              </a:rPr>
              <a:t>0000000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/17   255.255.128.0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</a:t>
            </a:r>
            <a:r>
              <a:rPr lang="en-US" sz="1200" b="1" dirty="0" smtClean="0">
                <a:latin typeface="Courier"/>
                <a:cs typeface="Courier"/>
              </a:rPr>
              <a:t>11000000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/18   255.255.192.0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</a:t>
            </a:r>
            <a:r>
              <a:rPr lang="en-US" sz="1200" b="1" dirty="0" smtClean="0">
                <a:latin typeface="Courier"/>
                <a:cs typeface="Courier"/>
              </a:rPr>
              <a:t>11100000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/19   255.255.224.0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</a:t>
            </a:r>
            <a:r>
              <a:rPr lang="en-US" sz="1200" b="1" dirty="0" smtClean="0">
                <a:latin typeface="Courier"/>
                <a:cs typeface="Courier"/>
              </a:rPr>
              <a:t>11110000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/20   255.255.240.0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</a:t>
            </a:r>
            <a:r>
              <a:rPr lang="en-US" sz="1200" b="1" dirty="0" smtClean="0">
                <a:latin typeface="Courier"/>
                <a:cs typeface="Courier"/>
              </a:rPr>
              <a:t>11111000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/21   255.255.248.0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</a:t>
            </a:r>
            <a:r>
              <a:rPr lang="en-US" sz="1200" b="1" dirty="0" smtClean="0">
                <a:latin typeface="Courier"/>
                <a:cs typeface="Courier"/>
              </a:rPr>
              <a:t>11111100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/22   255.255.252.0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</a:t>
            </a:r>
            <a:r>
              <a:rPr lang="en-US" sz="1200" b="1" dirty="0" smtClean="0">
                <a:latin typeface="Courier"/>
                <a:cs typeface="Courier"/>
              </a:rPr>
              <a:t>11111110 </a:t>
            </a:r>
            <a:r>
              <a:rPr lang="en-US" sz="1200" b="1" dirty="0">
                <a:latin typeface="Courier"/>
                <a:cs typeface="Courier"/>
              </a:rPr>
              <a:t>00000000  </a:t>
            </a:r>
            <a:r>
              <a:rPr lang="en-US" sz="1200" b="1" dirty="0" smtClean="0">
                <a:latin typeface="Courier"/>
                <a:cs typeface="Courier"/>
              </a:rPr>
              <a:t>/23   255.255.254.0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00000000  /24   255.255.255.0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11111111 11111111 11111111 1</a:t>
            </a:r>
            <a:r>
              <a:rPr lang="en-US" sz="1200" b="1" dirty="0" smtClean="0">
                <a:latin typeface="Courier"/>
                <a:cs typeface="Courier"/>
              </a:rPr>
              <a:t>0000000  /25   255.255.255.128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11000000  /26   255.255.255.192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11100000  /27   255.255.255.224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11110000  /28   255.255.255.240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11111000  /29   255.255.255.248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11111100  /30   255.255.255.252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11111110  /31   255.255.255.254</a:t>
            </a:r>
          </a:p>
          <a:p>
            <a:r>
              <a:rPr lang="en-US" sz="1200" b="1" dirty="0">
                <a:latin typeface="Courier"/>
                <a:cs typeface="Courier"/>
              </a:rPr>
              <a:t>11111111 11111111 11111111 </a:t>
            </a:r>
            <a:r>
              <a:rPr lang="en-US" sz="1200" b="1" dirty="0" smtClean="0">
                <a:latin typeface="Courier"/>
                <a:cs typeface="Courier"/>
              </a:rPr>
              <a:t>11111111  /32   255.255.255.255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57550"/>
            <a:ext cx="5486400" cy="304800"/>
          </a:xfrm>
          <a:prstGeom prst="rect">
            <a:avLst/>
          </a:prstGeom>
          <a:noFill/>
          <a:ln w="38100" cap="flat" cmpd="sng" algn="ctr">
            <a:solidFill>
              <a:srgbClr val="0096D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0"/>
            <a:ext cx="41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IPv6 Prefix Length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1435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IPv6 </a:t>
            </a:r>
            <a:r>
              <a:rPr lang="en-US" sz="2000" dirty="0"/>
              <a:t>prefixes are always identified by </a:t>
            </a:r>
            <a:r>
              <a:rPr lang="en-US" sz="2000" b="1" dirty="0" smtClean="0">
                <a:solidFill>
                  <a:srgbClr val="222268"/>
                </a:solidFill>
              </a:rPr>
              <a:t>prefix length.</a:t>
            </a:r>
          </a:p>
          <a:p>
            <a:pPr marL="750697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Prefix length</a:t>
            </a:r>
            <a:r>
              <a:rPr lang="en-US" sz="2000" dirty="0" smtClean="0"/>
              <a:t> - The number of bits in the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 smtClean="0">
                <a:solidFill>
                  <a:srgbClr val="0000FF"/>
                </a:solidFill>
              </a:rPr>
              <a:t>refix</a:t>
            </a:r>
            <a:r>
              <a:rPr lang="en-US" sz="2000" dirty="0" smtClean="0"/>
              <a:t> portion of the address (equivalent to the </a:t>
            </a:r>
            <a:r>
              <a:rPr lang="en-US" sz="2000" i="1" dirty="0" smtClean="0"/>
              <a:t>network portion </a:t>
            </a:r>
            <a:r>
              <a:rPr lang="en-US" sz="2000" dirty="0" smtClean="0"/>
              <a:t>of the address).</a:t>
            </a:r>
          </a:p>
          <a:p>
            <a:pPr marL="750697" lvl="1" indent="-342900">
              <a:buFont typeface="Arial"/>
              <a:buChar char="•"/>
            </a:pPr>
            <a:r>
              <a:rPr lang="en-US" sz="2000" dirty="0" smtClean="0"/>
              <a:t>Separates the </a:t>
            </a:r>
            <a:r>
              <a:rPr lang="en-US" sz="2000" dirty="0" smtClean="0">
                <a:solidFill>
                  <a:srgbClr val="0000FF"/>
                </a:solidFill>
              </a:rPr>
              <a:t>Prefix</a:t>
            </a:r>
            <a:r>
              <a:rPr lang="en-US" sz="2000" dirty="0" smtClean="0"/>
              <a:t> portion from the </a:t>
            </a:r>
            <a:r>
              <a:rPr lang="en-US" sz="2000" dirty="0" smtClean="0">
                <a:solidFill>
                  <a:srgbClr val="FF0000"/>
                </a:solidFill>
              </a:rPr>
              <a:t>Interface ID</a:t>
            </a:r>
            <a:r>
              <a:rPr lang="en-US" sz="2000" dirty="0" smtClean="0"/>
              <a:t> (equivalent to the </a:t>
            </a:r>
            <a:r>
              <a:rPr lang="en-US" sz="2000" i="1" dirty="0" smtClean="0"/>
              <a:t>host portion </a:t>
            </a:r>
            <a:r>
              <a:rPr lang="en-US" sz="2000" dirty="0" smtClean="0"/>
              <a:t>of the address).</a:t>
            </a:r>
          </a:p>
          <a:p>
            <a:pPr marL="750697" lvl="1" indent="-342900">
              <a:buFont typeface="Arial"/>
              <a:buChar char="•"/>
            </a:pPr>
            <a:r>
              <a:rPr lang="en-US" sz="2000" dirty="0" smtClean="0"/>
              <a:t>Written immediately following the IPv6 address, usually no space.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prefix length does not have to fall on a </a:t>
            </a:r>
            <a:r>
              <a:rPr lang="en-US" sz="2000" b="1" i="1" dirty="0" smtClean="0"/>
              <a:t>nibble (4-bit) boundary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813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/>
                <a:cs typeface="Courier"/>
              </a:rPr>
              <a:t>2001:0DB8:0000:0000:0000:0000:0000:0001 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6337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/32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514600" y="2724150"/>
            <a:ext cx="0" cy="121920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54318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/48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581400" y="2724150"/>
            <a:ext cx="14831" cy="121920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603682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/52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962400" y="2724150"/>
            <a:ext cx="0" cy="121920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11974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/56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168718" y="2724150"/>
            <a:ext cx="0" cy="121920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040574" y="387733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/60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386177" y="2724150"/>
            <a:ext cx="0" cy="121920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302597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/64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601245" y="2738841"/>
            <a:ext cx="8855" cy="1215555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66800" y="280035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Prefix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386715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Prefix length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1200" y="2800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Interface ID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/>
      <p:bldP spid="18" grpId="1"/>
      <p:bldP spid="20" grpId="0"/>
      <p:bldP spid="20" grpId="1"/>
      <p:bldP spid="23" grpId="0"/>
      <p:bldP spid="23" grpId="1"/>
      <p:bldP spid="25" grpId="0"/>
      <p:bldP spid="25" grpId="1"/>
      <p:bldP spid="27" grpId="0"/>
      <p:bldP spid="29" grpId="0"/>
      <p:bldP spid="30" grpId="0"/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333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For more information please check out my Cisco Press book and video series:</a:t>
            </a: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3243"/>
            <a:ext cx="2299069" cy="2841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598843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IPv6 Fundamentals: A Straightforward Approach to Understanding </a:t>
            </a:r>
            <a:r>
              <a:rPr lang="en-US" sz="1400" b="1" dirty="0" smtClean="0"/>
              <a:t>IPv6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By Rick Graziani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ISBN-10: 1-58714-313-5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27043"/>
            <a:ext cx="23495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3598843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IPv6 </a:t>
            </a:r>
            <a:r>
              <a:rPr lang="en-US" sz="1400" b="1" dirty="0" smtClean="0"/>
              <a:t>Fundamentals </a:t>
            </a:r>
            <a:r>
              <a:rPr lang="en-US" sz="1400" b="1" dirty="0" err="1" smtClean="0"/>
              <a:t>LiveLessons</a:t>
            </a:r>
            <a:r>
              <a:rPr lang="en-US" sz="1400" b="1" dirty="0" smtClean="0"/>
              <a:t>: </a:t>
            </a:r>
            <a:r>
              <a:rPr lang="en-US" sz="1400" b="1" dirty="0"/>
              <a:t>A Straightforward Approach to Understanding </a:t>
            </a:r>
            <a:r>
              <a:rPr lang="en-US" sz="1400" b="1" dirty="0" smtClean="0"/>
              <a:t>IPv6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By Rick Graziani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ISBN</a:t>
            </a:r>
            <a:r>
              <a:rPr lang="en-US" sz="1400" dirty="0"/>
              <a:t>-10: 1-58720-457-6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714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0"/>
            <a:ext cx="41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IPv6 Prefix Length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1435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prefix length does not have to fall on a </a:t>
            </a:r>
            <a:r>
              <a:rPr lang="en-US" sz="2000" b="1" i="1" dirty="0" smtClean="0"/>
              <a:t>nibble boundary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What about a /62?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Prefix lengths can fall within a nibble – but with with such a large address space this is usually not required or recommended.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813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/>
                <a:cs typeface="Courier"/>
              </a:rPr>
              <a:t>2001:0DB8:0000:0000:0000:0000:0000:0001 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574" y="387733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/60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386177" y="2724150"/>
            <a:ext cx="0" cy="121920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302597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/64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4601245" y="2738841"/>
            <a:ext cx="8855" cy="1215555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66800" y="280035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Prefix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394335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Prefix length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1200" y="2800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Interface ID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2400" y="173355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"/>
                <a:cs typeface="Courier"/>
              </a:rPr>
              <a:t>bits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00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343400" y="3257550"/>
            <a:ext cx="304800" cy="533400"/>
          </a:xfrm>
          <a:prstGeom prst="rect">
            <a:avLst/>
          </a:prstGeom>
          <a:solidFill>
            <a:srgbClr val="0096D6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V="1">
            <a:off x="4495800" y="257175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rgbClr val="0096D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114800" y="3867150"/>
            <a:ext cx="6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/62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Bent Arrow 5"/>
          <p:cNvSpPr/>
          <p:nvPr/>
        </p:nvSpPr>
        <p:spPr bwMode="auto">
          <a:xfrm rot="16200000" flipH="1">
            <a:off x="2438400" y="1352550"/>
            <a:ext cx="533400" cy="2514600"/>
          </a:xfrm>
          <a:prstGeom prst="bentArrow">
            <a:avLst/>
          </a:prstGeom>
          <a:solidFill>
            <a:srgbClr val="0000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Bent Arrow 22"/>
          <p:cNvSpPr/>
          <p:nvPr/>
        </p:nvSpPr>
        <p:spPr bwMode="auto">
          <a:xfrm rot="16200000" flipH="1" flipV="1">
            <a:off x="5829300" y="1466850"/>
            <a:ext cx="533400" cy="2286000"/>
          </a:xfrm>
          <a:prstGeom prst="bentArrow">
            <a:avLst/>
          </a:prstGeom>
          <a:solidFill>
            <a:srgbClr val="FF00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4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30" grpId="0"/>
      <p:bldP spid="22" grpId="0"/>
      <p:bldP spid="5" grpId="0" animBg="1"/>
      <p:bldP spid="32" grpId="0"/>
      <p:bldP spid="19" grpId="0" animBg="1"/>
      <p:bldP spid="6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0"/>
            <a:ext cx="41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IPv6 Prefix Length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1435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(network address) examples: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71550"/>
            <a:ext cx="426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2001:DB8</a:t>
            </a:r>
            <a:r>
              <a:rPr lang="en-US" b="1" dirty="0" smtClean="0">
                <a:latin typeface="Courier"/>
                <a:cs typeface="Courier"/>
              </a:rPr>
              <a:t>::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/32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2001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:DB8:1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r>
              <a:rPr lang="en-US" b="1" dirty="0">
                <a:latin typeface="Courier"/>
                <a:cs typeface="Courier"/>
              </a:rPr>
              <a:t>: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/48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2001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:DB8:CAFE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r>
              <a:rPr lang="en-US" b="1" dirty="0">
                <a:latin typeface="Courier"/>
                <a:cs typeface="Courier"/>
              </a:rPr>
              <a:t>: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/48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2001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:DB8:CAFE:1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r>
              <a:rPr lang="en-US" b="1" dirty="0">
                <a:latin typeface="Courier"/>
                <a:cs typeface="Courier"/>
              </a:rPr>
              <a:t>: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/64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2001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:DB8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:CAFE: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1234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r>
              <a:rPr lang="en-US" b="1" dirty="0">
                <a:latin typeface="Courier"/>
                <a:cs typeface="Courier"/>
              </a:rPr>
              <a:t>: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64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105150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2001:DB8:CAFE</a:t>
            </a:r>
            <a:r>
              <a:rPr lang="en-US" b="1" dirty="0" smtClean="0">
                <a:latin typeface="Courier"/>
                <a:cs typeface="Courier"/>
              </a:rPr>
              <a:t>::1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/48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2001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:DB8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CAFE</a:t>
            </a:r>
            <a:r>
              <a:rPr lang="en-US" b="1" dirty="0" smtClean="0">
                <a:latin typeface="Courier"/>
                <a:cs typeface="Courier"/>
              </a:rPr>
              <a:t>::99:2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/48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2001:DB8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:CAFE:1</a:t>
            </a:r>
            <a:r>
              <a:rPr lang="en-US" b="1" dirty="0">
                <a:latin typeface="Courier"/>
                <a:cs typeface="Courier"/>
              </a:rPr>
              <a:t>:</a:t>
            </a:r>
            <a:r>
              <a:rPr lang="en-US" b="1" dirty="0" smtClean="0">
                <a:latin typeface="Courier"/>
                <a:cs typeface="Courier"/>
              </a:rPr>
              <a:t>:100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/64</a:t>
            </a: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2001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:DB8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:CAFE:1</a:t>
            </a:r>
            <a:r>
              <a:rPr lang="en-US" b="1" dirty="0" smtClean="0">
                <a:latin typeface="Courier"/>
                <a:cs typeface="Courier"/>
              </a:rPr>
              <a:t>:AAAA:BBBB:CCCC:DDDD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/64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72415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IPv6 device address examples: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1047750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You will become more familiar with these addresses.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 Lesson 4 we will see how easy IPv6 addresses are to use.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Really!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286000" y="1885950"/>
            <a:ext cx="4725129" cy="533400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5pPr>
            <a:lvl6pPr marL="408142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816284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1224425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1632567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b="1" kern="0" dirty="0" smtClean="0">
                <a:solidFill>
                  <a:srgbClr val="808080"/>
                </a:solidFill>
                <a:latin typeface="Arial"/>
                <a:cs typeface="Arial"/>
              </a:rPr>
              <a:t>3.4: Overview of IPv6 </a:t>
            </a:r>
            <a:r>
              <a:rPr lang="en-US" sz="2800" kern="0" dirty="0" smtClean="0">
                <a:solidFill>
                  <a:schemeClr val="bg1"/>
                </a:solidFill>
                <a:latin typeface="Arial"/>
                <a:cs typeface="Arial"/>
              </a:rPr>
              <a:t>Address Types</a:t>
            </a:r>
            <a:endParaRPr lang="en-US" sz="28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-1905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IPv6 Address Types…. Road Map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688879" y="514350"/>
            <a:ext cx="3701563" cy="39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IPv6 Addresses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959464" y="2449342"/>
            <a:ext cx="1286072" cy="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4297443" y="1159045"/>
            <a:ext cx="512926" cy="5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462798" y="1911557"/>
            <a:ext cx="20100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19153" y="2011057"/>
            <a:ext cx="2127155" cy="11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242" y="3094939"/>
            <a:ext cx="7658242" cy="11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24517" y="3232781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135286" y="3206126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744588" y="3216881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5273486" y="3232781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6842765" y="3232781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8282758" y="3216881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3398426" y="2118038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525581" y="2118038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05055" y="1130635"/>
            <a:ext cx="5872974" cy="11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1485919" y="1252576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7357303" y="1252576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74942" y="2573644"/>
            <a:ext cx="1325653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FF00::/8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7532" y="2573644"/>
            <a:ext cx="2286000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FF02::1:FF00:0000/104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2342" y="3869044"/>
            <a:ext cx="821085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::/128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08342" y="3869044"/>
            <a:ext cx="821085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::1/128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7942" y="3869044"/>
            <a:ext cx="1104191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2000::/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79542" y="3869044"/>
            <a:ext cx="1315871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FE80::/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342" y="3869044"/>
            <a:ext cx="1144037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FC00::/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0342" y="3869044"/>
            <a:ext cx="821085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::/80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0342" y="1430644"/>
            <a:ext cx="2438400" cy="3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Unicast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32142" y="1430644"/>
            <a:ext cx="2438400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Multicast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27742" y="1430644"/>
            <a:ext cx="2438400" cy="390800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Anycast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27094" y="2192644"/>
            <a:ext cx="1981200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Assigned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72000" y="2192644"/>
            <a:ext cx="2069028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Solicited Node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542" y="3335644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Global Unicast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57152" y="3335644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Link-Local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68114" y="3335644"/>
            <a:ext cx="13716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Loopback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70590" y="3335644"/>
            <a:ext cx="1447800" cy="533400"/>
          </a:xfrm>
          <a:prstGeom prst="rect">
            <a:avLst/>
          </a:prstGeom>
          <a:solidFill>
            <a:srgbClr val="9C9CD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Unspecified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94046" y="3335644"/>
            <a:ext cx="1371600" cy="533400"/>
          </a:xfrm>
          <a:prstGeom prst="rect">
            <a:avLst/>
          </a:prstGeom>
          <a:solidFill>
            <a:srgbClr val="9C9CD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Unique Local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729352" y="3335644"/>
            <a:ext cx="1371600" cy="533400"/>
          </a:xfrm>
          <a:prstGeom prst="rect">
            <a:avLst/>
          </a:prstGeom>
          <a:solidFill>
            <a:srgbClr val="9C9CD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Embedded IPv4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758851"/>
            <a:ext cx="101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Lesson 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2600" y="2758851"/>
            <a:ext cx="101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Lesson 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1158651"/>
            <a:ext cx="101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Lesson 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33600" y="4400550"/>
            <a:ext cx="493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/>
              <a:t>IPv6 does not have a “broadcast” address.</a:t>
            </a:r>
            <a:endParaRPr lang="en-US" sz="1800" b="1" i="1" dirty="0"/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4" grpId="0"/>
      <p:bldP spid="52" grpId="0"/>
      <p:bldP spid="53" grpId="0"/>
      <p:bldP spid="57" grpId="0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4" y="0"/>
            <a:ext cx="837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B6BCF"/>
                </a:solidFill>
              </a:rPr>
              <a:t>IPv6 Source and Destination Addresses</a:t>
            </a:r>
            <a:endParaRPr lang="en-US" sz="2800" b="1" dirty="0">
              <a:solidFill>
                <a:srgbClr val="6B6BC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9055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IPv6 Source </a:t>
            </a:r>
            <a:r>
              <a:rPr lang="en-US" dirty="0" smtClean="0"/>
              <a:t>– Always a unicast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IPv6 Destination </a:t>
            </a:r>
            <a:r>
              <a:rPr lang="en-US" dirty="0" smtClean="0"/>
              <a:t>– Unicast, multicast or </a:t>
            </a:r>
            <a:r>
              <a:rPr lang="en-US" dirty="0" err="1" smtClean="0"/>
              <a:t>anycast</a:t>
            </a:r>
            <a:r>
              <a:rPr lang="en-US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24150"/>
            <a:ext cx="6019800" cy="19408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677927"/>
            <a:ext cx="60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5B93CE"/>
                </a:solidFill>
              </a:rPr>
              <a:t>IPv4</a:t>
            </a:r>
            <a:endParaRPr lang="en-US" sz="1600" b="1" dirty="0">
              <a:solidFill>
                <a:srgbClr val="5B93C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2876550"/>
            <a:ext cx="60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IPv6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385" y="479899"/>
            <a:ext cx="3000015" cy="22442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943600" y="1657350"/>
            <a:ext cx="2895600" cy="304800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257550"/>
            <a:ext cx="6019800" cy="685800"/>
          </a:xfrm>
          <a:prstGeom prst="rect">
            <a:avLst/>
          </a:prstGeom>
          <a:noFill/>
          <a:ln w="571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943350"/>
            <a:ext cx="6019800" cy="685800"/>
          </a:xfrm>
          <a:prstGeom prst="rect">
            <a:avLst/>
          </a:prstGeom>
          <a:noFill/>
          <a:ln w="571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1995666"/>
            <a:ext cx="2895600" cy="304800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63" y="-963"/>
            <a:ext cx="5273303" cy="21155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42950"/>
            <a:ext cx="8737352" cy="3505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663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 Addresses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495550"/>
            <a:ext cx="8763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Global Unicast Address (GUA</a:t>
            </a:r>
            <a:r>
              <a:rPr lang="en-US" sz="1800" dirty="0"/>
              <a:t>) – </a:t>
            </a:r>
            <a:r>
              <a:rPr lang="en-US" sz="1800" i="1" dirty="0" smtClean="0">
                <a:solidFill>
                  <a:srgbClr val="FF0000"/>
                </a:solidFill>
              </a:rPr>
              <a:t>More in Lesson 4 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/>
              <a:t>2000::/3 </a:t>
            </a:r>
            <a:r>
              <a:rPr lang="en-US" sz="1800" dirty="0" smtClean="0"/>
              <a:t>(Range 2000::/64 thru 3fff:fff:fff:fff::/64)</a:t>
            </a:r>
            <a:endParaRPr lang="en-US" sz="1800" dirty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Globally unique, routable, similar to public IPv4 addresses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2001:DB8::/32 - RFC 2839 reserves this range of addresses for documentation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These are the addresses we will be referring to the most.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838200" y="742950"/>
            <a:ext cx="3124200" cy="1524000"/>
          </a:xfrm>
          <a:prstGeom prst="cloud">
            <a:avLst/>
          </a:prstGeom>
          <a:solidFill>
            <a:srgbClr val="6B6BC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IPv6 Internet</a:t>
            </a:r>
          </a:p>
        </p:txBody>
      </p:sp>
      <p:pic>
        <p:nvPicPr>
          <p:cNvPr id="9" name="Picture 8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971550"/>
            <a:ext cx="427572" cy="2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971550"/>
            <a:ext cx="427572" cy="2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809750"/>
            <a:ext cx="427572" cy="2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3886200" y="1657350"/>
            <a:ext cx="838200" cy="457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63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 Addresses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73355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Link-local Unicast </a:t>
            </a:r>
            <a:r>
              <a:rPr lang="en-US" sz="1800" i="1" dirty="0" smtClean="0"/>
              <a:t>– </a:t>
            </a:r>
            <a:r>
              <a:rPr lang="en-US" sz="1800" i="1" dirty="0" smtClean="0">
                <a:solidFill>
                  <a:srgbClr val="FF0000"/>
                </a:solidFill>
              </a:rPr>
              <a:t>More in </a:t>
            </a:r>
            <a:r>
              <a:rPr lang="en-US" sz="1800" i="1" dirty="0">
                <a:solidFill>
                  <a:srgbClr val="FF0000"/>
                </a:solidFill>
              </a:rPr>
              <a:t>Lesson </a:t>
            </a:r>
            <a:r>
              <a:rPr lang="en-US" sz="1800" i="1" dirty="0" smtClean="0">
                <a:solidFill>
                  <a:srgbClr val="FF0000"/>
                </a:solidFill>
              </a:rPr>
              <a:t>5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/>
              <a:t>FE80::/10 </a:t>
            </a:r>
            <a:r>
              <a:rPr lang="en-US" sz="1800" dirty="0" smtClean="0"/>
              <a:t>(First </a:t>
            </a:r>
            <a:r>
              <a:rPr lang="en-US" sz="1800" dirty="0" err="1" smtClean="0"/>
              <a:t>hextet</a:t>
            </a:r>
            <a:r>
              <a:rPr lang="en-US" sz="1800" dirty="0" smtClean="0"/>
              <a:t>: FE80</a:t>
            </a:r>
            <a:r>
              <a:rPr lang="en-US" sz="1800" dirty="0"/>
              <a:t>::10 to FEBF::/10)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Not routable off the link (</a:t>
            </a:r>
            <a:r>
              <a:rPr lang="en-US" sz="1800" b="1" dirty="0" smtClean="0"/>
              <a:t>link</a:t>
            </a:r>
            <a:r>
              <a:rPr lang="en-US" sz="1800" dirty="0" smtClean="0"/>
              <a:t> = network or subnet)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Unique only on the link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b="1" i="1" dirty="0"/>
              <a:t>An IPv6 device must have at least a link-local address.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/>
              <a:t>Used by: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/>
              <a:t>Hosts to communicate to the IPv6 network before it has a </a:t>
            </a:r>
            <a:r>
              <a:rPr lang="en-US" sz="1800" dirty="0" smtClean="0"/>
              <a:t>GUA.</a:t>
            </a:r>
            <a:endParaRPr lang="en-US" sz="1800" dirty="0"/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/>
              <a:t>Router’s link-local address is used by hosts as the default gateway address.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/>
              <a:t>Adjacent routers to exchange routing </a:t>
            </a:r>
            <a:r>
              <a:rPr lang="en-US" sz="1800" dirty="0" smtClean="0"/>
              <a:t>updates.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 smtClean="0"/>
              <a:t>Next-hop addresses in IPv6 routing tables.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66750"/>
            <a:ext cx="4419600" cy="928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562600" y="1352550"/>
            <a:ext cx="685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63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 Addresses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809750"/>
            <a:ext cx="8763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Loopback Address</a:t>
            </a:r>
            <a:endParaRPr lang="en-US" sz="1800" b="1" i="1" dirty="0" smtClean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::1/128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Used </a:t>
            </a:r>
            <a:r>
              <a:rPr lang="en-US" sz="1800" dirty="0"/>
              <a:t>by a node to send an IPv6 packet to itself, </a:t>
            </a:r>
            <a:r>
              <a:rPr lang="en-US" sz="1800" dirty="0" smtClean="0"/>
              <a:t>typically when </a:t>
            </a:r>
            <a:r>
              <a:rPr lang="en-US" sz="1800" dirty="0"/>
              <a:t>testing the TCP/IP </a:t>
            </a:r>
            <a:r>
              <a:rPr lang="en-US" sz="1800" dirty="0" smtClean="0"/>
              <a:t>stack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Same functionality as IPv4 loopback 127.0.0.1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Not routable.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Unspecified Address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::  (all-0s)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Indicates the absence or anonymity of an IPv6 address (RS source address)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Used as a source IPv6 address during duplicate address detection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304595" y="1352550"/>
            <a:ext cx="685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35351" y="1352550"/>
            <a:ext cx="685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9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63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 Addresses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90627"/>
            <a:ext cx="89154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Unique Local Address</a:t>
            </a:r>
            <a:endParaRPr lang="en-US" sz="1800" b="1" i="1" dirty="0" smtClean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FC00::/7 (First </a:t>
            </a:r>
            <a:r>
              <a:rPr lang="en-US" sz="1800" dirty="0" err="1" smtClean="0"/>
              <a:t>hextet</a:t>
            </a:r>
            <a:r>
              <a:rPr lang="en-US" sz="1800" dirty="0" smtClean="0"/>
              <a:t>: FC00::7 to FDFF::/7)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Similar to RFC 1918 IPv4 addresses but not meant to be translated to a global unicast (for security purposes)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Should </a:t>
            </a:r>
            <a:r>
              <a:rPr lang="en-US" sz="1800" dirty="0"/>
              <a:t>not be routable in the global Internet. </a:t>
            </a:r>
            <a:endParaRPr lang="en-US" sz="1800" dirty="0" smtClean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To </a:t>
            </a:r>
            <a:r>
              <a:rPr lang="en-US" sz="1800" dirty="0"/>
              <a:t>be used in a more limited area such as within a site or </a:t>
            </a:r>
            <a:r>
              <a:rPr lang="en-US" sz="1800" dirty="0" smtClean="0"/>
              <a:t>devices inaccessible from the global Internet.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FC00::/7 – 1111 110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= local flag bit)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 smtClean="0"/>
              <a:t>FC00::/8 (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= 0) - /48 prefix assigned </a:t>
            </a:r>
            <a:r>
              <a:rPr lang="en-US" sz="1800" dirty="0"/>
              <a:t>using RFC </a:t>
            </a:r>
            <a:r>
              <a:rPr lang="en-US" sz="1800" dirty="0" smtClean="0"/>
              <a:t>4193 algorithm (dormant)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 smtClean="0"/>
              <a:t>FD00::/8 (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1) - /48 prefix locally locally assigned.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905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Site local addresses (FEC0::/10) </a:t>
            </a:r>
            <a:r>
              <a:rPr lang="en-US" sz="1800" smtClean="0"/>
              <a:t>has been </a:t>
            </a:r>
            <a:r>
              <a:rPr lang="en-US" sz="1800" dirty="0" smtClean="0"/>
              <a:t>deprecated.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781166" y="1352550"/>
            <a:ext cx="685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63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Unicast Addresses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87655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Embedded IPv4 Address</a:t>
            </a:r>
            <a:endParaRPr lang="en-US" sz="1800" b="1" i="1" dirty="0" smtClean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Was used </a:t>
            </a:r>
            <a:r>
              <a:rPr lang="en-US" sz="1800" dirty="0"/>
              <a:t>by dual-stack devices that support both </a:t>
            </a:r>
            <a:r>
              <a:rPr lang="en-US" sz="1800" dirty="0" smtClean="0"/>
              <a:t>IPv4 and </a:t>
            </a:r>
            <a:r>
              <a:rPr lang="en-US" sz="1800" dirty="0"/>
              <a:t>IPv6. </a:t>
            </a:r>
            <a:endParaRPr lang="en-US" sz="1800" dirty="0" smtClean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Rarely used and is now deprecated.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Other transition methods now used when required to send IPv6 packets over IPv4-only networks, such as tunneling and NAT64.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962150"/>
            <a:ext cx="69342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rgbClr val="5B5A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All 0s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96 bits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1962150"/>
            <a:ext cx="2133600" cy="685800"/>
          </a:xfrm>
          <a:prstGeom prst="rect">
            <a:avLst/>
          </a:prstGeom>
          <a:solidFill>
            <a:srgbClr val="0096D6"/>
          </a:solidFill>
          <a:ln w="9525" cap="flat" cmpd="sng" algn="ctr">
            <a:solidFill>
              <a:srgbClr val="5B5A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IPv4 Address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bg1"/>
                </a:solidFill>
              </a:rPr>
              <a:t>32 bits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458200" y="1352550"/>
            <a:ext cx="685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1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81000" y="1885950"/>
            <a:ext cx="8610600" cy="990600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5pPr>
            <a:lvl6pPr marL="408142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816284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1224425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1632567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kern="0" dirty="0" smtClean="0">
                <a:solidFill>
                  <a:srgbClr val="808080"/>
                </a:solidFill>
                <a:latin typeface="Arial"/>
                <a:cs typeface="Arial"/>
              </a:rPr>
              <a:t>3.1: Understanding Hexadecimal Numbers</a:t>
            </a:r>
            <a:endParaRPr lang="en-US" b="1" kern="0" dirty="0">
              <a:solidFill>
                <a:srgbClr val="808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16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19075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Multicast Addresses  </a:t>
            </a:r>
            <a:r>
              <a:rPr lang="en-US" sz="1800" dirty="0"/>
              <a:t>- </a:t>
            </a:r>
            <a:r>
              <a:rPr lang="en-US" sz="1800" dirty="0" smtClean="0"/>
              <a:t>Used to send </a:t>
            </a:r>
            <a:r>
              <a:rPr lang="en-US" sz="1800" dirty="0"/>
              <a:t>a single packet to multiple destinations </a:t>
            </a:r>
            <a:r>
              <a:rPr lang="en-US" sz="1800" dirty="0" smtClean="0"/>
              <a:t>simultaneously (</a:t>
            </a:r>
            <a:r>
              <a:rPr lang="en-US" sz="1800" dirty="0"/>
              <a:t>one-to-many</a:t>
            </a:r>
            <a:r>
              <a:rPr lang="en-US" sz="1800" dirty="0" smtClean="0"/>
              <a:t>). 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Assigned Multicast Address – </a:t>
            </a:r>
            <a:r>
              <a:rPr lang="en-US" sz="1800" i="1" dirty="0" smtClean="0">
                <a:solidFill>
                  <a:srgbClr val="FF0000"/>
                </a:solidFill>
              </a:rPr>
              <a:t>More in Lesson 6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FF02::/8 – Multicast addresses with link-local scope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Similar to assigned multicast addresses for IPv4. 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 smtClean="0"/>
              <a:t>FF02::1 – All IPv6 devices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 smtClean="0"/>
              <a:t>FF02::2 – All IPv6 routers</a:t>
            </a:r>
          </a:p>
          <a:p>
            <a:pPr marL="1158494" lvl="2" indent="-342900">
              <a:buFont typeface="Arial" pitchFamily="34" charset="0"/>
              <a:buChar char="•"/>
            </a:pPr>
            <a:r>
              <a:rPr lang="en-US" sz="1800" dirty="0" smtClean="0"/>
              <a:t>FF02::5 – All OSPFv3 routers</a:t>
            </a:r>
          </a:p>
          <a:p>
            <a:pPr marL="750697" lvl="1" indent="-342900">
              <a:buFont typeface="Arial" pitchFamily="34" charset="0"/>
              <a:buChar char="•"/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16637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CCFF"/>
                </a:solidFill>
              </a:rPr>
              <a:t>Multicast Addresses</a:t>
            </a:r>
            <a:endParaRPr lang="en-US" sz="2800" b="1" dirty="0">
              <a:solidFill>
                <a:srgbClr val="66CCFF"/>
              </a:solidFill>
            </a:endParaRPr>
          </a:p>
        </p:txBody>
      </p:sp>
      <p:pic>
        <p:nvPicPr>
          <p:cNvPr id="9" name="Picture 34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2875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4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51435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4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127635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4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51435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 bwMode="auto">
          <a:xfrm>
            <a:off x="1524000" y="1482672"/>
            <a:ext cx="2133600" cy="381000"/>
          </a:xfrm>
          <a:prstGeom prst="rightArrow">
            <a:avLst/>
          </a:prstGeom>
          <a:solidFill>
            <a:srgbClr val="66A8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Bent-Up Arrow 12"/>
          <p:cNvSpPr/>
          <p:nvPr/>
        </p:nvSpPr>
        <p:spPr bwMode="auto">
          <a:xfrm>
            <a:off x="1600200" y="1123950"/>
            <a:ext cx="1447800" cy="609600"/>
          </a:xfrm>
          <a:prstGeom prst="bentUpArrow">
            <a:avLst/>
          </a:prstGeom>
          <a:solidFill>
            <a:srgbClr val="66A8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&quot;No&quot; Symbol 13"/>
          <p:cNvSpPr/>
          <p:nvPr/>
        </p:nvSpPr>
        <p:spPr bwMode="auto">
          <a:xfrm flipH="1">
            <a:off x="3429000" y="895350"/>
            <a:ext cx="381000" cy="304800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42950"/>
            <a:ext cx="8737352" cy="3505200"/>
          </a:xfrm>
          <a:prstGeom prst="rect">
            <a:avLst/>
          </a:prstGeom>
        </p:spPr>
      </p:pic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5943600" y="819150"/>
            <a:ext cx="1066800" cy="3048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3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64795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Solicited Node Multicast Address – </a:t>
            </a:r>
            <a:r>
              <a:rPr lang="en-US" sz="1800" i="1" dirty="0" smtClean="0">
                <a:solidFill>
                  <a:srgbClr val="FF0000"/>
                </a:solidFill>
              </a:rPr>
              <a:t>More in Lesson 6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/>
              <a:t>FF02:0:0:0:0:1:FF00::/104 (FF02::1:FFxx:xxxx)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Automatically </a:t>
            </a:r>
            <a:r>
              <a:rPr lang="en-US" sz="1800" dirty="0"/>
              <a:t>created using a </a:t>
            </a:r>
            <a:r>
              <a:rPr lang="en-US" sz="1800" dirty="0" smtClean="0"/>
              <a:t>special mapping </a:t>
            </a:r>
            <a:r>
              <a:rPr lang="en-US" sz="1800" dirty="0"/>
              <a:t>of the device’s unicast </a:t>
            </a:r>
            <a:r>
              <a:rPr lang="en-US" sz="1800" dirty="0" smtClean="0"/>
              <a:t>address.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Every global </a:t>
            </a:r>
            <a:r>
              <a:rPr lang="en-US" sz="1800" dirty="0"/>
              <a:t>u</a:t>
            </a:r>
            <a:r>
              <a:rPr lang="en-US" sz="1800" dirty="0" smtClean="0"/>
              <a:t>nicast and link-local unicast has an associated solicited node multicast address.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Used during ICMPv6 neighbor discovery address resolution (ARP in IPv4)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637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CCFF"/>
                </a:solidFill>
              </a:rPr>
              <a:t>Multicast Addresses</a:t>
            </a:r>
            <a:endParaRPr lang="en-US" sz="2800" b="1" dirty="0">
              <a:solidFill>
                <a:srgbClr val="66CC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85950"/>
            <a:ext cx="607256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" y="8191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Much more in Lesson 6 Multicast Addresses</a:t>
            </a:r>
            <a:endParaRPr lang="en-US" sz="1800" i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6979156" y="787910"/>
            <a:ext cx="1021844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0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5" y="0"/>
            <a:ext cx="4321191" cy="173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647950"/>
            <a:ext cx="8458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err="1" smtClean="0"/>
              <a:t>Anycast</a:t>
            </a:r>
            <a:r>
              <a:rPr lang="en-US" sz="1800" b="1" dirty="0" smtClean="0"/>
              <a:t> Address </a:t>
            </a:r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A unicast address </a:t>
            </a:r>
            <a:r>
              <a:rPr lang="en-US" sz="1800" dirty="0"/>
              <a:t>that </a:t>
            </a:r>
            <a:r>
              <a:rPr lang="en-US" sz="1800" dirty="0" smtClean="0"/>
              <a:t>is assigned </a:t>
            </a:r>
            <a:r>
              <a:rPr lang="en-US" sz="1800" dirty="0"/>
              <a:t>to more than </a:t>
            </a:r>
            <a:r>
              <a:rPr lang="en-US" sz="1800" dirty="0" smtClean="0"/>
              <a:t>one interface </a:t>
            </a:r>
            <a:r>
              <a:rPr lang="en-US" sz="1800" dirty="0"/>
              <a:t>(typically different devices). </a:t>
            </a:r>
            <a:endParaRPr lang="en-US" sz="1800" dirty="0" smtClean="0"/>
          </a:p>
          <a:p>
            <a:pPr marL="750697" lvl="1" indent="-342900">
              <a:buFont typeface="Arial" pitchFamily="34" charset="0"/>
              <a:buChar char="•"/>
            </a:pPr>
            <a:r>
              <a:rPr lang="en-US" sz="1800" dirty="0" smtClean="0"/>
              <a:t>Similar to IPv4 </a:t>
            </a:r>
            <a:r>
              <a:rPr lang="en-US" sz="1800" dirty="0" err="1" smtClean="0"/>
              <a:t>anycast</a:t>
            </a:r>
            <a:r>
              <a:rPr lang="en-US" sz="1800" dirty="0" smtClean="0"/>
              <a:t>, a </a:t>
            </a:r>
            <a:r>
              <a:rPr lang="en-US" sz="1800" dirty="0"/>
              <a:t>packet sent to an </a:t>
            </a:r>
            <a:r>
              <a:rPr lang="en-US" sz="1800" dirty="0" err="1"/>
              <a:t>anycast</a:t>
            </a:r>
            <a:r>
              <a:rPr lang="en-US" sz="1800" dirty="0"/>
              <a:t> address is routed to the “nearest” </a:t>
            </a:r>
            <a:r>
              <a:rPr lang="en-US" sz="1800" dirty="0" smtClean="0"/>
              <a:t>interface having </a:t>
            </a:r>
            <a:r>
              <a:rPr lang="en-US" sz="1800" dirty="0"/>
              <a:t>that address, according to the router’s routing table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16637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3366FF"/>
                </a:solidFill>
              </a:rPr>
              <a:t>Anycast</a:t>
            </a:r>
            <a:r>
              <a:rPr lang="en-US" sz="2800" b="1" dirty="0" smtClean="0">
                <a:solidFill>
                  <a:srgbClr val="3366FF"/>
                </a:solidFill>
              </a:rPr>
              <a:t> Addresses</a:t>
            </a:r>
            <a:endParaRPr lang="en-US" sz="2800" b="1" dirty="0">
              <a:solidFill>
                <a:srgbClr val="3366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295400" y="938133"/>
            <a:ext cx="12954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295400" y="1928733"/>
            <a:ext cx="12954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295400" y="938133"/>
            <a:ext cx="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42" descr="File Server_Updated200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66750"/>
            <a:ext cx="355457" cy="4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2" descr="File Server_Updated200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00150"/>
            <a:ext cx="355457" cy="4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2" descr="File Server_Updated200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3550"/>
            <a:ext cx="355457" cy="4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95600" y="742950"/>
            <a:ext cx="1601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2001:DB8:A:B::1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1276350"/>
            <a:ext cx="1601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2001:DB8:A:B::1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95600" y="1809750"/>
            <a:ext cx="1601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2001:DB8:A:B::1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14400" y="1428750"/>
            <a:ext cx="16764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2763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Cloud 27"/>
          <p:cNvSpPr/>
          <p:nvPr/>
        </p:nvSpPr>
        <p:spPr bwMode="auto">
          <a:xfrm>
            <a:off x="228600" y="1200150"/>
            <a:ext cx="762000" cy="457200"/>
          </a:xfrm>
          <a:prstGeom prst="cloud">
            <a:avLst/>
          </a:prstGeom>
          <a:solidFill>
            <a:srgbClr val="66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9859" y="61282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Best path selected by router</a:t>
            </a:r>
            <a:endParaRPr lang="en-US" sz="14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42950"/>
            <a:ext cx="8737352" cy="3505200"/>
          </a:xfrm>
          <a:prstGeom prst="rect">
            <a:avLst/>
          </a:prstGeom>
        </p:spPr>
      </p:pic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7696200" y="404430"/>
            <a:ext cx="12954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1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 animBg="1"/>
      <p:bldP spid="29" grpId="0"/>
      <p:bldP spid="25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-1905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Summary: IPv6 Address Types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688879" y="632049"/>
            <a:ext cx="3701563" cy="39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IPv6 Addresses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959464" y="2567041"/>
            <a:ext cx="1286072" cy="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4297443" y="1276744"/>
            <a:ext cx="512926" cy="5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462798" y="2029256"/>
            <a:ext cx="20100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19153" y="2128756"/>
            <a:ext cx="2127155" cy="11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242" y="3212638"/>
            <a:ext cx="7658242" cy="11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24517" y="3350480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135286" y="3323825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744588" y="3334580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5273486" y="3350480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6842765" y="3350480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8282758" y="3334580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3398426" y="2235737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525581" y="2235737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05055" y="1248334"/>
            <a:ext cx="5872974" cy="11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1485919" y="1370275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7357303" y="1370275"/>
            <a:ext cx="2414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74942" y="2691343"/>
            <a:ext cx="1325653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FF00::/8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7532" y="2691343"/>
            <a:ext cx="2286000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FF02::1:FF00:0000/104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2342" y="3986743"/>
            <a:ext cx="821085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::/128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08342" y="3986743"/>
            <a:ext cx="821085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::1/128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7942" y="3986743"/>
            <a:ext cx="1104191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2000::/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79542" y="3986743"/>
            <a:ext cx="1315871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FE80::/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342" y="3986743"/>
            <a:ext cx="1144037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FC00::/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0342" y="3986743"/>
            <a:ext cx="821085" cy="307712"/>
          </a:xfrm>
          <a:prstGeom prst="rect">
            <a:avLst/>
          </a:prstGeom>
          <a:noFill/>
        </p:spPr>
        <p:txBody>
          <a:bodyPr wrap="square" lIns="91376" tIns="45688" rIns="91376" bIns="45688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::/80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0342" y="1548343"/>
            <a:ext cx="2438400" cy="3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Unicast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32142" y="1548343"/>
            <a:ext cx="2438400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Multicast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27742" y="1548343"/>
            <a:ext cx="2438400" cy="390800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Anycast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27094" y="2310343"/>
            <a:ext cx="1981200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Assigned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59828" y="2310343"/>
            <a:ext cx="2045772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Solicited Node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542" y="3453343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Global Unicast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57152" y="3453343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Link-Local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68114" y="3453343"/>
            <a:ext cx="13716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Loopback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70590" y="3453343"/>
            <a:ext cx="1447800" cy="533400"/>
          </a:xfrm>
          <a:prstGeom prst="rect">
            <a:avLst/>
          </a:prstGeom>
          <a:solidFill>
            <a:srgbClr val="9C9CD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Unspecified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94046" y="3453343"/>
            <a:ext cx="1371600" cy="533400"/>
          </a:xfrm>
          <a:prstGeom prst="rect">
            <a:avLst/>
          </a:prstGeom>
          <a:solidFill>
            <a:srgbClr val="9C9CD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Unique Local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729352" y="3453343"/>
            <a:ext cx="1371600" cy="533400"/>
          </a:xfrm>
          <a:prstGeom prst="rect">
            <a:avLst/>
          </a:prstGeom>
          <a:solidFill>
            <a:srgbClr val="9C9CD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Embedded IPv4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76550"/>
            <a:ext cx="101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Lesson 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2600" y="2876550"/>
            <a:ext cx="101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Lesson 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1276350"/>
            <a:ext cx="101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Lesson 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 animBg="1"/>
      <p:bldP spid="55" grpId="0" animBg="1"/>
      <p:bldP spid="56" grpId="0" animBg="1"/>
      <p:bldP spid="56" grpId="1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4" grpId="0"/>
      <p:bldP spid="52" grpId="0"/>
      <p:bldP spid="53" grpId="0"/>
      <p:bldP spid="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333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For more information please check out my Cisco Press book and video series:</a:t>
            </a: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3243"/>
            <a:ext cx="2299069" cy="2841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598843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IPv6 Fundamentals: A Straightforward Approach to Understanding </a:t>
            </a:r>
            <a:r>
              <a:rPr lang="en-US" sz="1400" b="1" dirty="0" smtClean="0"/>
              <a:t>IPv6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By Rick Graziani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ISBN-10: 1-58714-313-5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27043"/>
            <a:ext cx="23495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3598843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IPv6 </a:t>
            </a:r>
            <a:r>
              <a:rPr lang="en-US" sz="1400" b="1" dirty="0" smtClean="0"/>
              <a:t>Fundamentals </a:t>
            </a:r>
            <a:r>
              <a:rPr lang="en-US" sz="1400" b="1" dirty="0" err="1" smtClean="0"/>
              <a:t>LiveLessons</a:t>
            </a:r>
            <a:r>
              <a:rPr lang="en-US" sz="1400" b="1" dirty="0" smtClean="0"/>
              <a:t>: </a:t>
            </a:r>
            <a:r>
              <a:rPr lang="en-US" sz="1400" b="1" dirty="0"/>
              <a:t>A Straightforward Approach to Understanding </a:t>
            </a:r>
            <a:r>
              <a:rPr lang="en-US" sz="1400" b="1" dirty="0" smtClean="0"/>
              <a:t>IPv6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By Rick Graziani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ISBN</a:t>
            </a:r>
            <a:r>
              <a:rPr lang="en-US" sz="1400" dirty="0"/>
              <a:t>-10: 1-58720-457-6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6576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1854868"/>
            <a:ext cx="8458200" cy="3257550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5pPr>
            <a:lvl6pPr marL="408142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816284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1224425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1632567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b="1" kern="0" dirty="0">
                <a:solidFill>
                  <a:srgbClr val="000000"/>
                </a:solidFill>
                <a:latin typeface="Arial"/>
                <a:cs typeface="Arial"/>
              </a:rPr>
              <a:t>3: IPv6 Address Representation and Address </a:t>
            </a:r>
            <a:r>
              <a:rPr lang="en-US" sz="3600" b="1" kern="0" dirty="0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endParaRPr lang="en-US" sz="4000" b="1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</a:pPr>
            <a:r>
              <a:rPr lang="en-US" sz="4000" b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Arial"/>
                <a:cs typeface="Arial"/>
              </a:rPr>
              <a:t>    	  </a:t>
            </a:r>
            <a:r>
              <a:rPr lang="en-US" b="1" kern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lvl="4" algn="l">
              <a:lnSpc>
                <a:spcPct val="90000"/>
              </a:lnSpc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Rick Graziani</a:t>
            </a:r>
          </a:p>
          <a:p>
            <a:pPr lvl="4" algn="l">
              <a:lnSpc>
                <a:spcPct val="90000"/>
              </a:lnSpc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Cabrillo College</a:t>
            </a:r>
          </a:p>
          <a:p>
            <a:pPr lvl="4" algn="l">
              <a:lnSpc>
                <a:spcPct val="90000"/>
              </a:lnSpc>
            </a:pP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4" algn="l">
              <a:lnSpc>
                <a:spcPct val="90000"/>
              </a:lnSpc>
            </a:pPr>
            <a:r>
              <a:rPr lang="en-US" sz="2400" kern="0" dirty="0" err="1" smtClean="0">
                <a:solidFill>
                  <a:srgbClr val="000000"/>
                </a:solidFill>
                <a:latin typeface="Arial"/>
                <a:cs typeface="Arial"/>
              </a:rPr>
              <a:t>Rick.Graziani@cabrillo.edu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79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49"/>
            <a:ext cx="662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Simple Number System Rules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66750"/>
            <a:ext cx="8458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b="1" i="1" dirty="0" smtClean="0"/>
              <a:t>For all number systems, </a:t>
            </a:r>
            <a:r>
              <a:rPr lang="en-US" b="1" i="1" u="sng" dirty="0" smtClean="0"/>
              <a:t>the first digit is </a:t>
            </a:r>
            <a:r>
              <a:rPr lang="en-US" b="1" i="1" u="sng" dirty="0"/>
              <a:t>0</a:t>
            </a:r>
          </a:p>
          <a:p>
            <a:pPr eaLnBrk="1" hangingPunct="1"/>
            <a:r>
              <a:rPr lang="en-US" dirty="0"/>
              <a:t>A Base-n number system has n number of digits:</a:t>
            </a:r>
          </a:p>
          <a:p>
            <a:pPr lvl="1" eaLnBrk="1" hangingPunct="1"/>
            <a:r>
              <a:rPr lang="en-US" dirty="0"/>
              <a:t>Decimal:  Base-10 has 10 </a:t>
            </a:r>
            <a:r>
              <a:rPr lang="en-US" dirty="0" smtClean="0"/>
              <a:t>digits: 0,1,2,3,4,5,6,7,8,9</a:t>
            </a:r>
            <a:endParaRPr lang="en-US" dirty="0"/>
          </a:p>
          <a:p>
            <a:pPr lvl="1" eaLnBrk="1" hangingPunct="1"/>
            <a:r>
              <a:rPr lang="en-US" dirty="0"/>
              <a:t>Binary:  Base-2 has 2 </a:t>
            </a:r>
            <a:r>
              <a:rPr lang="en-US" dirty="0" smtClean="0"/>
              <a:t>digits: 0,1</a:t>
            </a:r>
            <a:endParaRPr lang="en-US" dirty="0"/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</a:rPr>
              <a:t>Hexadecimal:  Base-16 has </a:t>
            </a:r>
            <a:r>
              <a:rPr lang="en-US" b="1" u="sng" dirty="0">
                <a:solidFill>
                  <a:srgbClr val="FF0000"/>
                </a:solidFill>
              </a:rPr>
              <a:t>16 digits</a:t>
            </a:r>
          </a:p>
          <a:p>
            <a:pPr eaLnBrk="1" hangingPunct="1"/>
            <a:r>
              <a:rPr lang="en-US" dirty="0"/>
              <a:t>The first column is always the number </a:t>
            </a:r>
            <a:r>
              <a:rPr lang="en-US"/>
              <a:t>of </a:t>
            </a:r>
            <a:r>
              <a:rPr lang="en-US" smtClean="0"/>
              <a:t>1</a:t>
            </a:r>
            <a:r>
              <a:rPr lang="en-US" altLang="ja-JP" smtClean="0"/>
              <a:t>s</a:t>
            </a:r>
            <a:endParaRPr lang="en-US" altLang="ja-JP" dirty="0"/>
          </a:p>
          <a:p>
            <a:pPr eaLnBrk="1" hangingPunct="1"/>
            <a:r>
              <a:rPr lang="en-US" dirty="0"/>
              <a:t>Each of the following columns is n times the previous column (n = Base-n)</a:t>
            </a:r>
          </a:p>
          <a:p>
            <a:pPr lvl="1" eaLnBrk="1" hangingPunct="1"/>
            <a:r>
              <a:rPr lang="en-US" b="1" dirty="0">
                <a:latin typeface="Courier New" charset="0"/>
              </a:rPr>
              <a:t>Base 10:  10,000   1,000   100   10   1</a:t>
            </a:r>
          </a:p>
          <a:p>
            <a:pPr lvl="1" eaLnBrk="1" hangingPunct="1"/>
            <a:r>
              <a:rPr lang="en-US" b="1" dirty="0">
                <a:latin typeface="Courier New" charset="0"/>
              </a:rPr>
              <a:t>Base </a:t>
            </a:r>
            <a:r>
              <a:rPr lang="en-US" b="1" dirty="0" smtClean="0">
                <a:latin typeface="Courier New" charset="0"/>
              </a:rPr>
              <a:t> 2</a:t>
            </a:r>
            <a:r>
              <a:rPr lang="en-US" b="1" dirty="0">
                <a:latin typeface="Courier New" charset="0"/>
              </a:rPr>
              <a:t>:     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16       8     4    2   1 </a:t>
            </a: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Base 16:  </a:t>
            </a:r>
            <a:r>
              <a:rPr lang="en-US" b="1" u="sng" dirty="0">
                <a:solidFill>
                  <a:srgbClr val="FF0000"/>
                </a:solidFill>
                <a:latin typeface="Courier New" charset="0"/>
              </a:rPr>
              <a:t>65,536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u="sng" dirty="0">
                <a:solidFill>
                  <a:srgbClr val="FF0000"/>
                </a:solidFill>
                <a:latin typeface="Courier New" charset="0"/>
              </a:rPr>
              <a:t>4,096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u="sng" dirty="0">
                <a:solidFill>
                  <a:srgbClr val="FF0000"/>
                </a:solidFill>
                <a:latin typeface="Courier New" charset="0"/>
              </a:rPr>
              <a:t>256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u="sng" dirty="0">
                <a:solidFill>
                  <a:srgbClr val="FF0000"/>
                </a:solidFill>
                <a:latin typeface="Courier New" charset="0"/>
              </a:rPr>
              <a:t>16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u="sng" dirty="0" smtClean="0">
                <a:solidFill>
                  <a:srgbClr val="FF0000"/>
                </a:solidFill>
                <a:latin typeface="Courier New" charset="0"/>
              </a:rPr>
              <a:t>1</a:t>
            </a:r>
            <a:endParaRPr lang="en-US" b="1" u="sng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0"/>
            <a:ext cx="41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Hexadecimal: 16 digits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742950"/>
            <a:ext cx="10668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latin typeface="Courier New" charset="0"/>
              </a:rPr>
              <a:t>Dec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8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9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12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13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14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15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742950"/>
            <a:ext cx="13716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Courier New" charset="0"/>
              </a:rPr>
              <a:t>Hex</a:t>
            </a:r>
            <a:r>
              <a:rPr lang="en-US" sz="2800" b="1" dirty="0" smtClean="0">
                <a:latin typeface="Courier New" charset="0"/>
              </a:rPr>
              <a:t> 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8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9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A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B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C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D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E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F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742950"/>
            <a:ext cx="9906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latin typeface="Courier New" charset="0"/>
              </a:rPr>
              <a:t>Dec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2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 3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4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5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6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7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742950"/>
            <a:ext cx="13716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Courier New" charset="0"/>
              </a:rPr>
              <a:t>Hex</a:t>
            </a:r>
            <a:r>
              <a:rPr lang="en-US" sz="2800" b="1" dirty="0" smtClean="0">
                <a:latin typeface="Courier New" charset="0"/>
              </a:rPr>
              <a:t> 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2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3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4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5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6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7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2395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Decimal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10 </a:t>
            </a:r>
            <a:r>
              <a:rPr lang="en-US" sz="2400" dirty="0"/>
              <a:t>digits, starting with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Hexadecimal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16 </a:t>
            </a:r>
            <a:r>
              <a:rPr lang="en-US" sz="2400" dirty="0">
                <a:solidFill>
                  <a:srgbClr val="FF0000"/>
                </a:solidFill>
              </a:rPr>
              <a:t>digits, starting with 0</a:t>
            </a:r>
          </a:p>
          <a:p>
            <a:endParaRPr lang="en-US" sz="2400" dirty="0" smtClean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The Beauty of Hexadecimal</a:t>
            </a:r>
            <a:r>
              <a:rPr lang="en-US" sz="2800" b="1" dirty="0" smtClean="0"/>
              <a:t>: 4 bits = 1 hex digit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895350"/>
            <a:ext cx="10668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latin typeface="Courier New" charset="0"/>
              </a:rPr>
              <a:t>Dec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8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9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12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13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14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15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895350"/>
            <a:ext cx="13716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Courier New" charset="0"/>
              </a:rPr>
              <a:t>Hex</a:t>
            </a:r>
            <a:r>
              <a:rPr lang="en-US" sz="2800" b="1" dirty="0" smtClean="0">
                <a:latin typeface="Courier New" charset="0"/>
              </a:rPr>
              <a:t> 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8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9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A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B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C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D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E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F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895350"/>
            <a:ext cx="9906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latin typeface="Courier New" charset="0"/>
              </a:rPr>
              <a:t>Dec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2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 3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4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5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6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smtClean="0">
                <a:latin typeface="Courier New" charset="0"/>
              </a:rPr>
              <a:t>7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895350"/>
            <a:ext cx="13716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solidFill>
                  <a:srgbClr val="FF0000"/>
                </a:solidFill>
                <a:latin typeface="Courier New" charset="0"/>
              </a:rPr>
              <a:t>Hex</a:t>
            </a:r>
            <a:r>
              <a:rPr lang="en-US" sz="2800" b="1" dirty="0" smtClean="0">
                <a:latin typeface="Courier New" charset="0"/>
              </a:rPr>
              <a:t> 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2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3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4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5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 6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charset="0"/>
              </a:rPr>
              <a:t>7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14350"/>
            <a:ext cx="1752600" cy="432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Binary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latin typeface="Courier New" charset="0"/>
              </a:rPr>
              <a:t>8421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0000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0001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0010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0011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0100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0101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0110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0111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2800" y="514350"/>
            <a:ext cx="1752600" cy="432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Binary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u="sng" dirty="0" smtClean="0">
                <a:latin typeface="Courier New" charset="0"/>
              </a:rPr>
              <a:t>8421</a:t>
            </a:r>
            <a:endParaRPr lang="en-US" sz="2800" b="1" dirty="0"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1000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1001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1010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1011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1100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1101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 smtClean="0">
                <a:latin typeface="Courier New" charset="0"/>
              </a:rPr>
              <a:t>1110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2800" b="1" dirty="0">
                <a:latin typeface="Courier New" charset="0"/>
              </a:rPr>
              <a:t>1</a:t>
            </a:r>
            <a:r>
              <a:rPr lang="en-US" sz="2800" b="1" dirty="0" smtClean="0">
                <a:latin typeface="Courier New" charset="0"/>
              </a:rPr>
              <a:t>111</a:t>
            </a:r>
            <a:endParaRPr lang="en-US" sz="2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90600" y="1962150"/>
            <a:ext cx="7925529" cy="685800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  <a:ea typeface="ＭＳ Ｐゴシック" charset="0"/>
                <a:cs typeface="ＭＳ Ｐゴシック" charset="0"/>
              </a:defRPr>
            </a:lvl5pPr>
            <a:lvl6pPr marL="408142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816284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1224425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1632567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b="1" kern="0" dirty="0" smtClean="0">
                <a:solidFill>
                  <a:srgbClr val="808080"/>
                </a:solidFill>
                <a:latin typeface="Arial"/>
                <a:cs typeface="Arial"/>
              </a:rPr>
              <a:t>3.2: Representing an IPv6 Address</a:t>
            </a:r>
            <a:endParaRPr lang="en-US" b="1" kern="0" dirty="0">
              <a:solidFill>
                <a:srgbClr val="808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29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" y="0"/>
            <a:ext cx="41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IPv6 Address Notation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18135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IPv6 addresses are 128-bit addresses represented in: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Hexadecimal: 1 hex digit = 4 bits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Eight 16-bit segments or “</a:t>
            </a:r>
            <a:r>
              <a:rPr lang="en-US" sz="1800" dirty="0" err="1" smtClean="0"/>
              <a:t>hextets</a:t>
            </a:r>
            <a:r>
              <a:rPr lang="en-US" sz="1800" dirty="0" smtClean="0"/>
              <a:t>” (not a formal term) between 0000 and FFFF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Separated </a:t>
            </a:r>
            <a:r>
              <a:rPr lang="en-US" sz="1800" dirty="0"/>
              <a:t>by colons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Reading and </a:t>
            </a:r>
            <a:r>
              <a:rPr lang="en-US" sz="1800" dirty="0" err="1"/>
              <a:t>subnetting</a:t>
            </a:r>
            <a:r>
              <a:rPr lang="en-US" sz="1800" dirty="0"/>
              <a:t> IPv6 is easier than </a:t>
            </a:r>
            <a:r>
              <a:rPr lang="en-US" sz="1800" dirty="0" smtClean="0"/>
              <a:t>IPv4…. Really!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1278864"/>
            <a:ext cx="8382000" cy="166142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marL="342661" indent="-342661"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2001:0DB8:AAAA:1111:0000:0000:0000: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0100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661" indent="-342661">
              <a:spcBef>
                <a:spcPct val="20000"/>
              </a:spcBef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661" indent="-342661"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2001 : 0DB8 : AAAA : 1111 : 0000 : 0000 : 0000 : 0100</a:t>
            </a:r>
          </a:p>
          <a:p>
            <a:pPr marL="342661" indent="-342661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44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812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480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148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16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5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84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152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882023" y="2498064"/>
            <a:ext cx="678950" cy="1191"/>
          </a:xfrm>
          <a:prstGeom prst="straightConnector1">
            <a:avLst/>
          </a:prstGeom>
          <a:ln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2650464"/>
            <a:ext cx="723210" cy="530886"/>
          </a:xfrm>
          <a:prstGeom prst="rect">
            <a:avLst/>
          </a:prstGeom>
          <a:noFill/>
        </p:spPr>
        <p:txBody>
          <a:bodyPr wrap="none" lIns="91376" tIns="45688" rIns="91376" bIns="45688" rtlCol="0">
            <a:spAutoFit/>
          </a:bodyPr>
          <a:lstStyle/>
          <a:p>
            <a:pPr algn="ctr"/>
            <a:r>
              <a:rPr lang="en-US" sz="1400" dirty="0">
                <a:solidFill>
                  <a:srgbClr val="000090"/>
                </a:solidFill>
              </a:rPr>
              <a:t>16 bits</a:t>
            </a:r>
          </a:p>
          <a:p>
            <a:pPr algn="ctr"/>
            <a:r>
              <a:rPr lang="en-US" sz="1400" dirty="0">
                <a:solidFill>
                  <a:srgbClr val="000090"/>
                </a:solidFill>
              </a:rPr>
              <a:t>8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"/>
            <a:ext cx="3971684" cy="12650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 bwMode="auto">
          <a:xfrm>
            <a:off x="423777" y="1352550"/>
            <a:ext cx="228600" cy="304800"/>
          </a:xfrm>
          <a:prstGeom prst="rect">
            <a:avLst/>
          </a:prstGeom>
          <a:noFill/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rot="10800000" flipV="1">
            <a:off x="609600" y="514350"/>
            <a:ext cx="5257800" cy="762000"/>
          </a:xfrm>
          <a:prstGeom prst="bentConnector3">
            <a:avLst>
              <a:gd name="adj1" fmla="val 100219"/>
            </a:avLst>
          </a:prstGeom>
          <a:noFill/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943600" y="361950"/>
            <a:ext cx="990600" cy="228600"/>
          </a:xfrm>
          <a:prstGeom prst="rect">
            <a:avLst/>
          </a:prstGeom>
          <a:noFill/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295400" y="1809750"/>
            <a:ext cx="6400800" cy="0"/>
          </a:xfrm>
          <a:prstGeom prst="line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2954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3622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4290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4958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5626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6294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7696200" y="1809750"/>
            <a:ext cx="0" cy="304800"/>
          </a:xfrm>
          <a:prstGeom prst="straightConnector1">
            <a:avLst/>
          </a:prstGeom>
          <a:noFill/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 animBg="1"/>
      <p:bldP spid="28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0"/>
            <a:ext cx="677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128-bit Address</a:t>
            </a:r>
            <a:r>
              <a:rPr lang="en-US" sz="2800" b="1" dirty="0" smtClean="0"/>
              <a:t>: </a:t>
            </a:r>
            <a:r>
              <a:rPr lang="en-US" sz="2800" b="1" smtClean="0"/>
              <a:t>How Many </a:t>
            </a:r>
            <a:r>
              <a:rPr lang="en-US" sz="2800" b="1"/>
              <a:t>I</a:t>
            </a:r>
            <a:r>
              <a:rPr lang="en-US" sz="2800" b="1" smtClean="0"/>
              <a:t>s </a:t>
            </a:r>
            <a:r>
              <a:rPr lang="en-US" sz="2800" b="1" dirty="0"/>
              <a:t>T</a:t>
            </a:r>
            <a:r>
              <a:rPr lang="en-US" sz="2800" b="1" smtClean="0"/>
              <a:t>hat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" y="693063"/>
            <a:ext cx="8610600" cy="5334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marL="342661" indent="-342661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2001:0DB8:AAAA:1111:0000:0000:0000: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0100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4267200" y="-2812137"/>
            <a:ext cx="457200" cy="8382000"/>
          </a:xfrm>
          <a:prstGeom prst="rightBrace">
            <a:avLst/>
          </a:prstGeom>
          <a:noFill/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1683663"/>
            <a:ext cx="117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128 bits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66950"/>
            <a:ext cx="6019800" cy="194085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 bwMode="auto">
          <a:xfrm>
            <a:off x="1447800" y="2800350"/>
            <a:ext cx="6019800" cy="685800"/>
          </a:xfrm>
          <a:prstGeom prst="rect">
            <a:avLst/>
          </a:prstGeom>
          <a:noFill/>
          <a:ln w="571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47800" y="3486150"/>
            <a:ext cx="6019800" cy="685800"/>
          </a:xfrm>
          <a:prstGeom prst="rect">
            <a:avLst/>
          </a:prstGeom>
          <a:noFill/>
          <a:ln w="5715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981190" y="498245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10" grpId="0" animBg="1"/>
    </p:bldLst>
  </p:timing>
</p:sld>
</file>

<file path=ppt/theme/theme1.xml><?xml version="1.0" encoding="utf-8"?>
<a:theme xmlns:a="http://schemas.openxmlformats.org/drawingml/2006/main" name="AW_MasterTemplateRev_2013_1280_8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Pearson PTG Video Product PowerPoint Template 111006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13849</TotalTime>
  <Words>3410</Words>
  <Application>Microsoft Macintosh PowerPoint</Application>
  <PresentationFormat>On-screen Show (16:9)</PresentationFormat>
  <Paragraphs>587</Paragraphs>
  <Slides>35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AW_MasterTemplateRev_2013_1280_800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Pearson</dc:creator>
  <cp:lastModifiedBy>Rick Graziani</cp:lastModifiedBy>
  <cp:revision>1021</cp:revision>
  <dcterms:created xsi:type="dcterms:W3CDTF">2012-07-09T20:02:25Z</dcterms:created>
  <dcterms:modified xsi:type="dcterms:W3CDTF">2014-12-01T02:52:06Z</dcterms:modified>
</cp:coreProperties>
</file>