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5" autoAdjust="0"/>
    <p:restoredTop sz="94660"/>
  </p:normalViewPr>
  <p:slideViewPr>
    <p:cSldViewPr snapToGrid="0">
      <p:cViewPr varScale="1">
        <p:scale>
          <a:sx n="85" d="100"/>
          <a:sy n="85" d="100"/>
        </p:scale>
        <p:origin x="21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5A6A2A49-38FA-48D0-AC79-8487C8003014}" type="datetimeFigureOut">
              <a:rPr lang="en-GB" smtClean="0"/>
              <a:t>11/06/2023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6A7436-4E38-4979-988F-F38EE53F5FAA}" type="slidenum">
              <a:rPr lang="en-GB" smtClean="0"/>
              <a:t>‹#›</a:t>
            </a:fld>
            <a:endParaRPr lang="en-GB"/>
          </a:p>
        </p:txBody>
      </p:sp>
    </p:spTree>
    <p:extLst>
      <p:ext uri="{BB962C8B-B14F-4D97-AF65-F5344CB8AC3E}">
        <p14:creationId xmlns:p14="http://schemas.microsoft.com/office/powerpoint/2010/main" val="3094443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5A6A2A49-38FA-48D0-AC79-8487C8003014}" type="datetimeFigureOut">
              <a:rPr lang="en-GB" smtClean="0"/>
              <a:t>11/06/2023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6A7436-4E38-4979-988F-F38EE53F5FAA}" type="slidenum">
              <a:rPr lang="en-GB" smtClean="0"/>
              <a:t>‹#›</a:t>
            </a:fld>
            <a:endParaRPr lang="en-GB"/>
          </a:p>
        </p:txBody>
      </p:sp>
    </p:spTree>
    <p:extLst>
      <p:ext uri="{BB962C8B-B14F-4D97-AF65-F5344CB8AC3E}">
        <p14:creationId xmlns:p14="http://schemas.microsoft.com/office/powerpoint/2010/main" val="1384969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5A6A2A49-38FA-48D0-AC79-8487C8003014}" type="datetimeFigureOut">
              <a:rPr lang="en-GB" smtClean="0"/>
              <a:t>11/06/2023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6A7436-4E38-4979-988F-F38EE53F5FAA}" type="slidenum">
              <a:rPr lang="en-GB" smtClean="0"/>
              <a:t>‹#›</a:t>
            </a:fld>
            <a:endParaRPr lang="en-GB"/>
          </a:p>
        </p:txBody>
      </p:sp>
    </p:spTree>
    <p:extLst>
      <p:ext uri="{BB962C8B-B14F-4D97-AF65-F5344CB8AC3E}">
        <p14:creationId xmlns:p14="http://schemas.microsoft.com/office/powerpoint/2010/main" val="538457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5A6A2A49-38FA-48D0-AC79-8487C8003014}" type="datetimeFigureOut">
              <a:rPr lang="en-GB" smtClean="0"/>
              <a:t>11/06/2023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6A7436-4E38-4979-988F-F38EE53F5FAA}" type="slidenum">
              <a:rPr lang="en-GB" smtClean="0"/>
              <a:t>‹#›</a:t>
            </a:fld>
            <a:endParaRPr lang="en-GB"/>
          </a:p>
        </p:txBody>
      </p:sp>
    </p:spTree>
    <p:extLst>
      <p:ext uri="{BB962C8B-B14F-4D97-AF65-F5344CB8AC3E}">
        <p14:creationId xmlns:p14="http://schemas.microsoft.com/office/powerpoint/2010/main" val="4235154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A2A49-38FA-48D0-AC79-8487C8003014}" type="datetimeFigureOut">
              <a:rPr lang="en-GB" smtClean="0"/>
              <a:t>11/06/2023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6A7436-4E38-4979-988F-F38EE53F5FAA}" type="slidenum">
              <a:rPr lang="en-GB" smtClean="0"/>
              <a:t>‹#›</a:t>
            </a:fld>
            <a:endParaRPr lang="en-GB"/>
          </a:p>
        </p:txBody>
      </p:sp>
    </p:spTree>
    <p:extLst>
      <p:ext uri="{BB962C8B-B14F-4D97-AF65-F5344CB8AC3E}">
        <p14:creationId xmlns:p14="http://schemas.microsoft.com/office/powerpoint/2010/main" val="4139403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5A6A2A49-38FA-48D0-AC79-8487C8003014}" type="datetimeFigureOut">
              <a:rPr lang="en-GB" smtClean="0"/>
              <a:t>11/06/2023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56A7436-4E38-4979-988F-F38EE53F5FAA}" type="slidenum">
              <a:rPr lang="en-GB" smtClean="0"/>
              <a:t>‹#›</a:t>
            </a:fld>
            <a:endParaRPr lang="en-GB"/>
          </a:p>
        </p:txBody>
      </p:sp>
    </p:spTree>
    <p:extLst>
      <p:ext uri="{BB962C8B-B14F-4D97-AF65-F5344CB8AC3E}">
        <p14:creationId xmlns:p14="http://schemas.microsoft.com/office/powerpoint/2010/main" val="2033106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5A6A2A49-38FA-48D0-AC79-8487C8003014}" type="datetimeFigureOut">
              <a:rPr lang="en-GB" smtClean="0"/>
              <a:t>11/06/2023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56A7436-4E38-4979-988F-F38EE53F5FAA}" type="slidenum">
              <a:rPr lang="en-GB" smtClean="0"/>
              <a:t>‹#›</a:t>
            </a:fld>
            <a:endParaRPr lang="en-GB"/>
          </a:p>
        </p:txBody>
      </p:sp>
    </p:spTree>
    <p:extLst>
      <p:ext uri="{BB962C8B-B14F-4D97-AF65-F5344CB8AC3E}">
        <p14:creationId xmlns:p14="http://schemas.microsoft.com/office/powerpoint/2010/main" val="2826846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5A6A2A49-38FA-48D0-AC79-8487C8003014}" type="datetimeFigureOut">
              <a:rPr lang="en-GB" smtClean="0"/>
              <a:t>11/06/2023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56A7436-4E38-4979-988F-F38EE53F5FAA}" type="slidenum">
              <a:rPr lang="en-GB" smtClean="0"/>
              <a:t>‹#›</a:t>
            </a:fld>
            <a:endParaRPr lang="en-GB"/>
          </a:p>
        </p:txBody>
      </p:sp>
    </p:spTree>
    <p:extLst>
      <p:ext uri="{BB962C8B-B14F-4D97-AF65-F5344CB8AC3E}">
        <p14:creationId xmlns:p14="http://schemas.microsoft.com/office/powerpoint/2010/main" val="2400138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6A2A49-38FA-48D0-AC79-8487C8003014}" type="datetimeFigureOut">
              <a:rPr lang="en-GB" smtClean="0"/>
              <a:t>11/06/2023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56A7436-4E38-4979-988F-F38EE53F5FAA}" type="slidenum">
              <a:rPr lang="en-GB" smtClean="0"/>
              <a:t>‹#›</a:t>
            </a:fld>
            <a:endParaRPr lang="en-GB"/>
          </a:p>
        </p:txBody>
      </p:sp>
    </p:spTree>
    <p:extLst>
      <p:ext uri="{BB962C8B-B14F-4D97-AF65-F5344CB8AC3E}">
        <p14:creationId xmlns:p14="http://schemas.microsoft.com/office/powerpoint/2010/main" val="1033285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A6A2A49-38FA-48D0-AC79-8487C8003014}" type="datetimeFigureOut">
              <a:rPr lang="en-GB" smtClean="0"/>
              <a:t>11/06/2023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56A7436-4E38-4979-988F-F38EE53F5FAA}" type="slidenum">
              <a:rPr lang="en-GB" smtClean="0"/>
              <a:t>‹#›</a:t>
            </a:fld>
            <a:endParaRPr lang="en-GB"/>
          </a:p>
        </p:txBody>
      </p:sp>
    </p:spTree>
    <p:extLst>
      <p:ext uri="{BB962C8B-B14F-4D97-AF65-F5344CB8AC3E}">
        <p14:creationId xmlns:p14="http://schemas.microsoft.com/office/powerpoint/2010/main" val="4113897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A6A2A49-38FA-48D0-AC79-8487C8003014}" type="datetimeFigureOut">
              <a:rPr lang="en-GB" smtClean="0"/>
              <a:t>11/06/2023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56A7436-4E38-4979-988F-F38EE53F5FAA}" type="slidenum">
              <a:rPr lang="en-GB" smtClean="0"/>
              <a:t>‹#›</a:t>
            </a:fld>
            <a:endParaRPr lang="en-GB"/>
          </a:p>
        </p:txBody>
      </p:sp>
    </p:spTree>
    <p:extLst>
      <p:ext uri="{BB962C8B-B14F-4D97-AF65-F5344CB8AC3E}">
        <p14:creationId xmlns:p14="http://schemas.microsoft.com/office/powerpoint/2010/main" val="1009836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6A2A49-38FA-48D0-AC79-8487C8003014}" type="datetimeFigureOut">
              <a:rPr lang="en-GB" smtClean="0"/>
              <a:t>11/06/2023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6A7436-4E38-4979-988F-F38EE53F5FAA}" type="slidenum">
              <a:rPr lang="en-GB" smtClean="0"/>
              <a:t>‹#›</a:t>
            </a:fld>
            <a:endParaRPr lang="en-GB"/>
          </a:p>
        </p:txBody>
      </p:sp>
    </p:spTree>
    <p:extLst>
      <p:ext uri="{BB962C8B-B14F-4D97-AF65-F5344CB8AC3E}">
        <p14:creationId xmlns:p14="http://schemas.microsoft.com/office/powerpoint/2010/main" val="2391008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600" y="94277"/>
            <a:ext cx="12019280" cy="982683"/>
          </a:xfrm>
          <a:ln>
            <a:solidFill>
              <a:schemeClr val="accent1"/>
            </a:solidFill>
          </a:ln>
        </p:spPr>
        <p:txBody>
          <a:bodyPr>
            <a:normAutofit/>
          </a:bodyPr>
          <a:lstStyle/>
          <a:p>
            <a:r>
              <a:rPr lang="en-US" sz="2000" b="1" dirty="0">
                <a:latin typeface="Arial" panose="020B0604020202020204" pitchFamily="34" charset="0"/>
                <a:cs typeface="Arial" panose="020B0604020202020204" pitchFamily="34" charset="0"/>
              </a:rPr>
              <a:t>Title :</a:t>
            </a:r>
            <a:r>
              <a:rPr lang="en-US" sz="2000" dirty="0">
                <a:latin typeface="Arial" panose="020B0604020202020204" pitchFamily="34" charset="0"/>
                <a:cs typeface="Arial" panose="020B0604020202020204" pitchFamily="34" charset="0"/>
              </a:rPr>
              <a:t> Analyzing Football Players Performance</a:t>
            </a:r>
            <a:br>
              <a:rPr lang="en-US" sz="2000" dirty="0">
                <a:latin typeface="Arial" panose="020B0604020202020204" pitchFamily="34" charset="0"/>
                <a:cs typeface="Arial" panose="020B0604020202020204" pitchFamily="34" charset="0"/>
              </a:rPr>
            </a:br>
            <a:r>
              <a:rPr lang="en-US" sz="2000" b="1" dirty="0">
                <a:latin typeface="Arial" panose="020B0604020202020204" pitchFamily="34" charset="0"/>
                <a:cs typeface="Arial" panose="020B0604020202020204" pitchFamily="34" charset="0"/>
              </a:rPr>
              <a:t>by:</a:t>
            </a:r>
            <a:r>
              <a:rPr lang="en-US" sz="2000" dirty="0">
                <a:latin typeface="Arial" panose="020B0604020202020204" pitchFamily="34" charset="0"/>
                <a:cs typeface="Arial" panose="020B0604020202020204" pitchFamily="34" charset="0"/>
              </a:rPr>
              <a:t> Malek Tarek Ahmed					</a:t>
            </a:r>
            <a:r>
              <a:rPr lang="en-US" sz="2000" b="1" dirty="0">
                <a:latin typeface="Arial" panose="020B0604020202020204" pitchFamily="34" charset="0"/>
                <a:cs typeface="Arial" panose="020B0604020202020204" pitchFamily="34" charset="0"/>
              </a:rPr>
              <a:t>                                 supervisor </a:t>
            </a:r>
            <a:r>
              <a:rPr lang="en-US" sz="2000" dirty="0">
                <a:latin typeface="Arial" panose="020B0604020202020204" pitchFamily="34" charset="0"/>
                <a:cs typeface="Arial" panose="020B0604020202020204" pitchFamily="34" charset="0"/>
              </a:rPr>
              <a:t>Dr.Ann Nossier</a:t>
            </a:r>
            <a:endParaRPr lang="en-GB" sz="2000"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71120" y="1129716"/>
            <a:ext cx="3423920" cy="2819178"/>
          </a:xfrm>
          <a:ln>
            <a:solidFill>
              <a:schemeClr val="accent1"/>
            </a:solidFill>
          </a:ln>
        </p:spPr>
        <p:txBody>
          <a:bodyPr>
            <a:normAutofit/>
          </a:bodyPr>
          <a:lstStyle/>
          <a:p>
            <a:r>
              <a:rPr lang="en-US" sz="2000" b="1" dirty="0"/>
              <a:t>Abstract</a:t>
            </a:r>
          </a:p>
          <a:p>
            <a:pPr algn="l"/>
            <a:endParaRPr lang="en-US" sz="800" b="0" i="0" dirty="0">
              <a:solidFill>
                <a:srgbClr val="1F1F1F"/>
              </a:solidFill>
              <a:effectLst/>
              <a:latin typeface="Google Sans"/>
            </a:endParaRPr>
          </a:p>
          <a:p>
            <a:pPr algn="l"/>
            <a:endParaRPr lang="en-US" sz="800" b="0" i="0" dirty="0">
              <a:solidFill>
                <a:srgbClr val="1F1F1F"/>
              </a:solidFill>
              <a:effectLst/>
              <a:latin typeface="Google Sans"/>
            </a:endParaRPr>
          </a:p>
        </p:txBody>
      </p:sp>
      <p:sp>
        <p:nvSpPr>
          <p:cNvPr id="5" name="Subtitle 2"/>
          <p:cNvSpPr txBox="1">
            <a:spLocks/>
          </p:cNvSpPr>
          <p:nvPr/>
        </p:nvSpPr>
        <p:spPr>
          <a:xfrm>
            <a:off x="3751580" y="1208898"/>
            <a:ext cx="4759960" cy="5458602"/>
          </a:xfrm>
          <a:prstGeom prst="rect">
            <a:avLst/>
          </a:prstGeom>
          <a:ln>
            <a:solidFill>
              <a:schemeClr val="accent1"/>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b="1" dirty="0"/>
              <a:t>System Design/ Interface</a:t>
            </a:r>
          </a:p>
          <a:p>
            <a:pPr algn="l"/>
            <a:r>
              <a:rPr lang="en-US" sz="900" b="1" dirty="0"/>
              <a:t>CSRT tracking algorithm</a:t>
            </a:r>
          </a:p>
        </p:txBody>
      </p:sp>
      <p:sp>
        <p:nvSpPr>
          <p:cNvPr id="6" name="Subtitle 2"/>
          <p:cNvSpPr txBox="1">
            <a:spLocks/>
          </p:cNvSpPr>
          <p:nvPr/>
        </p:nvSpPr>
        <p:spPr>
          <a:xfrm>
            <a:off x="8737600" y="1076959"/>
            <a:ext cx="3383280" cy="3563791"/>
          </a:xfrm>
          <a:prstGeom prst="rect">
            <a:avLst/>
          </a:prstGeom>
          <a:ln>
            <a:solidFill>
              <a:schemeClr val="accent1"/>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b="1" dirty="0"/>
              <a:t>Results</a:t>
            </a:r>
          </a:p>
          <a:p>
            <a:r>
              <a:rPr lang="en-US" sz="2000" dirty="0"/>
              <a:t> </a:t>
            </a:r>
          </a:p>
          <a:p>
            <a:endParaRPr lang="en-GB" dirty="0"/>
          </a:p>
        </p:txBody>
      </p:sp>
      <p:sp>
        <p:nvSpPr>
          <p:cNvPr id="7" name="Subtitle 2"/>
          <p:cNvSpPr txBox="1">
            <a:spLocks/>
          </p:cNvSpPr>
          <p:nvPr/>
        </p:nvSpPr>
        <p:spPr>
          <a:xfrm>
            <a:off x="8737600" y="4640751"/>
            <a:ext cx="3383280" cy="2108199"/>
          </a:xfrm>
          <a:prstGeom prst="rect">
            <a:avLst/>
          </a:prstGeom>
          <a:ln>
            <a:solidFill>
              <a:schemeClr val="accent1"/>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b="1" dirty="0"/>
              <a:t>Conclusions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3040" y="165397"/>
            <a:ext cx="791817" cy="328970"/>
          </a:xfrm>
          <a:prstGeom prst="rect">
            <a:avLst/>
          </a:prstGeom>
        </p:spPr>
      </p:pic>
      <p:sp>
        <p:nvSpPr>
          <p:cNvPr id="4" name="Subtitle 2">
            <a:extLst>
              <a:ext uri="{FF2B5EF4-FFF2-40B4-BE49-F238E27FC236}">
                <a16:creationId xmlns:a16="http://schemas.microsoft.com/office/drawing/2014/main" id="{0084FB9D-AC83-F8CD-4041-3F88702D8887}"/>
              </a:ext>
            </a:extLst>
          </p:cNvPr>
          <p:cNvSpPr txBox="1">
            <a:spLocks/>
          </p:cNvSpPr>
          <p:nvPr/>
        </p:nvSpPr>
        <p:spPr>
          <a:xfrm>
            <a:off x="101600" y="4081670"/>
            <a:ext cx="3423920" cy="2776330"/>
          </a:xfrm>
          <a:prstGeom prst="rect">
            <a:avLst/>
          </a:prstGeom>
          <a:ln>
            <a:solidFill>
              <a:schemeClr val="accent1"/>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b="1" dirty="0"/>
              <a:t>Proposed System</a:t>
            </a:r>
          </a:p>
          <a:p>
            <a:endParaRPr lang="en-US" sz="2000" dirty="0"/>
          </a:p>
        </p:txBody>
      </p:sp>
      <p:pic>
        <p:nvPicPr>
          <p:cNvPr id="1028" name="Picture 4" descr="MOVING OBJECT DETECTION AND TRACKING IN VIDEO | Semantic Scholar">
            <a:extLst>
              <a:ext uri="{FF2B5EF4-FFF2-40B4-BE49-F238E27FC236}">
                <a16:creationId xmlns:a16="http://schemas.microsoft.com/office/drawing/2014/main" id="{19114E93-B979-5636-07C3-D460DC28808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09190" y="2355630"/>
            <a:ext cx="1786151" cy="131571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3D87291B-AE19-542A-65FB-7C1CF14FA795}"/>
              </a:ext>
            </a:extLst>
          </p:cNvPr>
          <p:cNvSpPr txBox="1"/>
          <p:nvPr/>
        </p:nvSpPr>
        <p:spPr>
          <a:xfrm>
            <a:off x="4083822" y="4023817"/>
            <a:ext cx="1689951" cy="230832"/>
          </a:xfrm>
          <a:prstGeom prst="rect">
            <a:avLst/>
          </a:prstGeom>
          <a:noFill/>
        </p:spPr>
        <p:txBody>
          <a:bodyPr wrap="square" rtlCol="0">
            <a:spAutoFit/>
          </a:bodyPr>
          <a:lstStyle/>
          <a:p>
            <a:r>
              <a:rPr lang="en-US" sz="900" b="1" dirty="0"/>
              <a:t>Speed calculation Algorithm</a:t>
            </a:r>
          </a:p>
        </p:txBody>
      </p:sp>
      <p:pic>
        <p:nvPicPr>
          <p:cNvPr id="10" name="Picture 9">
            <a:extLst>
              <a:ext uri="{FF2B5EF4-FFF2-40B4-BE49-F238E27FC236}">
                <a16:creationId xmlns:a16="http://schemas.microsoft.com/office/drawing/2014/main" id="{675D8CB5-B293-F52B-43D5-04F12800F70C}"/>
              </a:ext>
            </a:extLst>
          </p:cNvPr>
          <p:cNvPicPr>
            <a:picLocks noChangeAspect="1"/>
          </p:cNvPicPr>
          <p:nvPr/>
        </p:nvPicPr>
        <p:blipFill>
          <a:blip r:embed="rId4"/>
          <a:stretch>
            <a:fillRect/>
          </a:stretch>
        </p:blipFill>
        <p:spPr>
          <a:xfrm>
            <a:off x="10419844" y="1339131"/>
            <a:ext cx="1701036" cy="999182"/>
          </a:xfrm>
          <a:prstGeom prst="rect">
            <a:avLst/>
          </a:prstGeom>
        </p:spPr>
      </p:pic>
      <p:pic>
        <p:nvPicPr>
          <p:cNvPr id="17" name="Picture 16">
            <a:extLst>
              <a:ext uri="{FF2B5EF4-FFF2-40B4-BE49-F238E27FC236}">
                <a16:creationId xmlns:a16="http://schemas.microsoft.com/office/drawing/2014/main" id="{DA71C591-4F84-174D-1A64-2F5D399F0002}"/>
              </a:ext>
            </a:extLst>
          </p:cNvPr>
          <p:cNvPicPr>
            <a:picLocks noChangeAspect="1"/>
          </p:cNvPicPr>
          <p:nvPr/>
        </p:nvPicPr>
        <p:blipFill>
          <a:blip r:embed="rId5"/>
          <a:stretch>
            <a:fillRect/>
          </a:stretch>
        </p:blipFill>
        <p:spPr>
          <a:xfrm>
            <a:off x="8781337" y="1362877"/>
            <a:ext cx="1577547" cy="999182"/>
          </a:xfrm>
          <a:prstGeom prst="rect">
            <a:avLst/>
          </a:prstGeom>
        </p:spPr>
      </p:pic>
      <p:sp>
        <p:nvSpPr>
          <p:cNvPr id="18" name="TextBox 17">
            <a:extLst>
              <a:ext uri="{FF2B5EF4-FFF2-40B4-BE49-F238E27FC236}">
                <a16:creationId xmlns:a16="http://schemas.microsoft.com/office/drawing/2014/main" id="{AD2436D8-D57E-6BC0-849E-13149E38524D}"/>
              </a:ext>
            </a:extLst>
          </p:cNvPr>
          <p:cNvSpPr txBox="1"/>
          <p:nvPr/>
        </p:nvSpPr>
        <p:spPr>
          <a:xfrm>
            <a:off x="6302247" y="5421100"/>
            <a:ext cx="2560513" cy="215444"/>
          </a:xfrm>
          <a:prstGeom prst="rect">
            <a:avLst/>
          </a:prstGeom>
          <a:noFill/>
        </p:spPr>
        <p:txBody>
          <a:bodyPr wrap="square" rtlCol="0">
            <a:spAutoFit/>
          </a:bodyPr>
          <a:lstStyle/>
          <a:p>
            <a:pPr algn="just"/>
            <a:r>
              <a:rPr lang="en-US" sz="800" b="0" i="0" dirty="0">
                <a:effectLst/>
                <a:latin typeface="Google Sans"/>
              </a:rPr>
              <a:t>Euclidean filter </a:t>
            </a:r>
            <a:r>
              <a:rPr lang="es-ES" sz="800" dirty="0"/>
              <a:t>d = sqrt((x2 - x1)**2 + (y2 - y1)**2)</a:t>
            </a:r>
            <a:endParaRPr lang="en-US" sz="800" dirty="0"/>
          </a:p>
        </p:txBody>
      </p:sp>
      <p:sp>
        <p:nvSpPr>
          <p:cNvPr id="22" name="TextBox 21">
            <a:extLst>
              <a:ext uri="{FF2B5EF4-FFF2-40B4-BE49-F238E27FC236}">
                <a16:creationId xmlns:a16="http://schemas.microsoft.com/office/drawing/2014/main" id="{F794A3E5-8196-EA7C-545C-878F711BB65C}"/>
              </a:ext>
            </a:extLst>
          </p:cNvPr>
          <p:cNvSpPr txBox="1"/>
          <p:nvPr/>
        </p:nvSpPr>
        <p:spPr>
          <a:xfrm>
            <a:off x="3710858" y="1702791"/>
            <a:ext cx="2667640" cy="707886"/>
          </a:xfrm>
          <a:prstGeom prst="rect">
            <a:avLst/>
          </a:prstGeom>
          <a:noFill/>
        </p:spPr>
        <p:txBody>
          <a:bodyPr wrap="square">
            <a:spAutoFit/>
          </a:bodyPr>
          <a:lstStyle/>
          <a:p>
            <a:r>
              <a:rPr lang="en-US" sz="1000" dirty="0"/>
              <a:t>is a robust and accurate algorithm that can track objects in videos even under challenging conditions, such as occlusion and illumination changes.</a:t>
            </a:r>
          </a:p>
        </p:txBody>
      </p:sp>
      <p:sp>
        <p:nvSpPr>
          <p:cNvPr id="23" name="TextBox 22">
            <a:extLst>
              <a:ext uri="{FF2B5EF4-FFF2-40B4-BE49-F238E27FC236}">
                <a16:creationId xmlns:a16="http://schemas.microsoft.com/office/drawing/2014/main" id="{D897BD2D-F9D0-06BB-F81B-C5AABFCD6F08}"/>
              </a:ext>
            </a:extLst>
          </p:cNvPr>
          <p:cNvSpPr txBox="1"/>
          <p:nvPr/>
        </p:nvSpPr>
        <p:spPr>
          <a:xfrm>
            <a:off x="3710858" y="3647159"/>
            <a:ext cx="3629722" cy="230832"/>
          </a:xfrm>
          <a:prstGeom prst="rect">
            <a:avLst/>
          </a:prstGeom>
          <a:noFill/>
        </p:spPr>
        <p:txBody>
          <a:bodyPr wrap="square" rtlCol="0">
            <a:spAutoFit/>
          </a:bodyPr>
          <a:lstStyle/>
          <a:p>
            <a:r>
              <a:rPr lang="pl-PL" sz="900" dirty="0"/>
              <a:t>x_k = A * x_{k-1} + B * u_k + w_k</a:t>
            </a:r>
          </a:p>
        </p:txBody>
      </p:sp>
      <p:pic>
        <p:nvPicPr>
          <p:cNvPr id="25" name="Picture 4" descr="The tactical development of the Qatar 2022 World Cup Final">
            <a:extLst>
              <a:ext uri="{FF2B5EF4-FFF2-40B4-BE49-F238E27FC236}">
                <a16:creationId xmlns:a16="http://schemas.microsoft.com/office/drawing/2014/main" id="{DF194429-EE3A-38CB-20F8-C14CE94E944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6434" y="2845761"/>
            <a:ext cx="2154252" cy="1010005"/>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9F132ECF-E429-9BB7-5960-A1841DF5259C}"/>
              </a:ext>
            </a:extLst>
          </p:cNvPr>
          <p:cNvSpPr txBox="1"/>
          <p:nvPr/>
        </p:nvSpPr>
        <p:spPr>
          <a:xfrm>
            <a:off x="240714" y="1362281"/>
            <a:ext cx="3084732" cy="1477328"/>
          </a:xfrm>
          <a:prstGeom prst="rect">
            <a:avLst/>
          </a:prstGeom>
          <a:noFill/>
        </p:spPr>
        <p:txBody>
          <a:bodyPr wrap="square" rtlCol="0">
            <a:spAutoFit/>
          </a:bodyPr>
          <a:lstStyle/>
          <a:p>
            <a:r>
              <a:rPr lang="en-US" sz="900" i="0" dirty="0">
                <a:solidFill>
                  <a:srgbClr val="1F1F1F"/>
                </a:solidFill>
                <a:effectLst/>
                <a:latin typeface="Google Sans"/>
              </a:rPr>
              <a:t>This project uses computer vision to detect and track players in a video. The project outputs the speed, max speed, min speed, and a </a:t>
            </a:r>
            <a:r>
              <a:rPr lang="en-US" sz="900" dirty="0">
                <a:solidFill>
                  <a:srgbClr val="1F1F1F"/>
                </a:solidFill>
                <a:latin typeface="Google Sans"/>
              </a:rPr>
              <a:t>gif for players movement </a:t>
            </a:r>
            <a:r>
              <a:rPr lang="en-US" sz="900" i="0" dirty="0">
                <a:solidFill>
                  <a:srgbClr val="1F1F1F"/>
                </a:solidFill>
                <a:effectLst/>
                <a:latin typeface="Google Sans"/>
              </a:rPr>
              <a:t>to detect how much distance the player has covered. The goal of this project is to help players perform better technically and physically by providing them with feedback on their performance The project can be used by coaches and players to analyze player performance. Coaches can use the project to identify areas where players need to improve, also players</a:t>
            </a:r>
            <a:r>
              <a:rPr lang="en-US" sz="900" b="0" i="0" dirty="0">
                <a:solidFill>
                  <a:srgbClr val="1F1F1F"/>
                </a:solidFill>
                <a:effectLst/>
                <a:latin typeface="Google Sans"/>
              </a:rPr>
              <a:t>.</a:t>
            </a:r>
          </a:p>
          <a:p>
            <a:endParaRPr lang="en-US" sz="900" dirty="0"/>
          </a:p>
        </p:txBody>
      </p:sp>
      <p:pic>
        <p:nvPicPr>
          <p:cNvPr id="29" name="Picture 28">
            <a:extLst>
              <a:ext uri="{FF2B5EF4-FFF2-40B4-BE49-F238E27FC236}">
                <a16:creationId xmlns:a16="http://schemas.microsoft.com/office/drawing/2014/main" id="{10172B32-CC18-5856-D1CD-BF3DE6426CE4}"/>
              </a:ext>
            </a:extLst>
          </p:cNvPr>
          <p:cNvPicPr>
            <a:picLocks noChangeAspect="1"/>
          </p:cNvPicPr>
          <p:nvPr/>
        </p:nvPicPr>
        <p:blipFill>
          <a:blip r:embed="rId7"/>
          <a:stretch>
            <a:fillRect/>
          </a:stretch>
        </p:blipFill>
        <p:spPr>
          <a:xfrm>
            <a:off x="6705843" y="3037412"/>
            <a:ext cx="1395224" cy="2422263"/>
          </a:xfrm>
          <a:prstGeom prst="rect">
            <a:avLst/>
          </a:prstGeom>
        </p:spPr>
      </p:pic>
      <p:sp>
        <p:nvSpPr>
          <p:cNvPr id="30" name="TextBox 29">
            <a:extLst>
              <a:ext uri="{FF2B5EF4-FFF2-40B4-BE49-F238E27FC236}">
                <a16:creationId xmlns:a16="http://schemas.microsoft.com/office/drawing/2014/main" id="{177124EA-8BBF-18D8-7533-D6EBEB94CEE4}"/>
              </a:ext>
            </a:extLst>
          </p:cNvPr>
          <p:cNvSpPr txBox="1"/>
          <p:nvPr/>
        </p:nvSpPr>
        <p:spPr>
          <a:xfrm>
            <a:off x="6995186" y="1593211"/>
            <a:ext cx="1174639" cy="230832"/>
          </a:xfrm>
          <a:prstGeom prst="rect">
            <a:avLst/>
          </a:prstGeom>
          <a:noFill/>
        </p:spPr>
        <p:txBody>
          <a:bodyPr wrap="square" rtlCol="0">
            <a:spAutoFit/>
          </a:bodyPr>
          <a:lstStyle/>
          <a:p>
            <a:r>
              <a:rPr lang="en-US" sz="900" b="1" i="0" dirty="0">
                <a:effectLst/>
                <a:latin typeface="Google Sans"/>
              </a:rPr>
              <a:t>Distance</a:t>
            </a:r>
            <a:r>
              <a:rPr lang="en-US" sz="900" b="1" dirty="0"/>
              <a:t> Algorithm</a:t>
            </a:r>
          </a:p>
        </p:txBody>
      </p:sp>
      <p:sp>
        <p:nvSpPr>
          <p:cNvPr id="31" name="TextBox 30">
            <a:extLst>
              <a:ext uri="{FF2B5EF4-FFF2-40B4-BE49-F238E27FC236}">
                <a16:creationId xmlns:a16="http://schemas.microsoft.com/office/drawing/2014/main" id="{26B620CE-DD64-59BC-C1C7-4C3857B5B718}"/>
              </a:ext>
            </a:extLst>
          </p:cNvPr>
          <p:cNvSpPr txBox="1"/>
          <p:nvPr/>
        </p:nvSpPr>
        <p:spPr>
          <a:xfrm>
            <a:off x="6689429" y="1810512"/>
            <a:ext cx="1786151" cy="1200329"/>
          </a:xfrm>
          <a:prstGeom prst="rect">
            <a:avLst/>
          </a:prstGeom>
          <a:noFill/>
        </p:spPr>
        <p:txBody>
          <a:bodyPr wrap="square" rtlCol="0">
            <a:spAutoFit/>
          </a:bodyPr>
          <a:lstStyle/>
          <a:p>
            <a:r>
              <a:rPr lang="en-US" sz="900" b="0" i="0" dirty="0">
                <a:effectLst/>
                <a:latin typeface="Google Sans"/>
              </a:rPr>
              <a:t>works by first calculating the squared distances between the x-coordinates and the y-coordinates of the two points. It then takes the square root of the sum of these squared distances. This gives us the distance between the two points.</a:t>
            </a:r>
            <a:endParaRPr lang="en-US" sz="900" dirty="0"/>
          </a:p>
        </p:txBody>
      </p:sp>
      <p:sp>
        <p:nvSpPr>
          <p:cNvPr id="32" name="TextBox 31">
            <a:extLst>
              <a:ext uri="{FF2B5EF4-FFF2-40B4-BE49-F238E27FC236}">
                <a16:creationId xmlns:a16="http://schemas.microsoft.com/office/drawing/2014/main" id="{3C27564B-910A-BB3F-4DB8-BD555FA42966}"/>
              </a:ext>
            </a:extLst>
          </p:cNvPr>
          <p:cNvSpPr txBox="1"/>
          <p:nvPr/>
        </p:nvSpPr>
        <p:spPr>
          <a:xfrm>
            <a:off x="3963493" y="5559107"/>
            <a:ext cx="1912620" cy="1061829"/>
          </a:xfrm>
          <a:prstGeom prst="rect">
            <a:avLst/>
          </a:prstGeom>
          <a:noFill/>
        </p:spPr>
        <p:txBody>
          <a:bodyPr wrap="square" rtlCol="0">
            <a:spAutoFit/>
          </a:bodyPr>
          <a:lstStyle/>
          <a:p>
            <a:r>
              <a:rPr lang="en-US" sz="900" b="0" i="0" dirty="0">
                <a:effectLst/>
                <a:latin typeface="Google Sans"/>
              </a:rPr>
              <a:t>Once the objects have been tracked, their speed can be calculated by measuring the distance they travel between frames. This is done using the distance() function in the cv2 library. </a:t>
            </a:r>
          </a:p>
          <a:p>
            <a:r>
              <a:rPr lang="en-US" sz="900" b="0" i="0" dirty="0">
                <a:effectLst/>
                <a:latin typeface="Google Sans"/>
              </a:rPr>
              <a:t>Speed= distance/time </a:t>
            </a:r>
            <a:endParaRPr lang="en-US" sz="900" dirty="0"/>
          </a:p>
        </p:txBody>
      </p:sp>
      <p:sp>
        <p:nvSpPr>
          <p:cNvPr id="33" name="TextBox 32">
            <a:extLst>
              <a:ext uri="{FF2B5EF4-FFF2-40B4-BE49-F238E27FC236}">
                <a16:creationId xmlns:a16="http://schemas.microsoft.com/office/drawing/2014/main" id="{5C2034A8-C208-FB50-44D0-0C425B48E6A7}"/>
              </a:ext>
            </a:extLst>
          </p:cNvPr>
          <p:cNvSpPr txBox="1"/>
          <p:nvPr/>
        </p:nvSpPr>
        <p:spPr>
          <a:xfrm>
            <a:off x="9033137" y="3833744"/>
            <a:ext cx="2984015" cy="1200329"/>
          </a:xfrm>
          <a:prstGeom prst="rect">
            <a:avLst/>
          </a:prstGeom>
          <a:noFill/>
        </p:spPr>
        <p:txBody>
          <a:bodyPr wrap="square" rtlCol="0">
            <a:spAutoFit/>
          </a:bodyPr>
          <a:lstStyle/>
          <a:p>
            <a:r>
              <a:rPr lang="en-US" sz="1200" dirty="0"/>
              <a:t>The accuracy of the </a:t>
            </a:r>
            <a:r>
              <a:rPr lang="en-US" sz="1200" b="1" dirty="0"/>
              <a:t>CSRT </a:t>
            </a:r>
            <a:r>
              <a:rPr lang="en-US" sz="1200" dirty="0"/>
              <a:t>was 90.32 % and the </a:t>
            </a:r>
            <a:r>
              <a:rPr lang="en-US" sz="1200" b="1" dirty="0"/>
              <a:t>Distance</a:t>
            </a:r>
            <a:r>
              <a:rPr lang="en-US" sz="1200" dirty="0"/>
              <a:t>: 88.6% and the </a:t>
            </a:r>
            <a:r>
              <a:rPr lang="en-US" sz="1200" b="1" dirty="0"/>
              <a:t>Speed: </a:t>
            </a:r>
            <a:r>
              <a:rPr lang="en-US" sz="1200" dirty="0"/>
              <a:t>85.7% and after merging them they got 88.2% accuracy.</a:t>
            </a:r>
          </a:p>
          <a:p>
            <a:endParaRPr lang="en-US" sz="1200" dirty="0"/>
          </a:p>
          <a:p>
            <a:endParaRPr lang="en-US" sz="1200" dirty="0"/>
          </a:p>
        </p:txBody>
      </p:sp>
      <p:pic>
        <p:nvPicPr>
          <p:cNvPr id="34" name="Picture 6">
            <a:extLst>
              <a:ext uri="{FF2B5EF4-FFF2-40B4-BE49-F238E27FC236}">
                <a16:creationId xmlns:a16="http://schemas.microsoft.com/office/drawing/2014/main" id="{09323DA0-85EF-6699-500B-632BB033C56D}"/>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49939" y="4572325"/>
            <a:ext cx="3347519" cy="135214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CDF73946-444D-F506-5946-533A1B0711FF}"/>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901054" y="4335199"/>
            <a:ext cx="1693243" cy="1145248"/>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6D62718C-781D-12BF-579B-69A477B0C949}"/>
              </a:ext>
            </a:extLst>
          </p:cNvPr>
          <p:cNvSpPr txBox="1"/>
          <p:nvPr/>
        </p:nvSpPr>
        <p:spPr>
          <a:xfrm>
            <a:off x="9007297" y="5072468"/>
            <a:ext cx="2843886" cy="1308050"/>
          </a:xfrm>
          <a:prstGeom prst="rect">
            <a:avLst/>
          </a:prstGeom>
          <a:noFill/>
        </p:spPr>
        <p:txBody>
          <a:bodyPr wrap="square" rtlCol="0">
            <a:spAutoFit/>
          </a:bodyPr>
          <a:lstStyle/>
          <a:p>
            <a:pPr algn="just"/>
            <a:r>
              <a:rPr lang="en-US" sz="1000" b="0" i="0" dirty="0">
                <a:effectLst/>
                <a:latin typeface="Söhne"/>
              </a:rPr>
              <a:t>The tool demonstrates high efficiency by accurately tracking the player's movement, gathering detailed statistics, and creating a visually appealing heat map and GIF that vividly illustrate the player's on-field trajectory. It offers comprehensive analysis and visualization, enabling a thorough evaluation of the player's performance and tactics.</a:t>
            </a:r>
            <a:endParaRPr lang="en-GB" sz="1000" dirty="0"/>
          </a:p>
          <a:p>
            <a:endParaRPr lang="en-US" sz="900" dirty="0"/>
          </a:p>
        </p:txBody>
      </p:sp>
      <p:pic>
        <p:nvPicPr>
          <p:cNvPr id="19" name="Picture 18" descr="A picture containing text, screenshot, font, number&#10;&#10;Description automatically generated">
            <a:extLst>
              <a:ext uri="{FF2B5EF4-FFF2-40B4-BE49-F238E27FC236}">
                <a16:creationId xmlns:a16="http://schemas.microsoft.com/office/drawing/2014/main" id="{749B54AA-899D-CBA5-44BA-8170DE880EEE}"/>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145371" y="2410676"/>
            <a:ext cx="2583785" cy="1443427"/>
          </a:xfrm>
          <a:prstGeom prst="rect">
            <a:avLst/>
          </a:prstGeom>
        </p:spPr>
      </p:pic>
      <p:pic>
        <p:nvPicPr>
          <p:cNvPr id="11" name="Picture 10" descr="A picture containing black, darkness&#10;&#10;Description automatically generated">
            <a:extLst>
              <a:ext uri="{FF2B5EF4-FFF2-40B4-BE49-F238E27FC236}">
                <a16:creationId xmlns:a16="http://schemas.microsoft.com/office/drawing/2014/main" id="{89873A07-7062-AF9A-B163-FCFF91290ED6}"/>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577738" y="6163646"/>
            <a:ext cx="2834344" cy="433744"/>
          </a:xfrm>
          <a:prstGeom prst="rect">
            <a:avLst/>
          </a:prstGeom>
        </p:spPr>
      </p:pic>
    </p:spTree>
    <p:extLst>
      <p:ext uri="{BB962C8B-B14F-4D97-AF65-F5344CB8AC3E}">
        <p14:creationId xmlns:p14="http://schemas.microsoft.com/office/powerpoint/2010/main" val="41164463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2116</TotalTime>
  <Words>361</Words>
  <Application>Microsoft Office PowerPoint</Application>
  <PresentationFormat>Widescreen</PresentationFormat>
  <Paragraphs>19</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Google Sans</vt:lpstr>
      <vt:lpstr>Söhne</vt:lpstr>
      <vt:lpstr>Office Theme</vt:lpstr>
      <vt:lpstr>Title : Analyzing Football Players Performance by: Malek Tarek Ahmed                                      supervisor Dr.Ann Nossier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 by        supervisor</dc:title>
  <dc:creator>Windows User</dc:creator>
  <cp:lastModifiedBy>Malek196316</cp:lastModifiedBy>
  <cp:revision>11</cp:revision>
  <dcterms:created xsi:type="dcterms:W3CDTF">2022-05-24T14:49:20Z</dcterms:created>
  <dcterms:modified xsi:type="dcterms:W3CDTF">2023-06-11T04:02:43Z</dcterms:modified>
</cp:coreProperties>
</file>