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80" r:id="rId7"/>
    <p:sldId id="281" r:id="rId8"/>
    <p:sldId id="282" r:id="rId9"/>
    <p:sldId id="294" r:id="rId10"/>
    <p:sldId id="295" r:id="rId11"/>
    <p:sldId id="296" r:id="rId12"/>
    <p:sldId id="291" r:id="rId13"/>
    <p:sldId id="297" r:id="rId14"/>
    <p:sldId id="298" r:id="rId15"/>
    <p:sldId id="285" r:id="rId16"/>
    <p:sldId id="292" r:id="rId17"/>
    <p:sldId id="283" r:id="rId18"/>
    <p:sldId id="288" r:id="rId19"/>
    <p:sldId id="289" r:id="rId20"/>
    <p:sldId id="293" r:id="rId21"/>
    <p:sldId id="284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99" d="100"/>
          <a:sy n="99" d="100"/>
        </p:scale>
        <p:origin x="948" y="8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2025-03-02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2025-03-02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AF7FE-FEEB-26F4-4B69-FAF7F4A32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F8CFB5-D488-40E1-0604-2020914B0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47F8C3-CCEF-DBDA-93C1-740D6F0A9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52433-0BF8-8762-2F96-8D112121A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7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0D506-5AF8-2406-9C03-65ECDEE89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A03F07-2B78-52EC-EF78-A042DA3B0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1611CA-ACF9-E834-F649-C0B288660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6E0CF-CCBB-C951-1BEC-233CA3F1A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DC1B3-7C92-CA3D-6DCC-64C37737F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ADD132-901D-ADD8-57ED-28E863173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7B5879-0836-973C-AB98-01E0E9644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F90E4-233B-34CA-1A6D-FB8B2FC76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4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0D9DA-0039-57DE-6DE9-D67739999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F07AD5-8A2F-7D2E-BC28-30B6DC8BE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DBFEEC-F178-DCD1-8BE7-366D4E222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AB1F-4ABE-9C8F-78FF-D81827422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01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DFCB2-69C0-37BC-3F76-EEAFBD9B3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D2CCCF-B06D-D3FF-B6DD-AADD3D57C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DE3FDD-FFD1-291E-9686-8B2D0BBC5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B9338-74B9-BA0F-9CB1-49CC89239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FF8E5-725C-6CB5-3804-B988C62B8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E9AE3-2B00-649D-CAC0-0ADF5B6A1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E9C407-BB63-04E8-EEF2-4E09F290F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09FF-35FE-0494-F86B-50BF0120B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0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461CD-BFC8-DBA4-CB3E-729856943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7B1A4C-61CC-386E-BCBF-9AB8E3267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9816F0-C82C-EF65-24CE-962A046B3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40C9-6AF5-F6A5-1E1A-7F5E29984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8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79C6B-BCA9-DE87-1DC4-FCD88EE52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C5EBD-1A38-7F05-9E14-757D5AEAC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F77853-9062-B641-D917-EFFD469B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00E23-51AD-59B8-1EAD-C5CB0AB85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8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hsa.gov/data/data-we-collect/nsduh/datafiles" TargetMode="External"/><Relationship Id="rId7" Type="http://schemas.openxmlformats.org/officeDocument/2006/relationships/hyperlink" Target="https://www.cdc.gov/nchs/data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i.org/10.1016/j.addbeh.2007.12.007" TargetMode="External"/><Relationship Id="rId5" Type="http://schemas.openxmlformats.org/officeDocument/2006/relationships/hyperlink" Target="https://doi.org/10.1016/j.addbeh.2010.06.018" TargetMode="External"/><Relationship Id="rId4" Type="http://schemas.openxmlformats.org/officeDocument/2006/relationships/hyperlink" Target="http://dx.doi.org/10.15585/mmwr.ss6511a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Decomposition of Drug Substance Use on Health Dispositions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57EB04F-17E9-CC35-F354-E3B92A0733DB}"/>
              </a:ext>
            </a:extLst>
          </p:cNvPr>
          <p:cNvSpPr txBox="1">
            <a:spLocks/>
          </p:cNvSpPr>
          <p:nvPr/>
        </p:nvSpPr>
        <p:spPr>
          <a:xfrm>
            <a:off x="808312" y="3333105"/>
            <a:ext cx="4941771" cy="3197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+mn-lt"/>
              </a:rPr>
              <a:t>AJ Marcus</a:t>
            </a:r>
          </a:p>
          <a:p>
            <a:r>
              <a:rPr lang="en-US" sz="2800" cap="none" dirty="0">
                <a:latin typeface="+mn-lt"/>
              </a:rPr>
              <a:t>2025-02-07</a:t>
            </a:r>
          </a:p>
          <a:p>
            <a:endParaRPr lang="en-US" sz="28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0F2999-26F3-EA55-9A0F-1481DC3F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Dimensioning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11314-826D-0BFC-3334-84B7F8FA9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60764C-3BD2-5A65-DBC8-85A5FFA7CAD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3392035"/>
            <a:ext cx="3038375" cy="29071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27 dimensions (47 transformed)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optimization of 16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over 90% variance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AE1C71-C13C-504D-0CCB-97AF369D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798" y="1659087"/>
            <a:ext cx="6581775" cy="3743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0ADFD0-2E4D-4A3E-A2E5-F3C257DCE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29" y="5429565"/>
            <a:ext cx="420111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4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36331-4C7F-06C9-C620-207280339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E88B9F-57ED-2C2E-E077-24F7EFE2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Dimensioning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27512-7A5E-860E-0A2F-A9E74603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Influence Vectors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8C56BA-3625-7CA2-778A-E8FD1527234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3392035"/>
            <a:ext cx="3798772" cy="290716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drug use features showed high influence on component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drug dependence was </a:t>
            </a:r>
            <a:r>
              <a:rPr lang="en-US" i="1" dirty="0"/>
              <a:t>not</a:t>
            </a:r>
            <a:r>
              <a:rPr lang="en-US" dirty="0"/>
              <a:t> an influential factor but psychological distress was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multicollinearity found in the results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E8F26E-DE03-F32B-6A71-A727F81DAB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7760" y="735655"/>
            <a:ext cx="6733072" cy="59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Unsupervised Model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150180632"/>
              </p:ext>
            </p:extLst>
          </p:nvPr>
        </p:nvGraphicFramePr>
        <p:xfrm>
          <a:off x="838200" y="2111375"/>
          <a:ext cx="10515601" cy="179703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Principle Component Analysis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% Explained Variance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 anchor="ctr"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Total Components</a:t>
                      </a:r>
                    </a:p>
                  </a:txBody>
                  <a:tcPr anchor="ctr"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--</a:t>
                      </a:r>
                    </a:p>
                  </a:txBody>
                  <a:tcPr anchor="ctr"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16</a:t>
                      </a:r>
                    </a:p>
                  </a:txBody>
                  <a:tcPr anchor="ctr"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01795963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26EF-F979-8C50-9B2E-4CE2FBBA9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288A-1997-5EBF-F444-B53ABF66D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13232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 dirty="0"/>
              <a:t>The analysis fundamentally attempted to model predictive powers of health conditions and risks from drug use and addiction statuses.</a:t>
            </a:r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309163111"/>
              </p:ext>
            </p:extLst>
          </p:nvPr>
        </p:nvGraphicFramePr>
        <p:xfrm>
          <a:off x="4216400" y="895350"/>
          <a:ext cx="6156950" cy="51561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3487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82346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105266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REASONING / DETERMINATE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25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overall health a linear composition of specific drugs or addictions?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25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overall health a compounded effect of the drugs or addictions?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25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Booster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the Random Forest model build with a systematic and cumulative error bound?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25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classification perform better in n-dimensional (hyperplane) analysis?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8AB9F-9553-B2AA-5D14-36A072859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83AEFE68-97D2-92C4-2248-4DFF71EB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supervised Model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EBAA8756-49F9-3F6A-E7BC-F8A14E84C797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647073328"/>
              </p:ext>
            </p:extLst>
          </p:nvPr>
        </p:nvGraphicFramePr>
        <p:xfrm>
          <a:off x="838200" y="2111374"/>
          <a:ext cx="10515602" cy="29743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8410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77166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77166">
                  <a:extLst>
                    <a:ext uri="{9D8B030D-6E8A-4147-A177-3AD203B41FA5}">
                      <a16:colId xmlns:a16="http://schemas.microsoft.com/office/drawing/2014/main" val="1948692534"/>
                    </a:ext>
                  </a:extLst>
                </a:gridCol>
                <a:gridCol w="2277166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4054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% ACCURACY</a:t>
                      </a:r>
                      <a:br>
                        <a:rPr lang="en-US" b="0" dirty="0"/>
                      </a:br>
                      <a:r>
                        <a:rPr lang="en-US" b="0" dirty="0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% ACCURACY</a:t>
                      </a:r>
                      <a:br>
                        <a:rPr lang="en-US" b="0" dirty="0"/>
                      </a:br>
                      <a:r>
                        <a:rPr lang="en-US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MEAN </a:t>
                      </a:r>
                      <a:r>
                        <a:rPr lang="en-US" b="0"/>
                        <a:t>ABS ERROR</a:t>
                      </a:r>
                      <a:br>
                        <a:rPr lang="en-US" b="0"/>
                      </a:b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3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Logistic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3458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w/ Forward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3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287709"/>
                  </a:ext>
                </a:extLst>
              </a:tr>
              <a:tr h="533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Gradient Booster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910547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6B914A-EDDE-F249-B3A5-7ADBEA1D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A85ECB9-CA1B-5C37-97DB-42916E3C6A57}"/>
              </a:ext>
            </a:extLst>
          </p:cNvPr>
          <p:cNvSpPr txBox="1">
            <a:spLocks/>
          </p:cNvSpPr>
          <p:nvPr/>
        </p:nvSpPr>
        <p:spPr>
          <a:xfrm>
            <a:off x="845302" y="727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Health Level (Full set)</a:t>
            </a:r>
          </a:p>
        </p:txBody>
      </p:sp>
    </p:spTree>
    <p:extLst>
      <p:ext uri="{BB962C8B-B14F-4D97-AF65-F5344CB8AC3E}">
        <p14:creationId xmlns:p14="http://schemas.microsoft.com/office/powerpoint/2010/main" val="205939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09E43-6E84-C463-8448-405F5ECA6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87B5067-6AD3-2439-8CA7-9A1137C0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supervised Model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8592ECA1-60F2-5BAD-B4AC-10FC5EF60C9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13030710"/>
              </p:ext>
            </p:extLst>
          </p:nvPr>
        </p:nvGraphicFramePr>
        <p:xfrm>
          <a:off x="838200" y="2111374"/>
          <a:ext cx="10515602" cy="24409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8410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77166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77166">
                  <a:extLst>
                    <a:ext uri="{9D8B030D-6E8A-4147-A177-3AD203B41FA5}">
                      <a16:colId xmlns:a16="http://schemas.microsoft.com/office/drawing/2014/main" val="1948692534"/>
                    </a:ext>
                  </a:extLst>
                </a:gridCol>
                <a:gridCol w="2277166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4054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% ACCURACY</a:t>
                      </a:r>
                      <a:br>
                        <a:rPr lang="en-US" b="0" dirty="0"/>
                      </a:br>
                      <a:r>
                        <a:rPr lang="en-US" b="0" dirty="0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% ACCURACY</a:t>
                      </a:r>
                      <a:br>
                        <a:rPr lang="en-US" b="0" dirty="0"/>
                      </a:br>
                      <a:r>
                        <a:rPr lang="en-US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MEAN </a:t>
                      </a:r>
                      <a:r>
                        <a:rPr lang="en-US" b="0"/>
                        <a:t>ABS ERROR</a:t>
                      </a:r>
                      <a:br>
                        <a:rPr lang="en-US" b="0"/>
                      </a:b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3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Logistic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3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3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 Vector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287709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62EA5E-6580-BEAB-0195-3F42FDAC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51B1090D-AB8F-7B01-B682-664024854041}"/>
              </a:ext>
            </a:extLst>
          </p:cNvPr>
          <p:cNvSpPr txBox="1">
            <a:spLocks/>
          </p:cNvSpPr>
          <p:nvPr/>
        </p:nvSpPr>
        <p:spPr>
          <a:xfrm>
            <a:off x="845302" y="727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Generation ID (drug use subset)</a:t>
            </a:r>
          </a:p>
        </p:txBody>
      </p:sp>
    </p:spTree>
    <p:extLst>
      <p:ext uri="{BB962C8B-B14F-4D97-AF65-F5344CB8AC3E}">
        <p14:creationId xmlns:p14="http://schemas.microsoft.com/office/powerpoint/2010/main" val="307937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5E7A3-1596-D068-0CF4-F04765452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644F-7473-4E23-077D-0A77B349A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C54EE-9CD2-AB5B-39F5-7B3DCC992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7283116" cy="2850181"/>
          </a:xfrm>
        </p:spPr>
        <p:txBody>
          <a:bodyPr>
            <a:noAutofit/>
          </a:bodyPr>
          <a:lstStyle/>
          <a:p>
            <a:r>
              <a:rPr lang="en-US" dirty="0"/>
              <a:t>Dimensioning techniques showed the majority of population demographics do not explain the classifications of drug use history or addiction statuses.</a:t>
            </a:r>
          </a:p>
          <a:p>
            <a:endParaRPr lang="en-US" dirty="0"/>
          </a:p>
          <a:p>
            <a:r>
              <a:rPr lang="en-US" dirty="0"/>
              <a:t>Top-Level prediction models are not substantive to determine drug uses; population refinement will likely yield better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54B63-31D4-7165-4A31-2323867C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22BFD1-BF84-17BF-C4B3-509CC44A8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6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Sources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Primary Data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7"/>
            <a:ext cx="5733773" cy="775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National Survey on Drug Use and Health (2023)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Research Citations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4"/>
              </a:rPr>
              <a:t>National Estimates of Marijuana Use and Related Indicators</a:t>
            </a:r>
            <a:r>
              <a:rPr lang="en-US" dirty="0"/>
              <a:t>. </a:t>
            </a:r>
            <a:r>
              <a:rPr lang="en-US" dirty="0" err="1"/>
              <a:t>Azofeifa</a:t>
            </a:r>
            <a:r>
              <a:rPr lang="en-US" dirty="0"/>
              <a:t> A, Mattson ME, et. al. (2016)</a:t>
            </a:r>
          </a:p>
          <a:p>
            <a:r>
              <a:rPr lang="en-US" dirty="0">
                <a:hlinkClick r:id="rId5"/>
              </a:rPr>
              <a:t>Gender and prescription opioids: Findings from the National Survey on Drug Use and Health</a:t>
            </a:r>
            <a:r>
              <a:rPr lang="en-US" dirty="0"/>
              <a:t>. Back, Sudie E., Payne, Rebecca L., et. al. (2010)</a:t>
            </a:r>
          </a:p>
          <a:p>
            <a:r>
              <a:rPr lang="en-US" dirty="0">
                <a:hlinkClick r:id="rId6"/>
              </a:rPr>
              <a:t>A clinical validation of the National Survey on Drug Use and Health Assessment of Substance Use Disorders</a:t>
            </a:r>
            <a:r>
              <a:rPr lang="en-US" dirty="0"/>
              <a:t>. Jordan, </a:t>
            </a:r>
            <a:r>
              <a:rPr lang="sv-SE" dirty="0"/>
              <a:t>B. Kathleen, Karg, Rhonda S., et. al. (2007)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31A718A-76BE-CD8C-8D75-AB8AE89B9A86}"/>
              </a:ext>
            </a:extLst>
          </p:cNvPr>
          <p:cNvSpPr txBox="1">
            <a:spLocks/>
          </p:cNvSpPr>
          <p:nvPr/>
        </p:nvSpPr>
        <p:spPr>
          <a:xfrm>
            <a:off x="1641760" y="3930062"/>
            <a:ext cx="5326268" cy="448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Secondary Data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3A1A843-4984-47DF-EFED-CB404769EC3B}"/>
              </a:ext>
            </a:extLst>
          </p:cNvPr>
          <p:cNvSpPr txBox="1">
            <a:spLocks/>
          </p:cNvSpPr>
          <p:nvPr/>
        </p:nvSpPr>
        <p:spPr>
          <a:xfrm>
            <a:off x="1641761" y="4379052"/>
            <a:ext cx="5326268" cy="775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7"/>
              </a:rPr>
              <a:t>Center for Disease Control National Center for Health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AJ Marcus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Purpose &amp; Intent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recent National Health Survey, perform a population analysis to identify health and substance drug use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Top-Level classification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demographic-isolated systems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Data Mining</a:t>
            </a:r>
            <a:br>
              <a:rPr lang="en-US" dirty="0"/>
            </a:br>
            <a:r>
              <a:rPr lang="en-US" dirty="0"/>
              <a:t>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2023 National Survey on Drug Use and Health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i="1" dirty="0"/>
              <a:t>Substance Abuse and Mental Health Services Administration</a:t>
            </a:r>
          </a:p>
          <a:p>
            <a:r>
              <a:rPr lang="en-US" i="1" dirty="0"/>
              <a:t>Center for Behavioral Heal Statistics and Quality</a:t>
            </a:r>
          </a:p>
          <a:p>
            <a:r>
              <a:rPr lang="en-US" i="1" dirty="0"/>
              <a:t>Rockville, MD 20857</a:t>
            </a:r>
          </a:p>
          <a:p>
            <a:r>
              <a:rPr lang="en-US" i="1" dirty="0"/>
              <a:t>2024 October 29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Robust national interviewed survey with over a decade of history and consistent methodology.</a:t>
            </a:r>
          </a:p>
          <a:p>
            <a:r>
              <a:rPr lang="en-US" dirty="0"/>
              <a:t>Considered a gold standard by the Centers for Disease Control Human Experimentation and Evaluation Standards.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EDA Findings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2733575"/>
            <a:ext cx="3846897" cy="36227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utilized fields are logistic recodes from survey administrators, creating consistent representative survey population; the majority of recodes occur in the demographic fields.</a:t>
            </a:r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45F7F7-FF07-4D57-AEAA-2DF0401F8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239"/>
          <a:stretch/>
        </p:blipFill>
        <p:spPr>
          <a:xfrm>
            <a:off x="5372403" y="2339661"/>
            <a:ext cx="5988499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0094-A7A5-35A8-7777-C027673FB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D64A-B789-C0C0-BCE2-F7B7E3DC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EDA Findings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13CF531-1D2C-4F10-E9A0-09B6570818E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2733575"/>
            <a:ext cx="3846897" cy="36227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fields consist of numerical, categorical, and ordinal values; all fields have numeric encodings inherent in survey sourcing and are translated to cat-strings for model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classes are reasonably balanced 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074A717E-8B9E-9C39-666F-77778122AE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CEE1B-F1CF-8A8F-1F98-850D612B8B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5965"/>
          <a:stretch/>
        </p:blipFill>
        <p:spPr>
          <a:xfrm>
            <a:off x="5130353" y="1296891"/>
            <a:ext cx="6718345" cy="47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7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7AD99-9242-8478-7BB2-63DC8C691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AAD3-BAC0-EC8D-F627-48C7EEAA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EDA Findings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1B42FA-6B0A-C604-0D8F-E6F42EC0DF5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2733575"/>
            <a:ext cx="3846897" cy="36227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Drug use fields are heavily right-skewed, requiring transformations to prevent distortion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4A7E15C6-ACC1-7FF0-3122-556DEF3CE4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93F07-6F1D-AEC6-792E-C90B11CEFA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3317" b="16497"/>
          <a:stretch/>
        </p:blipFill>
        <p:spPr>
          <a:xfrm>
            <a:off x="5188017" y="942468"/>
            <a:ext cx="5662863" cy="55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2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DE70D-01B3-3F83-93F3-2D57B43F2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8BF1-5E18-AFAA-029C-3C56CCAF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EDA Findings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CF6C57-60AA-4F91-5739-2056124ECD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2733575"/>
            <a:ext cx="4754880" cy="362277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Dependency analysis showed 9 fields with intra-combination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determined adolescents were the primary cause of major </a:t>
            </a:r>
            <a:r>
              <a:rPr lang="en-US" dirty="0" err="1"/>
              <a:t>nullsets</a:t>
            </a:r>
            <a:r>
              <a:rPr lang="en-US" dirty="0"/>
              <a:t> and were excluded from report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Remaining fields were dropped for high null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dataset yielded 31,683 observations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BAD50BB4-C1A7-3651-3E2F-1E10FF52F3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3BEB8-9BA2-EE97-A553-CF7DAC8FE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610" y="1750769"/>
            <a:ext cx="467742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9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85F77-D6D9-0231-4E5D-C7B95055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8686-385E-6E16-0B85-15AF186A3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Unlabeled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225024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1305</TotalTime>
  <Words>666</Words>
  <Application>Microsoft Office PowerPoint</Application>
  <PresentationFormat>Widescreen</PresentationFormat>
  <Paragraphs>159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Tenorite</vt:lpstr>
      <vt:lpstr>Custom</vt:lpstr>
      <vt:lpstr>Decomposition of Drug Substance Use on Health Dispositions</vt:lpstr>
      <vt:lpstr>Purpose &amp; Intent</vt:lpstr>
      <vt:lpstr>Data Mining &amp; Exploration</vt:lpstr>
      <vt:lpstr>Data Source</vt:lpstr>
      <vt:lpstr>EDA Findings</vt:lpstr>
      <vt:lpstr>EDA Findings</vt:lpstr>
      <vt:lpstr>EDA Findings</vt:lpstr>
      <vt:lpstr>EDA Findings</vt:lpstr>
      <vt:lpstr>Unlabeled Classification</vt:lpstr>
      <vt:lpstr>PCA Dimensioning</vt:lpstr>
      <vt:lpstr>PCA Dimensioning</vt:lpstr>
      <vt:lpstr>Unsupervised Model metrics</vt:lpstr>
      <vt:lpstr>Predictive Modeling</vt:lpstr>
      <vt:lpstr>Model Selection</vt:lpstr>
      <vt:lpstr>supervised Model metrics</vt:lpstr>
      <vt:lpstr>supervised Model metrics</vt:lpstr>
      <vt:lpstr>Results</vt:lpstr>
      <vt:lpstr>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 Marcus</dc:creator>
  <cp:lastModifiedBy>AJ Marcus</cp:lastModifiedBy>
  <cp:revision>3</cp:revision>
  <dcterms:created xsi:type="dcterms:W3CDTF">2025-02-27T18:39:32Z</dcterms:created>
  <dcterms:modified xsi:type="dcterms:W3CDTF">2025-03-03T16:37:49Z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