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28" autoAdjust="0"/>
  </p:normalViewPr>
  <p:slideViewPr>
    <p:cSldViewPr snapToGrid="0">
      <p:cViewPr varScale="1">
        <p:scale>
          <a:sx n="98" d="100"/>
          <a:sy n="98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b="1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b="1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b="1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b="1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b="1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Outcomes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Trending Model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Findings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b="1" dirty="0"/>
            <a:t>Prediction Model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Report Outcomes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Trending Model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kern="1200" dirty="0"/>
            <a:t>Findings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600" b="1" kern="1200" dirty="0"/>
            <a:t>Prediction Model</a:t>
          </a:r>
        </a:p>
      </dsp:txBody>
      <dsp:txXfrm>
        <a:off x="3208367" y="4514895"/>
        <a:ext cx="1261351" cy="91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C5F7E-300C-4A51-9380-A87A00198885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A25E5-2A8B-4DE0-8544-9EEA272C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FFE9-C525-012F-3371-513FA0615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54C66-BCBA-41B9-BA36-CBAB43AEF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2B01F-299B-F2BC-4FB4-59FCB229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44872-8BE2-8C1E-5CBF-C0A295DB3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956B9-FD86-B751-EDA1-98AD8B71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46E19-EE37-2176-B235-1143CBE9A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8A8587-4A24-FC9D-163F-48A88ABF2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DEB60-3645-6BBB-9CE4-F2CBA9A44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661F3-984D-9DB9-D306-2BA034200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34E91-3D4A-AD8E-1E7E-70A8652C5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278ED-CCD1-4D2B-F762-4AB07672E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using the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Fligner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-Killeen test of group population variances, we can show the only similarity each Congress shows appears to be during continued Presidential terms where the incumbent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E55A5-AFB0-53B1-79FD-A63B44B37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80CA8-B89B-A1ED-1E90-C05E8568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FF883-C003-5B06-E828-E259BE54E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CBFC0-38E6-8EC6-F865-D391DA73B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EA1A-8842-FA83-0BEB-6BAA53942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2DC8-5C34-EC4C-5252-AAA9BE73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110A8-7B47-D6D9-3FFA-E39728F89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FB615-28AF-F489-4035-8D1C9B129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54473-B0B3-3048-6BAC-565F21FB1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25E5-2A8B-4DE0-8544-9EEA272C2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598-1BA1-1294-61CD-2DFB0EBB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CEF69-4A76-F233-AC22-44199012D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0487-1954-C234-006E-8A4B41E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2EF5-178B-F156-1BDA-9AE012BF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104A-BF5F-0602-1CFB-9F401885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CBE9-033C-1614-8AD5-DABC68D8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25B6-3E3B-9369-C171-534B0A24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CED8-0EE5-1139-4CC9-C6AAE168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A17D-9D3C-2C69-1BE2-191A2F8F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29C6-5700-7C4E-340E-C80A1FA8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5C462-37CF-6731-64E5-ACA58ACF6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46213-8D22-5C52-1426-D81A4EE8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1769-C6BE-2291-66F1-3F1232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E4F9-9933-BA76-5D8F-371B159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12B3-6A52-9DBD-1658-0E426B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F411-45E5-DEA5-2B48-B201031F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3272-4CA6-BE8A-6B31-E3AF67F6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1320-47BE-71A1-E0A6-FDF7F70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093D-D80F-A56C-5838-898F41E9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C82F-9122-796E-D46F-FAD3668D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9D94-7304-0FCD-DBE6-E5C4192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2022-E41C-0E1D-9D92-50292D7A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0C2C-3CB8-65A8-278D-3E659401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C902-24AC-F7FB-F4A5-8151B67F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E509-9DEC-BFA2-B26C-14EB3631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B4B-F5FD-7FAA-99D5-2737F26D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F5EF-2567-D4AE-372B-EE9066DAE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C300-D76B-6695-4295-D53FA389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F913-7111-0C13-02D0-420D33BD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B2FDC-1636-1AC3-99E4-0DD36BB0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4F0D-E335-CFC2-6A49-9B48E590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096-5B50-AF59-6A8B-F9152526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EB0B-214A-D53E-4A1F-FA9CA084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D84E-B9E8-8FAF-F43C-33BE0067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FDD9B-4E3C-2301-014E-17B2257A6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30A6D-761E-F2F1-71F8-BE3AFCFA6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028A-305D-E35C-ADC5-221DE02B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CE5AA-FC79-6725-8523-704B8114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3C49C-F386-8E30-1468-6C04D256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621F-BA80-5E10-5155-3D6E269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4CFB2-E03C-03C5-744B-171AA29B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2905-1D31-6C9B-A023-C4052BA8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6665-09B7-7E2F-49D6-E97BFEFB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6C37D-1774-3851-9F82-4FA11A29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B03D5-483B-FCB9-AD02-ECAD3711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AA272-A4C2-8916-7291-9F742EA1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BB63-2AAC-442F-A44E-AE0ABD64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02C4-81DD-BE18-2267-3F94850E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A9FD-61E8-F393-9F6D-9C838F35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2E72-EF6C-DC74-4660-9F70B574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3C0F-1B73-9BDB-C1F2-F447BA18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F4D5B-3331-5E02-C19B-D65E0EC1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DEAC-AA86-7D2D-F816-83B0BEA0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6349E-2CC2-AB94-0E13-C9F998B9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92AAC-34AE-EF9E-3E08-FE7CA141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2A8B-59DA-816C-4DA8-1278D27B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7D346-5A26-16C0-2692-058C80D2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ABEE-C70C-EA43-FA41-B31C112B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07B87-7D97-8D94-773A-B2EB6287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D260-03A6-3DCE-A1AC-6C658B18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8A74-A9AA-0EFE-358E-A040A8726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3EB0-33A6-4112-AE7F-504D96C0F600}" type="datetimeFigureOut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7D39-A3CE-926F-A3DB-FAB414A3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A6ED-CF1D-8DFB-FDAF-3A95EF2D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abiusmaximus.com/2017/03/07/we-learn-about-american-politic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abiusmaximus.com/2017/03/07/we-learn-about-american-politic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40DD-B6D6-F7C6-FC40-5C83E9D7A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806" y="2019300"/>
            <a:ext cx="6198888" cy="92594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US Political Polarity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808ED-6164-4AFD-E25E-B6DCC6C1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4035" y="3014850"/>
            <a:ext cx="3642659" cy="41415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AJ Marcus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6B22A-F017-2DA0-2B0A-700D699F9A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5306" y="1502063"/>
            <a:ext cx="6246637" cy="36980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4F44FD-C307-2850-1500-CB9E55C4130C}"/>
              </a:ext>
            </a:extLst>
          </p:cNvPr>
          <p:cNvSpPr txBox="1">
            <a:spLocks/>
          </p:cNvSpPr>
          <p:nvPr/>
        </p:nvSpPr>
        <p:spPr>
          <a:xfrm rot="880663">
            <a:off x="1487423" y="2758953"/>
            <a:ext cx="4210572" cy="925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STY CAGE PERSONAL USE" pitchFamily="2" charset="0"/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384390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9DB1C-4C54-0F98-85E9-15F9581A2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487867A-ECE5-1BAD-0BA7-7BB88CE89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534076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853D58B-D71C-20B2-FA84-D057089D341A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FF28D-B244-908F-752A-4D3DDB344D02}"/>
              </a:ext>
            </a:extLst>
          </p:cNvPr>
          <p:cNvSpPr txBox="1"/>
          <p:nvPr/>
        </p:nvSpPr>
        <p:spPr>
          <a:xfrm>
            <a:off x="6096000" y="1609725"/>
            <a:ext cx="54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showed lower variance but also lower predictive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E93F-E422-79BD-8012-ADBF82CB5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56056"/>
            <a:ext cx="5124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13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69C9E-9360-B8B7-4163-361C5904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5C2C088-C94E-B518-1F8F-419778043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434291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574EBD9-5DB7-6B07-074C-01A2340964B0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281F54-7F87-E820-830E-F5CABECA01BF}"/>
              </a:ext>
            </a:extLst>
          </p:cNvPr>
          <p:cNvSpPr txBox="1"/>
          <p:nvPr/>
        </p:nvSpPr>
        <p:spPr>
          <a:xfrm>
            <a:off x="6096000" y="1609725"/>
            <a:ext cx="5486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predictive powers ranged from 60% - 95%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accuracy did not stabilize with larger voting pools, suggesting change of political position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6E455-2345-6755-86ED-45D51E46E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4156" y="3264608"/>
            <a:ext cx="4337828" cy="34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754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8927-6ACC-EA86-2CBF-3766D53B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9112EE-B549-57BC-3305-DF2EF7A7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1323975"/>
            <a:ext cx="5252094" cy="427008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Politics has become a large societal concern in the United States and the polarizing stances on common issues has given way to social unrest, tension, and distrust.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The goals validated the existence, primary actors, and timeline of political polarity as a baseline for future analysis.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Modeling for voting predictions yielded reasonable success but lacks refinement without additional data sources and lagging indicators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DA272-497E-F6C3-2096-B8161CF002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5306" y="1502063"/>
            <a:ext cx="6246637" cy="3698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2EFB4-49EA-A3D1-8F45-62934C23B74E}"/>
              </a:ext>
            </a:extLst>
          </p:cNvPr>
          <p:cNvSpPr txBox="1">
            <a:spLocks/>
          </p:cNvSpPr>
          <p:nvPr/>
        </p:nvSpPr>
        <p:spPr>
          <a:xfrm rot="880663">
            <a:off x="1487423" y="2758953"/>
            <a:ext cx="4210572" cy="925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STY CAGE PERSONAL USE" pitchFamily="2" charset="0"/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38789626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4BFB5F6-DE35-EEA5-E87E-D68108C2A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521187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0DD93A-9A16-8072-7C18-4A74E1AA2969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3E93D-5163-62FF-B528-0A8B85771C97}"/>
              </a:ext>
            </a:extLst>
          </p:cNvPr>
          <p:cNvSpPr txBox="1"/>
          <p:nvPr/>
        </p:nvSpPr>
        <p:spPr>
          <a:xfrm>
            <a:off x="6096000" y="1609725"/>
            <a:ext cx="5486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voting records were non-normal from holistic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Strata on Congressional Bodies, Sessions, and inter-Sessions showed consistently non-normal distributions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C7B4E-5705-7833-DB5C-A4E4D3818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127" y="3969088"/>
            <a:ext cx="2720246" cy="2558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BD341-868E-1D3E-9F14-CBC520277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1371" y="3922374"/>
            <a:ext cx="3876675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820C9-4D88-BFCF-533E-F45434EF7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14BEA77-6463-B67C-0C75-CAAB94ADC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02179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2ECBA2-B882-0BDA-8DF3-A4B03DD3DD01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BC977-ADB7-906E-3E99-9C066E065C08}"/>
              </a:ext>
            </a:extLst>
          </p:cNvPr>
          <p:cNvSpPr txBox="1"/>
          <p:nvPr/>
        </p:nvSpPr>
        <p:spPr>
          <a:xfrm>
            <a:off x="6096000" y="1609725"/>
            <a:ext cx="54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outcomes were sufficiently random across multiple strata, supporting data independence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5E7BD-0D59-BFA0-A0F8-442947B5946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3333" b="33901"/>
          <a:stretch/>
        </p:blipFill>
        <p:spPr>
          <a:xfrm>
            <a:off x="5594539" y="2585681"/>
            <a:ext cx="6489319" cy="38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EA93-D16E-81B6-EB25-B5CBC800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C7D8635-FF36-830A-9F69-C2B770099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700753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4CBCB3-D0AD-83E4-2467-0C0FC82BE4B7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5359C-A709-C2FF-9090-588523BA4FD9}"/>
              </a:ext>
            </a:extLst>
          </p:cNvPr>
          <p:cNvSpPr txBox="1"/>
          <p:nvPr/>
        </p:nvSpPr>
        <p:spPr>
          <a:xfrm>
            <a:off x="6096000" y="1609725"/>
            <a:ext cx="548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outcomes showed inconsistent variance across Sessions, supporting independence between each Congress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E99B2-4EE5-B6D1-43EA-AB718B035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264" y="2585681"/>
            <a:ext cx="6033869" cy="36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22BEE-8A79-8271-1515-20496D94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168DA1D-9065-C160-8EE0-E26643B5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118043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25207C-4E54-B534-AE8E-45E7F5B190E9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Trending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6A730-01F1-D016-1D51-C2CC2CBDA30D}"/>
              </a:ext>
            </a:extLst>
          </p:cNvPr>
          <p:cNvSpPr txBox="1"/>
          <p:nvPr/>
        </p:nvSpPr>
        <p:spPr>
          <a:xfrm>
            <a:off x="6096000" y="1609725"/>
            <a:ext cx="548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Time-series analysis confirmed 1970s as point of polarization noting the overlay of multiple global and sovereign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8BCA6-4BD2-F471-3940-44A6F850E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731" y="2618150"/>
            <a:ext cx="5892935" cy="39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78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B1A26-6D9B-FE87-83F5-1472123C3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34E1309-5314-707A-0DAB-9F3A67FA1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498618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E7CF58-CAA4-7FBF-7E61-34D80D261DC4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E25E1-53AE-1FF1-1C04-82657961D570}"/>
              </a:ext>
            </a:extLst>
          </p:cNvPr>
          <p:cNvSpPr txBox="1"/>
          <p:nvPr/>
        </p:nvSpPr>
        <p:spPr>
          <a:xfrm>
            <a:off x="6096000" y="1609725"/>
            <a:ext cx="548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Polarization notably deviated in 1970s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Polarization is driven from radicalization of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FC631-4FD1-3CF5-11B4-756308A4A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127" y="2692357"/>
            <a:ext cx="6938354" cy="38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73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F2517-0428-0E51-41E8-989578E27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2CB1060-624A-1C75-E779-5C93B4CF6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230986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728EEB4-E822-7CEF-494B-E5E6BC3FA4FE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FAB8A-E05D-4851-17B7-431901E61BC1}"/>
              </a:ext>
            </a:extLst>
          </p:cNvPr>
          <p:cNvSpPr txBox="1"/>
          <p:nvPr/>
        </p:nvSpPr>
        <p:spPr>
          <a:xfrm>
            <a:off x="6096000" y="1609725"/>
            <a:ext cx="5486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Sessions are resultingly independent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 has negligible ability to “undo” or counterpose prior Congress Sessions’ legislative actions; fastest movements were noticeable after 3 sessions (6 years)</a:t>
            </a:r>
          </a:p>
        </p:txBody>
      </p:sp>
    </p:spTree>
    <p:extLst>
      <p:ext uri="{BB962C8B-B14F-4D97-AF65-F5344CB8AC3E}">
        <p14:creationId xmlns:p14="http://schemas.microsoft.com/office/powerpoint/2010/main" val="321025188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4EA50-4E3D-96D0-D833-6A1F6260C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B442856-837B-6C26-F38E-1D5EE2A57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388691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DC144F4-9838-5AE9-BE3D-68006DD7BA85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0154B-13BE-69F8-FA7F-BBB0EB24B33D}"/>
              </a:ext>
            </a:extLst>
          </p:cNvPr>
          <p:cNvSpPr txBox="1"/>
          <p:nvPr/>
        </p:nvSpPr>
        <p:spPr>
          <a:xfrm>
            <a:off x="6096000" y="1609725"/>
            <a:ext cx="548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votes were predicted via Logistic Regression and Random Forest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B0594-9D39-FC23-7647-2D7D41D19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56056"/>
            <a:ext cx="5124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12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362</Words>
  <Application>Microsoft Office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RUSTY CAGE PERSONAL USE</vt:lpstr>
      <vt:lpstr>Office Theme</vt:lpstr>
      <vt:lpstr>US Political Polarity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Marcus</dc:creator>
  <cp:lastModifiedBy>AJ Marcus</cp:lastModifiedBy>
  <cp:revision>7</cp:revision>
  <dcterms:created xsi:type="dcterms:W3CDTF">2024-10-09T20:48:55Z</dcterms:created>
  <dcterms:modified xsi:type="dcterms:W3CDTF">2024-11-12T01:04:50Z</dcterms:modified>
</cp:coreProperties>
</file>