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5D34F-F68B-A0EC-A34A-9ABE5ADC7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E5330E-EC07-91A0-499A-E1C19906B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D5CCD-43EB-DFC6-9856-0558321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C9F-955D-4A69-AD67-670F0FF39A5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8BB3B-0A3C-347E-AD19-96730613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2D0252-4B46-B0CC-86DE-B076CCA9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D20-FC7C-40F1-9DF1-1F85934202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20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4E703-7283-1BF0-AA6D-CAAFF229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23F269-58DA-7D70-5099-0B6AD8D21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9C8A00-8533-81DD-9297-C77F080E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C9F-955D-4A69-AD67-670F0FF39A5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F8CA4-6C05-0B2E-B39C-4271FCDB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8CB396-6E11-8E0C-936D-1549201C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D20-FC7C-40F1-9DF1-1F85934202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30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A99C98-A6A2-3BF0-48BE-C30816C2D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D864AE-9064-8B59-911B-085296A82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8DD913-608C-2F38-FDA5-E3467527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C9F-955D-4A69-AD67-670F0FF39A5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31C1A9-1707-7FF9-FD9C-C32388C0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E662E-331F-C428-9CE8-AB0CBE20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D20-FC7C-40F1-9DF1-1F85934202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058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86BD5-556E-0DEB-C377-0217EE01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94998-2546-8E84-04B0-5BC83AF09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C63304-CE6E-E83A-C98C-523FA14D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C9F-955D-4A69-AD67-670F0FF39A5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29EC8A-E3E8-CFD9-6F2D-2D2CB5FC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DC7637-60A0-88CD-8F51-7F1A39ED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D20-FC7C-40F1-9DF1-1F85934202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87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B2ED4-D0D0-0E58-12EE-5FC6EA9B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6AFA5A-C756-1A0F-224F-91B42DD7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61E197-E1C8-57A4-A08D-8E75FA7C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C9F-955D-4A69-AD67-670F0FF39A5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57677C-AB94-1E96-548E-CB31C6CD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B855B-882E-A8B8-3F3F-406619F1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D20-FC7C-40F1-9DF1-1F85934202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94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0C9F3-36D2-2FC6-FD1A-F6EC5DD8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A6A97-C7C2-6E21-2A1E-02E481D20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AFFDE6-E75A-B006-856E-BE58C88F2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C65A66-B5D1-DC3A-1C75-7AA7497E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C9F-955D-4A69-AD67-670F0FF39A5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A44950-86B8-DC43-68A2-9FCAF709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31DFBF-AFE5-3B1C-9B68-261DE4CF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D20-FC7C-40F1-9DF1-1F85934202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40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B218F-0F2E-76CC-C311-76696DB2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4153B8-6640-5E77-A6F0-834C45BB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109DAC-8258-2D2E-4184-EBD8ACA01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A5F759-CAC4-8B22-AE64-1D32CB21E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64D9BC-78F8-FFED-201B-DD44FC418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A49C83-DF27-0516-9086-A3EC688C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C9F-955D-4A69-AD67-670F0FF39A5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221733-7FE6-FB55-0AD9-879912CB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DFD78B-57BD-9EBE-AD12-540E8AF2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D20-FC7C-40F1-9DF1-1F85934202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33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41EE2-F418-20F0-A9C6-B87CE8DB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0E4BA6-6E8A-D5EB-8ABC-A6173679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C9F-955D-4A69-AD67-670F0FF39A5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B89E84-C2E1-BDB4-33C4-6BB4C9F8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BD3995-3870-8973-D1E7-96AAD872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D20-FC7C-40F1-9DF1-1F85934202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327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41027A-9D06-D21E-C91F-276A2B2B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C9F-955D-4A69-AD67-670F0FF39A5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E38291-F88B-FFFD-5324-131C4F1A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F2CD9E-8EE0-0D67-0ADE-8E32E182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D20-FC7C-40F1-9DF1-1F85934202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88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19B40-6D2F-58E3-6991-2615D365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C9E07-8780-A1F5-70BF-D036EBA3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1BADB-BFA3-2A45-2DE8-732712126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CC9096-337E-B743-5709-B7D5EF0E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C9F-955D-4A69-AD67-670F0FF39A5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0FDA33-1B77-60DD-2587-5E6B8820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FBEE6A-6F4B-1C39-9115-6D6E023A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D20-FC7C-40F1-9DF1-1F85934202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98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DEE7B-226C-7C42-D20E-16E53D8A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6CAD65-CEE2-5AF9-3224-94D4168A9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76D5A0-8543-7F37-C950-A80207046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36765E-B160-E1CB-1409-96D8E591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EC9F-955D-4A69-AD67-670F0FF39A5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BEF796-6EEA-BD9C-BA56-92A435E9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5324B5-2412-8744-E73D-F1B5E455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BD20-FC7C-40F1-9DF1-1F85934202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213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1F29F6-0B79-CB37-12CA-4095B032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93C68E-5EFE-6A91-6272-D10DCA7A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1F0C42-A423-EE58-4753-D9C04EAD1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EC9F-955D-4A69-AD67-670F0FF39A59}" type="datetimeFigureOut">
              <a:rPr lang="es-MX" smtClean="0"/>
              <a:t>15/11/2022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EF04F-2C3F-F07F-FA07-1DBB07676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FBAF7D-3CD7-3367-F9CE-CBDE8B479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BD20-FC7C-40F1-9DF1-1F85934202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96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econ.umn.edu/~holmes/data/CBP/Documentation_est_CBP.htm" TargetMode="External"/><Relationship Id="rId2" Type="http://schemas.openxmlformats.org/officeDocument/2006/relationships/hyperlink" Target="http://users.econ.umn.edu/~holmes/data/CB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a.gov/help/faq/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3402B-842A-2435-23C6-35F6B808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8888"/>
            <a:ext cx="9144000" cy="1210646"/>
          </a:xfrm>
        </p:spPr>
        <p:txBody>
          <a:bodyPr>
            <a:normAutofit/>
          </a:bodyPr>
          <a:lstStyle/>
          <a:p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Proyecto Final de Probabilidad y Estadística: Formulación matemática del Cociente de Localización (</a:t>
            </a:r>
            <a:r>
              <a:rPr lang="es-MX" sz="24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r>
              <a:rPr lang="es-MX" sz="2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24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quotient</a:t>
            </a: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para la estimación de concentración industrial</a:t>
            </a:r>
            <a:endParaRPr lang="es-MX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2A1BFC-5171-ECB8-550B-22D07819F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3172"/>
            <a:ext cx="9144000" cy="19809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Asignatura: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Matemáticas para Ciencia de Datos</a:t>
            </a:r>
            <a:br>
              <a:rPr 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Profesora: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Doctora Gudelia Figueroa Preciado</a:t>
            </a:r>
            <a:br>
              <a:rPr lang="es-MX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Alumna: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María Elena Martínez Manzanares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Hermosillo, Sonora a 15 de noviembre del 2022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7B84C6-B06E-4023-CADE-710447526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1" y="413878"/>
            <a:ext cx="1844577" cy="2103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Maestría en Ciencia de Datos">
            <a:extLst>
              <a:ext uri="{FF2B5EF4-FFF2-40B4-BE49-F238E27FC236}">
                <a16:creationId xmlns:a16="http://schemas.microsoft.com/office/drawing/2014/main" id="{41841B22-F228-FC63-C335-C7E9018AEA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802" y="538234"/>
            <a:ext cx="1844576" cy="18445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D0175A5D-3855-63BE-F591-9FAAE0948377}"/>
              </a:ext>
            </a:extLst>
          </p:cNvPr>
          <p:cNvSpPr txBox="1">
            <a:spLocks/>
          </p:cNvSpPr>
          <p:nvPr/>
        </p:nvSpPr>
        <p:spPr>
          <a:xfrm>
            <a:off x="1634479" y="1037871"/>
            <a:ext cx="9144000" cy="1119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DE SONORA</a:t>
            </a:r>
            <a:br>
              <a:rPr lang="es-MX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DIVISIÓN DE CIENCIAS EXACTAS Y NATURALES</a:t>
            </a:r>
            <a:b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2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MAESTRÍA EN CIENCIA DE DATOS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73EB14FA-C298-DF81-6ADB-567099FD100D}"/>
              </a:ext>
            </a:extLst>
          </p:cNvPr>
          <p:cNvGrpSpPr/>
          <p:nvPr/>
        </p:nvGrpSpPr>
        <p:grpSpPr>
          <a:xfrm>
            <a:off x="275207" y="1642369"/>
            <a:ext cx="11510572" cy="4328773"/>
            <a:chOff x="275207" y="949910"/>
            <a:chExt cx="11510572" cy="4328773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970D5063-752B-2554-91B1-849D3BC5D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9" r="11329" b="61424"/>
            <a:stretch/>
          </p:blipFill>
          <p:spPr>
            <a:xfrm>
              <a:off x="275207" y="949910"/>
              <a:ext cx="5932436" cy="3801862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EA5ECA5F-527E-79A1-D89A-C1BA015F9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7" t="41812" r="15173" b="20389"/>
            <a:stretch/>
          </p:blipFill>
          <p:spPr>
            <a:xfrm>
              <a:off x="6096000" y="1148195"/>
              <a:ext cx="5689779" cy="3675699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DD02016-7690-5821-2C8D-1BAD5006CEFE}"/>
                </a:ext>
              </a:extLst>
            </p:cNvPr>
            <p:cNvSpPr txBox="1"/>
            <p:nvPr/>
          </p:nvSpPr>
          <p:spPr>
            <a:xfrm>
              <a:off x="1553592" y="4909351"/>
              <a:ext cx="2844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Distribución de </a:t>
              </a:r>
              <a:r>
                <a:rPr lang="es-MX" dirty="0" err="1"/>
                <a:t>v.a.</a:t>
              </a:r>
              <a:r>
                <a:rPr lang="es-MX" dirty="0"/>
                <a:t> continua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F528FBFF-B3AB-366D-14DB-3A683609B22A}"/>
                </a:ext>
              </a:extLst>
            </p:cNvPr>
            <p:cNvSpPr txBox="1"/>
            <p:nvPr/>
          </p:nvSpPr>
          <p:spPr>
            <a:xfrm>
              <a:off x="7794233" y="4909351"/>
              <a:ext cx="2761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Distribución de </a:t>
              </a:r>
              <a:r>
                <a:rPr lang="es-MX" dirty="0" err="1"/>
                <a:t>v.a.</a:t>
              </a:r>
              <a:r>
                <a:rPr lang="es-MX" dirty="0"/>
                <a:t> discreta</a:t>
              </a: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6F3BA04-9E43-DBA7-C363-689483463F3D}"/>
                </a:ext>
              </a:extLst>
            </p:cNvPr>
            <p:cNvCxnSpPr/>
            <p:nvPr/>
          </p:nvCxnSpPr>
          <p:spPr>
            <a:xfrm>
              <a:off x="6096000" y="1148195"/>
              <a:ext cx="0" cy="376115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ítulo 1">
            <a:extLst>
              <a:ext uri="{FF2B5EF4-FFF2-40B4-BE49-F238E27FC236}">
                <a16:creationId xmlns:a16="http://schemas.microsoft.com/office/drawing/2014/main" id="{0B3F6C3C-99C3-8CA8-9800-E2985274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6" y="187986"/>
            <a:ext cx="10515600" cy="1325563"/>
          </a:xfrm>
        </p:spPr>
        <p:txBody>
          <a:bodyPr/>
          <a:lstStyle/>
          <a:p>
            <a:pPr algn="just"/>
            <a:r>
              <a:rPr lang="es-MX" dirty="0"/>
              <a:t>Puntos críticos de </a:t>
            </a:r>
            <a:r>
              <a:rPr lang="es-MX" dirty="0" err="1"/>
              <a:t>v.a.</a:t>
            </a:r>
            <a:r>
              <a:rPr lang="es-MX" dirty="0"/>
              <a:t> discretas</a:t>
            </a:r>
          </a:p>
        </p:txBody>
      </p:sp>
    </p:spTree>
    <p:extLst>
      <p:ext uri="{BB962C8B-B14F-4D97-AF65-F5344CB8AC3E}">
        <p14:creationId xmlns:p14="http://schemas.microsoft.com/office/powerpoint/2010/main" val="85425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ACF99A-50E8-9C7B-1C89-21928F9ED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t="42460" r="16177" b="17281"/>
          <a:stretch/>
        </p:blipFill>
        <p:spPr>
          <a:xfrm>
            <a:off x="1748899" y="723885"/>
            <a:ext cx="7741330" cy="54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7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2C5AC46-96A1-5EED-52EE-16D77FD15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97" y="1509204"/>
                <a:ext cx="5778623" cy="293850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En la práctica, </a:t>
                </a:r>
                <a:r>
                  <a:rPr lang="es-MX" sz="2400" b="1" dirty="0">
                    <a:effectLst/>
                    <a:ea typeface="Times New Roman" panose="02020603050405020304" pitchFamily="18" charset="0"/>
                  </a:rPr>
                  <a:t>el nivel de tolerancia solamente puede ser estimado</a:t>
                </a:r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; sea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MX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 esta estimación de </a:t>
                </a:r>
                <a14:m>
                  <m:oMath xmlns:m="http://schemas.openxmlformats.org/officeDocument/2006/math">
                    <m:r>
                      <a:rPr lang="es-MX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. </a:t>
                </a:r>
                <a:r>
                  <a:rPr lang="es-MX" sz="2000" dirty="0">
                    <a:effectLst/>
                    <a:ea typeface="Calibri" panose="020F0502020204030204" pitchFamily="34" charset="0"/>
                  </a:rPr>
                  <a:t>Billings y Johnson (2012) mencionan que </a:t>
                </a:r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en el caso de suponer que el proceso es de Poisson, </a:t>
                </a:r>
                <a:r>
                  <a:rPr lang="es-MX" sz="2400" b="1" dirty="0">
                    <a:effectLst/>
                    <a:ea typeface="Times New Roman" panose="02020603050405020304" pitchFamily="18" charset="0"/>
                  </a:rPr>
                  <a:t>puede determinarse el valor mínimo del parámetro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2400" b="1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MX" sz="2400" b="1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</m:acc>
                  </m:oMath>
                </a14:m>
                <a:r>
                  <a:rPr lang="es-MX" sz="2400" b="1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que permita tener un nivel de significancia </a:t>
                </a:r>
                <a14:m>
                  <m:oMath xmlns:m="http://schemas.openxmlformats.org/officeDocument/2006/math">
                    <m:r>
                      <a:rPr lang="es-MX" sz="2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 con una tolerancia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MX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acc>
                    <m:r>
                      <a:rPr lang="es-MX" sz="20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por medio de un </a:t>
                </a:r>
                <a:r>
                  <a:rPr lang="es-MX" sz="2000" dirty="0" err="1">
                    <a:effectLst/>
                    <a:ea typeface="Times New Roman" panose="02020603050405020304" pitchFamily="18" charset="0"/>
                  </a:rPr>
                  <a:t>grid</a:t>
                </a:r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s-MX" sz="2000" dirty="0" err="1">
                    <a:effectLst/>
                    <a:ea typeface="Times New Roman" panose="02020603050405020304" pitchFamily="18" charset="0"/>
                  </a:rPr>
                  <a:t>search</a:t>
                </a:r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 sobre los valores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MX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. </a:t>
                </a:r>
                <a:endParaRPr lang="es-MX" sz="32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2C5AC46-96A1-5EED-52EE-16D77FD15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97" y="1509204"/>
                <a:ext cx="5778623" cy="2938508"/>
              </a:xfrm>
              <a:blipFill>
                <a:blip r:embed="rId2"/>
                <a:stretch>
                  <a:fillRect l="-949" t="-2905" r="-16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ED620FB0-F433-0EED-6004-5FCEFDDA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13" y="772358"/>
            <a:ext cx="3971772" cy="480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2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74852-9906-7AF6-A7EB-6E4F32E5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dirty="0"/>
              <a:t>Cociente de localización: replica de resultados a nivel estado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3E4372E-905E-AFE0-DC7C-05FF6AA65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8030591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MX" sz="2400" dirty="0">
                    <a:effectLst/>
                    <a:ea typeface="Calibri" panose="020F0502020204030204" pitchFamily="34" charset="0"/>
                  </a:rPr>
                  <a:t>Billings y Johnson (2012) presentan el </a:t>
                </a:r>
                <a:r>
                  <a:rPr lang="es-MX" b="1" dirty="0">
                    <a:effectLst/>
                    <a:ea typeface="Calibri" panose="020F0502020204030204" pitchFamily="34" charset="0"/>
                  </a:rPr>
                  <a:t>porcentaje de giros industriales reconocidos por el NAICS que satisfacen tener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b="1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MX" b="1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</m:acc>
                  </m:oMath>
                </a14:m>
                <a:r>
                  <a:rPr lang="es-MX" b="1" dirty="0">
                    <a:effectLst/>
                    <a:ea typeface="Times New Roman" panose="02020603050405020304" pitchFamily="18" charset="0"/>
                  </a:rPr>
                  <a:t> mayor o igual</a:t>
                </a:r>
                <a:r>
                  <a:rPr lang="es-MX" sz="2400" dirty="0">
                    <a:effectLst/>
                    <a:ea typeface="Times New Roman" panose="02020603050405020304" pitchFamily="18" charset="0"/>
                  </a:rPr>
                  <a:t> a los presentados en la Tabla 3</a:t>
                </a:r>
                <a:r>
                  <a:rPr lang="es-MX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MX" sz="2400" dirty="0"/>
                  <a:t>con niveles de agregación a considerando cuatro dígitos del NAICS.</a:t>
                </a:r>
              </a:p>
              <a:p>
                <a:pPr algn="just"/>
                <a:r>
                  <a:rPr lang="es-MX" sz="2400" dirty="0">
                    <a:effectLst/>
                    <a:ea typeface="Calibri" panose="020F0502020204030204" pitchFamily="34" charset="0"/>
                  </a:rPr>
                  <a:t>Para el presente trabajo se realizó una réplica de los porcentajes obtenidos a nivel estado considerando los umbrales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MX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s-MX" sz="2400" dirty="0">
                    <a:effectLst/>
                    <a:ea typeface="Times New Roman" panose="02020603050405020304" pitchFamily="18" charset="0"/>
                  </a:rPr>
                  <a:t> considerando truncamientos de cuatro dígitos del NAICS.</a:t>
                </a:r>
              </a:p>
              <a:p>
                <a:pPr algn="just"/>
                <a:r>
                  <a:rPr lang="es-MX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calcularon los cocientes de localización donde se obtuvieron los siguientes resultados.</a:t>
                </a:r>
                <a:endParaRPr lang="es-MX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s-MX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3E4372E-905E-AFE0-DC7C-05FF6AA65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8030591" cy="4351338"/>
              </a:xfrm>
              <a:blipFill>
                <a:blip r:embed="rId2"/>
                <a:stretch>
                  <a:fillRect l="-1063" t="-2241" r="-151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5A5F8E8B-E5FA-CE00-2B35-B17D71E0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329" y="1472553"/>
            <a:ext cx="2339987" cy="482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5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8588194-E380-52CF-7AB0-E5F8C6EFA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633"/>
            <a:ext cx="12192000" cy="45267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F2F705-0B74-ADC2-8828-056F194FE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633"/>
            <a:ext cx="12192000" cy="452673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9A28B2A-F94D-468A-1B20-D87B57DF3BCC}"/>
              </a:ext>
            </a:extLst>
          </p:cNvPr>
          <p:cNvSpPr txBox="1"/>
          <p:nvPr/>
        </p:nvSpPr>
        <p:spPr>
          <a:xfrm>
            <a:off x="452761" y="6294268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>
                <a:effectLst/>
                <a:ea typeface="Times New Roman" panose="02020603050405020304" pitchFamily="18" charset="0"/>
              </a:rPr>
              <a:t>*</a:t>
            </a:r>
            <a:r>
              <a:rPr lang="es-MX" sz="1800" dirty="0" err="1">
                <a:effectLst/>
                <a:ea typeface="Times New Roman" panose="02020603050405020304" pitchFamily="18" charset="0"/>
              </a:rPr>
              <a:t>Size</a:t>
            </a:r>
            <a:r>
              <a:rPr lang="es-MX" sz="1800" dirty="0">
                <a:effectLst/>
                <a:ea typeface="Times New Roman" panose="02020603050405020304" pitchFamily="18" charset="0"/>
              </a:rPr>
              <a:t>: dimensión de la cantidad de industrias que hay en ese giro a nivel país.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48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99F0B82-750A-40A2-DC19-94322C84A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633"/>
            <a:ext cx="12192000" cy="45267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92A76D1-5FA1-035D-9228-D99D1CD04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5633"/>
            <a:ext cx="12192000" cy="452673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C2A8A8D-815C-E59E-0B2E-A22617E2FD2E}"/>
              </a:ext>
            </a:extLst>
          </p:cNvPr>
          <p:cNvSpPr txBox="1"/>
          <p:nvPr/>
        </p:nvSpPr>
        <p:spPr>
          <a:xfrm>
            <a:off x="452761" y="6294268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>
                <a:effectLst/>
                <a:ea typeface="Times New Roman" panose="02020603050405020304" pitchFamily="18" charset="0"/>
              </a:rPr>
              <a:t>*</a:t>
            </a:r>
            <a:r>
              <a:rPr lang="es-MX" sz="1800" dirty="0" err="1">
                <a:effectLst/>
                <a:ea typeface="Times New Roman" panose="02020603050405020304" pitchFamily="18" charset="0"/>
              </a:rPr>
              <a:t>Size</a:t>
            </a:r>
            <a:r>
              <a:rPr lang="es-MX" sz="1800" dirty="0">
                <a:effectLst/>
                <a:ea typeface="Times New Roman" panose="02020603050405020304" pitchFamily="18" charset="0"/>
              </a:rPr>
              <a:t>: dimensión de la cantidad de industrias que hay en ese giro a nivel país.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375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E2A26-EC84-34A2-F831-F0681E3C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B3BDC-F664-602C-CCD0-2DA31BC8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2400" dirty="0">
                <a:effectLst/>
                <a:ea typeface="Calibri" panose="020F0502020204030204" pitchFamily="34" charset="0"/>
              </a:rPr>
              <a:t>Se puede concluir de Billings y Johnson (2012) que el cociente de localización presenta ser </a:t>
            </a:r>
            <a:r>
              <a:rPr lang="es-MX" b="1" dirty="0">
                <a:effectLst/>
                <a:ea typeface="Calibri" panose="020F0502020204030204" pitchFamily="34" charset="0"/>
              </a:rPr>
              <a:t>un estimador poco confiable para niveles de segmentación a nivel código postal y con truncamientos de 4 y 6 dígitos de NAICS </a:t>
            </a:r>
            <a:r>
              <a:rPr lang="es-MX" sz="2400" dirty="0">
                <a:effectLst/>
                <a:ea typeface="Calibri" panose="020F0502020204030204" pitchFamily="34" charset="0"/>
              </a:rPr>
              <a:t>si se considera que los datos son generados a través de un proceso de Poisson.</a:t>
            </a:r>
          </a:p>
          <a:p>
            <a:pPr algn="just"/>
            <a:r>
              <a:rPr lang="es-MX" sz="24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MX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conjetura que para </a:t>
            </a:r>
            <a:r>
              <a:rPr lang="es-MX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estudios de densidad industrial con altos niveles de segmentación</a:t>
            </a:r>
            <a:r>
              <a:rPr lang="es-MX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como lo son a nivel código postal, y/o con segmentación de los giros industriales a 6 dígitos del NAICS, realizar un cálculo del cociente de localización </a:t>
            </a:r>
            <a:r>
              <a:rPr lang="es-MX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suponiendo que los datos son generados a través de un proceso Binomial</a:t>
            </a:r>
            <a:r>
              <a:rPr lang="es-MX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puede mejorar la confiabilidad del cálculo del cociente de localización.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805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3C935-ACBF-FAE7-1622-1850C3BE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24FA3-3D9A-9B79-AC58-E8336AC6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89159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1200"/>
              </a:spcBef>
              <a:buNone/>
            </a:pPr>
            <a:endParaRPr lang="es-MX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Billings, S. B., &amp; Johnson, E. B. (2012). The location quotient as an estimator of industrial concentration. 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Regional Science and Urban Economics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42(4), 642-647.</a:t>
            </a:r>
            <a:endParaRPr lang="es-MX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fr-F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Ellison, G., &amp; </a:t>
            </a:r>
            <a:r>
              <a:rPr lang="fr-FR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Glaeser</a:t>
            </a:r>
            <a:r>
              <a:rPr lang="fr-F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E. L. (1997).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Geographic concentration in US manufacturing industries: a dartboard approach. 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Journal of political economy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105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(5), 889-927.</a:t>
            </a:r>
            <a:endParaRPr lang="es-MX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Holmes, T. (2003a). 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County Business Patterns Establishment Data Page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MX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Universidad de Minnesota. </a:t>
            </a:r>
            <a:r>
              <a:rPr lang="es-MX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http://users.econ.umn.edu/~holmes/data/CBP/</a:t>
            </a:r>
            <a:endParaRPr lang="es-MX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Holmes, T. (2003b). 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Documentation for County Business Patterns Establishment Data Page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MX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Universidad de Minnesota. </a:t>
            </a:r>
            <a:r>
              <a:rPr lang="es-MX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https://users.econ.umn.edu/~holmes/data/CBP/Documentation_est_CBP.htm</a:t>
            </a:r>
            <a:endParaRPr lang="es-MX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State University Chico Meriam Library. (2016). 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NAICS (North American Industry Classification System). What are NAICS codes?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https://libguides.csuchico.edu/c.php?g=414121&amp;p=2821979.</a:t>
            </a:r>
            <a:endParaRPr lang="es-MX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U.S. Bureau of Economic Analysis. (16 de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noviembre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del 2005). </a:t>
            </a:r>
            <a:r>
              <a:rPr lang="en-US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the difference between 2, 3, 4, 5, and 6-digit NAICS codes?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https://www.bea.gov/help/faq/19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959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F4A24-CF78-96C9-2B54-42D52493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Overview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7CFB1F-FFDA-B357-57E5-9B6EEF14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Antecedentes</a:t>
            </a:r>
          </a:p>
          <a:p>
            <a:r>
              <a:rPr lang="es-MX" dirty="0"/>
              <a:t>Objetivos</a:t>
            </a:r>
          </a:p>
          <a:p>
            <a:r>
              <a:rPr lang="es-MX" dirty="0"/>
              <a:t>Descripción de variables</a:t>
            </a:r>
          </a:p>
          <a:p>
            <a:r>
              <a:rPr lang="es-MX" dirty="0"/>
              <a:t>Descripción de fuentes de datos</a:t>
            </a:r>
          </a:p>
          <a:p>
            <a:r>
              <a:rPr lang="es-MX" dirty="0"/>
              <a:t>Cociente de localización</a:t>
            </a:r>
          </a:p>
          <a:p>
            <a:pPr lvl="1"/>
            <a:r>
              <a:rPr lang="es-MX" dirty="0"/>
              <a:t>Planteamiento teórico</a:t>
            </a:r>
          </a:p>
          <a:p>
            <a:pPr lvl="1"/>
            <a:r>
              <a:rPr lang="es-MX" dirty="0"/>
              <a:t>Replica de resultados</a:t>
            </a:r>
          </a:p>
          <a:p>
            <a:r>
              <a:rPr lang="es-MX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15480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553E5-50C8-ED36-64D6-115B06B4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Antecedentes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71119C7-E3E5-D75C-D6FB-0EC337E9B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225"/>
                <a:ext cx="10515600" cy="5157926"/>
              </a:xfrm>
            </p:spPr>
            <p:txBody>
              <a:bodyPr/>
              <a:lstStyle/>
              <a:p>
                <a:pPr algn="just"/>
                <a:r>
                  <a:rPr lang="es-MX" sz="1800" dirty="0">
                    <a:effectLst/>
                    <a:ea typeface="Calibri" panose="020F0502020204030204" pitchFamily="34" charset="0"/>
                  </a:rPr>
                  <a:t>Dado un conjunto de objetos etiquetados en una cantidad finita de clases distribuidos en un espacio separado por bloques o secciones, los cocientes de localización, generalmente conocidos por su nombre en inglés, </a:t>
                </a:r>
                <a:r>
                  <a:rPr lang="es-MX" sz="2000" b="1" i="1" dirty="0" err="1">
                    <a:effectLst/>
                    <a:ea typeface="Calibri" panose="020F0502020204030204" pitchFamily="34" charset="0"/>
                  </a:rPr>
                  <a:t>location</a:t>
                </a:r>
                <a:r>
                  <a:rPr lang="es-MX" sz="2000" b="1" i="1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s-MX" sz="2000" b="1" i="1" dirty="0" err="1">
                    <a:effectLst/>
                    <a:ea typeface="Calibri" panose="020F0502020204030204" pitchFamily="34" charset="0"/>
                  </a:rPr>
                  <a:t>quotients</a:t>
                </a:r>
                <a:r>
                  <a:rPr lang="es-MX" sz="1800" dirty="0">
                    <a:effectLst/>
                    <a:ea typeface="Calibri" panose="020F0502020204030204" pitchFamily="34" charset="0"/>
                  </a:rPr>
                  <a:t>, son </a:t>
                </a:r>
                <a:r>
                  <a:rPr lang="es-MX" sz="2000" b="1" dirty="0">
                    <a:effectLst/>
                    <a:ea typeface="Calibri" panose="020F0502020204030204" pitchFamily="34" charset="0"/>
                  </a:rPr>
                  <a:t>índices que permiten el análisis de concentración de objetos de una misma clase en un determinado bloque</a:t>
                </a:r>
                <a:r>
                  <a:rPr lang="es-MX" sz="1800" dirty="0">
                    <a:effectLst/>
                    <a:ea typeface="Calibri" panose="020F0502020204030204" pitchFamily="34" charset="0"/>
                  </a:rPr>
                  <a:t>.</a:t>
                </a:r>
              </a:p>
              <a:p>
                <a:pPr algn="just"/>
                <a:r>
                  <a:rPr lang="es-MX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En el caso de cocientes de localización para medir concentración industrial, </a:t>
                </a:r>
                <a:r>
                  <a:rPr lang="es-MX" sz="18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LQ</a:t>
                </a:r>
                <a:r>
                  <a:rPr lang="es-MX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la U.S. Bureau </a:t>
                </a:r>
                <a:r>
                  <a:rPr lang="es-MX" sz="18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of</a:t>
                </a:r>
                <a:r>
                  <a:rPr lang="es-MX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Labor </a:t>
                </a:r>
                <a:r>
                  <a:rPr lang="es-MX" sz="18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Statistics</a:t>
                </a:r>
                <a:r>
                  <a:rPr lang="es-MX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utiliza el cociente</a:t>
                </a:r>
              </a:p>
              <a:p>
                <a:endParaRPr lang="es-MX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𝐿𝑄</m:t>
                      </m:r>
                      <m:r>
                        <a:rPr lang="en-US" sz="18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effectLst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MX" i="1">
                                  <a:effectLst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𝑛𝑒𝑔𝑜𝑐𝑖𝑜𝑠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𝑔𝑖𝑟𝑜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𝑒𝑛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𝑢𝑛𝑎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𝑟𝑒𝑔𝑖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ó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𝑛𝑒𝑔𝑜𝑐𝑖𝑜𝑠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𝑒𝑛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𝑙𝑎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𝑟𝑒𝑔𝑖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ó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s-MX" i="1">
                                  <a:effectLst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𝑛𝑒𝑔𝑜𝑐𝑖𝑜𝑠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𝑑𝑒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𝑔𝑖𝑟𝑜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𝑒𝑛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𝑒𝑙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𝑒𝑠𝑝𝑎𝑐𝑖𝑜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𝑢𝑛𝑖𝑣𝑒𝑟𝑠𝑜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𝑡𝑜𝑡𝑎𝑙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𝑛𝑒𝑔𝑜𝑐𝑖𝑜𝑠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𝑒𝑛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𝑒𝑙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𝑒𝑠𝑝𝑎𝑐𝑖𝑜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𝑢𝑛𝑖𝑣𝑒𝑟𝑠𝑜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MX" dirty="0"/>
              </a:p>
              <a:p>
                <a:pPr algn="just"/>
                <a:r>
                  <a:rPr lang="es-MX" sz="1800" dirty="0">
                    <a:effectLst/>
                    <a:ea typeface="Calibri" panose="020F0502020204030204" pitchFamily="34" charset="0"/>
                  </a:rPr>
                  <a:t>Billings y Johnson (2012) mencionan que, para la época, </a:t>
                </a:r>
                <a:r>
                  <a:rPr lang="es-MX" sz="2000" b="1" dirty="0">
                    <a:effectLst/>
                    <a:ea typeface="Calibri" panose="020F0502020204030204" pitchFamily="34" charset="0"/>
                  </a:rPr>
                  <a:t>pocos intentos se habían efectuado para derivar (1) a partir de un modelo matemático formal </a:t>
                </a:r>
                <a:r>
                  <a:rPr lang="es-MX" sz="1800" dirty="0">
                    <a:effectLst/>
                    <a:ea typeface="Calibri" panose="020F0502020204030204" pitchFamily="34" charset="0"/>
                  </a:rPr>
                  <a:t>que permitiese cuantificar por medio de herramientas estadísticas la confiabilidad del cociente para reflejar la densidad industrial por zonas. </a:t>
                </a:r>
              </a:p>
              <a:p>
                <a:r>
                  <a:rPr lang="es-MX" sz="1800" dirty="0">
                    <a:effectLst/>
                    <a:ea typeface="Calibri" panose="020F0502020204030204" pitchFamily="34" charset="0"/>
                  </a:rPr>
                  <a:t>Motivados por esto, Billings y Johnson (2012) formulan el modelo matemático que permite el análisis de (1) por medio de procesos binomiales y de Poisson.</a:t>
                </a:r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71119C7-E3E5-D75C-D6FB-0EC337E9B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225"/>
                <a:ext cx="10515600" cy="5157926"/>
              </a:xfrm>
              <a:blipFill>
                <a:blip r:embed="rId2"/>
                <a:stretch>
                  <a:fillRect l="-406" t="-1064" r="-5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108FF93B-B37B-946E-906F-3F6334417C20}"/>
              </a:ext>
            </a:extLst>
          </p:cNvPr>
          <p:cNvSpPr txBox="1"/>
          <p:nvPr/>
        </p:nvSpPr>
        <p:spPr>
          <a:xfrm>
            <a:off x="11353800" y="397452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07206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513A-2EDB-1A36-9FD8-6A029848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B55B4-7552-3166-C7AD-BE2EBC89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Explicar la fundamentación teórica planteada en Billings y Johnson (2012).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Calcular a nivel estado el cociente de localización de los giros industriales reconocidos por el Sistema de Clasificación Industrial de América del Norte (o por sus siglas en inglés, NAICS).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Replicar el análisis de sesgo del cociente de localización.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Analizar la confiabilidad del cociente de localización calculado a nivel estado.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026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9CD2B-49CD-8D43-80F5-5A25B892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1039A86-0FCF-D03D-12C7-6BAEFB6117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r>
                  <a:rPr lang="es-MX" sz="2600" dirty="0">
                    <a:effectLst/>
                    <a:ea typeface="Calibri" panose="020F0502020204030204" pitchFamily="34" charset="0"/>
                  </a:rPr>
                  <a:t>Definiremos como </a:t>
                </a:r>
                <a14:m>
                  <m:oMath xmlns:m="http://schemas.openxmlformats.org/officeDocument/2006/math">
                    <m:r>
                      <a:rPr lang="es-MX" sz="2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s-MX" sz="2600" dirty="0">
                    <a:effectLst/>
                    <a:ea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26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es-MX" sz="2600" dirty="0">
                    <a:effectLst/>
                    <a:ea typeface="Times New Roman" panose="02020603050405020304" pitchFamily="18" charset="0"/>
                  </a:rPr>
                  <a:t> la cantidad de giros industriales reconocidos por el NAICS y la cantidad de bloques que segmentan un espacio que consideremos como universo, respectivamente. </a:t>
                </a:r>
              </a:p>
              <a:p>
                <a:pPr marL="0" indent="0">
                  <a:buNone/>
                </a:pPr>
                <a:r>
                  <a:rPr lang="es-MX" sz="2600" dirty="0">
                    <a:effectLst/>
                    <a:ea typeface="Times New Roman" panose="02020603050405020304" pitchFamily="18" charset="0"/>
                  </a:rPr>
                  <a:t>Definimos:</a:t>
                </a:r>
              </a:p>
              <a:p>
                <a:pPr lvl="1"/>
                <a:r>
                  <a:rPr lang="es-MX" sz="2600" dirty="0">
                    <a:effectLst/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6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6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26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s-MX" sz="26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s-MX" sz="2600" dirty="0" err="1">
                    <a:effectLst/>
                    <a:ea typeface="Times New Roman" panose="02020603050405020304" pitchFamily="18" charset="0"/>
                  </a:rPr>
                  <a:t>v.a.</a:t>
                </a:r>
                <a:r>
                  <a:rPr lang="es-MX" sz="2600" dirty="0">
                    <a:effectLst/>
                    <a:ea typeface="Times New Roman" panose="02020603050405020304" pitchFamily="18" charset="0"/>
                  </a:rPr>
                  <a:t> que representa la cantidad de establecimientos industriales en el bloque </a:t>
                </a:r>
                <a14:m>
                  <m:oMath xmlns:m="http://schemas.openxmlformats.org/officeDocument/2006/math">
                    <m:r>
                      <a:rPr lang="es-MX" sz="26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s-MX" sz="26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MX" sz="2600" dirty="0">
                    <a:effectLst/>
                    <a:ea typeface="Times New Roman" panose="02020603050405020304" pitchFamily="18" charset="0"/>
                  </a:rPr>
                  <a:t>del giro industrial </a:t>
                </a:r>
                <a14:m>
                  <m:oMath xmlns:m="http://schemas.openxmlformats.org/officeDocument/2006/math">
                    <m:r>
                      <a:rPr lang="es-MX" sz="26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s-MX" sz="26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s-MX" sz="2600" dirty="0">
                  <a:effectLst/>
                  <a:ea typeface="Calibri" panose="020F0502020204030204" pitchFamily="34" charset="0"/>
                </a:endParaRPr>
              </a:p>
              <a:p>
                <a:pPr lvl="1" algn="just"/>
                <a:r>
                  <a:rPr lang="es-MX" sz="2600" dirty="0">
                    <a:effectLst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600" i="1">
                            <a:effectLst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2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2600" dirty="0">
                    <a:effectLst/>
                    <a:ea typeface="Times New Roman" panose="02020603050405020304" pitchFamily="18" charset="0"/>
                  </a:rPr>
                  <a:t> la cantidad de establecimientos industriales del giro </a:t>
                </a:r>
                <a14:m>
                  <m:oMath xmlns:m="http://schemas.openxmlformats.org/officeDocument/2006/math">
                    <m:r>
                      <a:rPr lang="es-MX" sz="26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s-MX" sz="2600" dirty="0">
                    <a:effectLst/>
                    <a:ea typeface="Times New Roman" panose="02020603050405020304" pitchFamily="18" charset="0"/>
                  </a:rPr>
                  <a:t> en el universo</a:t>
                </a:r>
                <a:r>
                  <a:rPr lang="es-MX" sz="2600" dirty="0">
                    <a:ea typeface="Times New Roman" panose="02020603050405020304" pitchFamily="18" charset="0"/>
                  </a:rPr>
                  <a:t>;</a:t>
                </a:r>
                <a:endParaRPr lang="es-MX" sz="2600" dirty="0">
                  <a:effectLst/>
                  <a:ea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s-MX" sz="26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6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6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sz="26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s-MX" sz="2600" dirty="0" err="1">
                    <a:effectLst/>
                    <a:ea typeface="Times New Roman" panose="02020603050405020304" pitchFamily="18" charset="0"/>
                  </a:rPr>
                  <a:t>v.a.</a:t>
                </a:r>
                <a:r>
                  <a:rPr lang="es-MX" sz="2600" dirty="0">
                    <a:effectLst/>
                    <a:ea typeface="Times New Roman" panose="02020603050405020304" pitchFamily="18" charset="0"/>
                  </a:rPr>
                  <a:t> que representa la cantidad total de establecimientos industriales en el bloque</a:t>
                </a:r>
                <a:r>
                  <a:rPr lang="es-MX" sz="26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sz="2600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MX" sz="2600" b="1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es-MX" sz="2600" dirty="0">
                    <a:effectLst/>
                    <a:ea typeface="Calibri" panose="020F0502020204030204" pitchFamily="34" charset="0"/>
                  </a:rPr>
                  <a:t>la </a:t>
                </a:r>
                <a:r>
                  <a:rPr lang="es-MX" sz="2600" dirty="0" err="1">
                    <a:effectLst/>
                    <a:ea typeface="Calibri" panose="020F0502020204030204" pitchFamily="34" charset="0"/>
                  </a:rPr>
                  <a:t>v.a.</a:t>
                </a:r>
                <a:r>
                  <a:rPr lang="es-MX" sz="2600" dirty="0">
                    <a:effectLst/>
                    <a:ea typeface="Calibri" panose="020F0502020204030204" pitchFamily="34" charset="0"/>
                  </a:rPr>
                  <a:t> que denota la cantidad de establecimientos industriales en el universo. Por lo tanto,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s-MX" sz="2600" i="1">
                            <a:effectLst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s-MX" sz="2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s-MX" sz="2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s-MX" sz="26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s-MX" sz="2600" i="1">
                                <a:effectLst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2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26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MX" sz="2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sz="26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MX" sz="2600" b="0" i="0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s-MX" sz="26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s-MX" sz="2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s-MX" sz="2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distribución empírica sobre la cantidad de establecimientos industriales en el universo como</a:t>
                </a:r>
                <a:endParaRPr lang="es-MX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600" i="1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MX" sz="2600" i="1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s-MX" sz="2600" i="1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s-MX" sz="2600" i="1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:=</m:t>
                      </m:r>
                      <m:f>
                        <m:fPr>
                          <m:ctrlPr>
                            <a:rPr lang="es-MX" sz="2600" i="1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600" i="1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600" i="1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600" i="1">
                                  <a:effectLst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s-MX" sz="2600" i="1">
                              <a:effectLst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den>
                      </m:f>
                      <m:r>
                        <a:rPr lang="es-MX" sz="2600" i="1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s-MX" sz="2600" i="1"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s-MX" sz="2600" i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26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MX" sz="26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1,...,</m:t>
                          </m:r>
                          <m:r>
                            <a:rPr lang="es-MX" sz="2600" i="1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d>
                      <m:r>
                        <a:rPr lang="es-MX" sz="2600" i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s-MX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1039A86-0FCF-D03D-12C7-6BAEFB611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754" t="-2089" r="-6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19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60ADB-5791-9599-5572-A33DD452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fuente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6CD97-F064-5B9E-5624-9B7951024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32" y="1825625"/>
            <a:ext cx="5760867" cy="4548542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200" dirty="0">
                <a:effectLst/>
                <a:ea typeface="Calibri" panose="020F0502020204030204" pitchFamily="34" charset="0"/>
              </a:rPr>
              <a:t>Los análisis efectuados fueron realizados a partir de la base de datos County Business </a:t>
            </a:r>
            <a:r>
              <a:rPr lang="es-MX" sz="2200" dirty="0" err="1">
                <a:effectLst/>
                <a:ea typeface="Calibri" panose="020F0502020204030204" pitchFamily="34" charset="0"/>
              </a:rPr>
              <a:t>Patterns</a:t>
            </a:r>
            <a:r>
              <a:rPr lang="es-MX" sz="2200" dirty="0">
                <a:effectLst/>
                <a:ea typeface="Calibri" panose="020F0502020204030204" pitchFamily="34" charset="0"/>
              </a:rPr>
              <a:t> del año 2000 el cual contiene la </a:t>
            </a:r>
            <a:r>
              <a:rPr lang="es-MX" sz="2400" b="1" dirty="0">
                <a:effectLst/>
                <a:ea typeface="Calibri" panose="020F0502020204030204" pitchFamily="34" charset="0"/>
              </a:rPr>
              <a:t>cantidad industrias clasificadas por medio del NAICS </a:t>
            </a:r>
            <a:r>
              <a:rPr lang="es-MX" sz="2200" dirty="0">
                <a:effectLst/>
                <a:ea typeface="Calibri" panose="020F0502020204030204" pitchFamily="34" charset="0"/>
              </a:rPr>
              <a:t>agrupadas por ciudad.</a:t>
            </a:r>
          </a:p>
          <a:p>
            <a:pPr algn="just"/>
            <a:r>
              <a:rPr lang="es-MX" sz="2200" dirty="0">
                <a:ea typeface="Calibri" panose="020F0502020204030204" pitchFamily="34" charset="0"/>
              </a:rPr>
              <a:t>E</a:t>
            </a:r>
            <a:r>
              <a:rPr lang="es-MX" sz="2200" dirty="0">
                <a:effectLst/>
                <a:ea typeface="Calibri" panose="020F0502020204030204" pitchFamily="34" charset="0"/>
              </a:rPr>
              <a:t>l NAICS se compone de </a:t>
            </a:r>
            <a:r>
              <a:rPr lang="es-MX" sz="2400" b="1" dirty="0">
                <a:effectLst/>
                <a:ea typeface="Calibri" panose="020F0502020204030204" pitchFamily="34" charset="0"/>
              </a:rPr>
              <a:t>seis dígitos </a:t>
            </a:r>
            <a:r>
              <a:rPr lang="es-MX" sz="2200" dirty="0">
                <a:effectLst/>
                <a:ea typeface="Calibri" panose="020F0502020204030204" pitchFamily="34" charset="0"/>
              </a:rPr>
              <a:t>que identifican diferentes giros industriales a diferentes nivel de especificidad. </a:t>
            </a:r>
          </a:p>
          <a:p>
            <a:pPr algn="just"/>
            <a:r>
              <a:rPr lang="es-MX" sz="2200" dirty="0">
                <a:effectLst/>
                <a:ea typeface="Calibri" panose="020F0502020204030204" pitchFamily="34" charset="0"/>
              </a:rPr>
              <a:t>Concretamente, el California </a:t>
            </a:r>
            <a:r>
              <a:rPr lang="es-MX" sz="2200" dirty="0" err="1">
                <a:effectLst/>
                <a:ea typeface="Calibri" panose="020F0502020204030204" pitchFamily="34" charset="0"/>
              </a:rPr>
              <a:t>State</a:t>
            </a:r>
            <a:r>
              <a:rPr lang="es-MX" sz="2200" dirty="0">
                <a:effectLst/>
                <a:ea typeface="Calibri" panose="020F0502020204030204" pitchFamily="34" charset="0"/>
              </a:rPr>
              <a:t> </a:t>
            </a:r>
            <a:r>
              <a:rPr lang="es-MX" sz="2200" dirty="0" err="1">
                <a:effectLst/>
                <a:ea typeface="Calibri" panose="020F0502020204030204" pitchFamily="34" charset="0"/>
              </a:rPr>
              <a:t>University</a:t>
            </a:r>
            <a:r>
              <a:rPr lang="es-MX" sz="2200" dirty="0">
                <a:effectLst/>
                <a:ea typeface="Calibri" panose="020F0502020204030204" pitchFamily="34" charset="0"/>
              </a:rPr>
              <a:t> Chico </a:t>
            </a:r>
            <a:r>
              <a:rPr lang="es-MX" sz="2200" dirty="0" err="1">
                <a:effectLst/>
                <a:ea typeface="Calibri" panose="020F0502020204030204" pitchFamily="34" charset="0"/>
              </a:rPr>
              <a:t>Meriam</a:t>
            </a:r>
            <a:r>
              <a:rPr lang="es-MX" sz="2200" dirty="0">
                <a:effectLst/>
                <a:ea typeface="Calibri" panose="020F0502020204030204" pitchFamily="34" charset="0"/>
              </a:rPr>
              <a:t> Library (2016) presenta el siguiente ejemplo</a:t>
            </a:r>
            <a:endParaRPr lang="es-MX" sz="2200" dirty="0">
              <a:ea typeface="Calibri" panose="020F0502020204030204" pitchFamily="34" charset="0"/>
            </a:endParaRPr>
          </a:p>
          <a:p>
            <a:pPr marL="1371600" lvl="3" indent="0">
              <a:buNone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44 – Retail</a:t>
            </a:r>
            <a:b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445 - Food &amp; Beverage Stores</a:t>
            </a:r>
            <a:b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4452 - Specialty Food Stores</a:t>
            </a:r>
            <a:b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445291 - Baked Goods Stores. </a:t>
            </a:r>
            <a:endParaRPr lang="es-MX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endParaRPr lang="es-MX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CDC52C-0970-25B9-B3E6-9AB77A902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74" y="1825625"/>
            <a:ext cx="45284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5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74852-9906-7AF6-A7EB-6E4F32E5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 dirty="0"/>
              <a:t>Cociente de localización: Planteamiento teórico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3E4372E-905E-AFE0-DC7C-05FF6AA65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s-MX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Se supondrá que la decisión sobre locaciones de establecimientos comerciales y la actual densidad de locaciones comerciales son independientes.</a:t>
                </a:r>
              </a:p>
              <a:p>
                <a:r>
                  <a:rPr lang="es-MX" sz="2000" dirty="0">
                    <a:effectLst/>
                    <a:ea typeface="Calibri" panose="020F0502020204030204" pitchFamily="34" charset="0"/>
                  </a:rPr>
                  <a:t>Dado el giro industrial </a:t>
                </a:r>
                <a14:m>
                  <m:oMath xmlns:m="http://schemas.openxmlformats.org/officeDocument/2006/math">
                    <m:r>
                      <a:rPr lang="es-MX" sz="2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 y la zona de análisis </a:t>
                </a:r>
                <a14:m>
                  <m:oMath xmlns:m="http://schemas.openxmlformats.org/officeDocument/2006/math">
                    <m:r>
                      <a:rPr lang="es-MX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,  </a:t>
                </a:r>
                <a:r>
                  <a:rPr lang="es-MX" sz="2000" dirty="0">
                    <a:effectLst/>
                    <a:ea typeface="Calibri" panose="020F0502020204030204" pitchFamily="34" charset="0"/>
                  </a:rPr>
                  <a:t>supondremos que la cantidad de empresas de giro industrial </a:t>
                </a:r>
                <a14:m>
                  <m:oMath xmlns:m="http://schemas.openxmlformats.org/officeDocument/2006/math">
                    <m:r>
                      <a:rPr lang="es-MX" sz="2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 en la </a:t>
                </a:r>
                <a14:m>
                  <m:oMath xmlns:m="http://schemas.openxmlformats.org/officeDocument/2006/math">
                    <m:r>
                      <a:rPr lang="es-MX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-</a:t>
                </a:r>
                <a:r>
                  <a:rPr lang="es-MX" sz="2000" dirty="0" err="1">
                    <a:effectLst/>
                    <a:ea typeface="Times New Roman" panose="02020603050405020304" pitchFamily="18" charset="0"/>
                  </a:rPr>
                  <a:t>ésima</a:t>
                </a:r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 zona de análisis,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effectLst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, es una variable aleatoria que sigue una distribución binomial con parámetros </a:t>
                </a:r>
                <a14:m>
                  <m:oMath xmlns:m="http://schemas.openxmlformats.org/officeDocument/2006/math">
                    <m:r>
                      <a:rPr lang="es-MX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s-MX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s-MX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MX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s-MX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 y rango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MX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0,1,2,...,</m:t>
                        </m:r>
                        <m:sSub>
                          <m:sSubPr>
                            <m:ctrlPr>
                              <a:rPr lang="es-MX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s-MX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. </a:t>
                </a:r>
                <a:r>
                  <a:rPr lang="es-MX" sz="2000" dirty="0"/>
                  <a:t>Diremos que la terna</a:t>
                </a:r>
              </a:p>
              <a:p>
                <a:endParaRPr lang="es-MX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MX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MX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definen el proceso binomial. </a:t>
                </a:r>
              </a:p>
              <a:p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Definimos el cociente de localización del giro industrial </a:t>
                </a:r>
                <a14:m>
                  <m:oMath xmlns:m="http://schemas.openxmlformats.org/officeDocument/2006/math">
                    <m:r>
                      <a:rPr lang="es-MX" sz="2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 en la </a:t>
                </a:r>
                <a14:m>
                  <m:oMath xmlns:m="http://schemas.openxmlformats.org/officeDocument/2006/math">
                    <m:r>
                      <a:rPr lang="es-MX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-</a:t>
                </a:r>
                <a:r>
                  <a:rPr lang="es-MX" sz="2000" dirty="0" err="1">
                    <a:effectLst/>
                    <a:ea typeface="Times New Roman" panose="02020603050405020304" pitchFamily="18" charset="0"/>
                  </a:rPr>
                  <a:t>ésima</a:t>
                </a:r>
                <a:r>
                  <a:rPr lang="es-MX" sz="2000" dirty="0">
                    <a:effectLst/>
                    <a:ea typeface="Times New Roman" panose="02020603050405020304" pitchFamily="18" charset="0"/>
                  </a:rPr>
                  <a:t> zona de análisis como</a:t>
                </a:r>
              </a:p>
              <a:p>
                <a:endParaRPr lang="es-MX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𝐿𝑄</m:t>
                          </m:r>
                        </m:e>
                        <m:sub>
                          <m:r>
                            <a:rPr lang="es-MX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s-MX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:=</m:t>
                      </m:r>
                      <m:f>
                        <m:fPr>
                          <m:ctrlPr>
                            <a:rPr lang="es-MX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MX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20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3E4372E-905E-AFE0-DC7C-05FF6AA65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9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B2CB7A8E-D6D9-16BC-0C4D-308B541F6816}"/>
              </a:ext>
            </a:extLst>
          </p:cNvPr>
          <p:cNvSpPr txBox="1"/>
          <p:nvPr/>
        </p:nvSpPr>
        <p:spPr>
          <a:xfrm>
            <a:off x="11353800" y="38166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E91DEE-6F81-5F97-F255-94C8A350D6F5}"/>
              </a:ext>
            </a:extLst>
          </p:cNvPr>
          <p:cNvSpPr txBox="1"/>
          <p:nvPr/>
        </p:nvSpPr>
        <p:spPr>
          <a:xfrm>
            <a:off x="11353800" y="531843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93143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A04F358-7C1D-542D-B39F-99D39EC6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1336"/>
                <a:ext cx="10515600" cy="547562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MX" sz="2400" dirty="0">
                    <a:effectLst/>
                    <a:ea typeface="Calibri" panose="020F0502020204030204" pitchFamily="34" charset="0"/>
                  </a:rPr>
                  <a:t>Se sigue inmediatamente que </a:t>
                </a:r>
                <a14:m>
                  <m:oMath xmlns:m="http://schemas.openxmlformats.org/officeDocument/2006/math">
                    <m:r>
                      <a:rPr lang="es-MX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MX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sz="2400" i="1">
                                <a:effectLst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MX" sz="24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𝐿𝑄</m:t>
                            </m:r>
                          </m:e>
                          <m:sub>
                            <m:r>
                              <a:rPr lang="es-MX" sz="24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d>
                    <m:r>
                      <a:rPr lang="es-MX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s-MX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s-MX" sz="2400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MX" sz="2400" dirty="0">
                    <a:effectLst/>
                    <a:ea typeface="Times New Roman" panose="02020603050405020304" pitchFamily="18" charset="0"/>
                  </a:rPr>
                  <a:t>Es un resultado conocido que, en el caso de analizar sistemas de grandes poblaciones, el proceso binomial se aproxima a un proceso de Poisson. </a:t>
                </a:r>
                <a:endParaRPr lang="es-MX" sz="2400" dirty="0">
                  <a:ea typeface="Times New Roman" panose="02020603050405020304" pitchFamily="18" charset="0"/>
                </a:endParaRPr>
              </a:p>
              <a:p>
                <a:pPr algn="just"/>
                <a:r>
                  <a:rPr lang="es-MX" sz="2400" dirty="0">
                    <a:effectLst/>
                    <a:ea typeface="Times New Roman" panose="02020603050405020304" pitchFamily="18" charset="0"/>
                  </a:rPr>
                  <a:t>Concretamente, simplificando la notación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</m:sub>
                    </m:sSub>
                    <m:r>
                      <a:rPr lang="es-MX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s-MX" sz="2400" dirty="0">
                    <a:effectLst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s-MX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s-MX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MX" sz="2400" dirty="0">
                    <a:effectLst/>
                    <a:ea typeface="Times New Roman" panose="02020603050405020304" pitchFamily="18" charset="0"/>
                  </a:rPr>
                  <a:t>,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s-MX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s-MX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MX" sz="2400" dirty="0">
                    <a:effectLst/>
                    <a:ea typeface="Times New Roman" panose="02020603050405020304" pitchFamily="18" charset="0"/>
                  </a:rPr>
                  <a:t>, tenemos que si </a:t>
                </a:r>
                <a14:m>
                  <m:oMath xmlns:m="http://schemas.openxmlformats.org/officeDocument/2006/math">
                    <m:r>
                      <a:rPr lang="es-MX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s-MX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s-MX" sz="2400" dirty="0">
                    <a:effectLst/>
                    <a:ea typeface="Times New Roman" panose="02020603050405020304" pitchFamily="18" charset="0"/>
                  </a:rPr>
                  <a:t>, el proceso binomial (2) se convierte en un proceso de Poisson con parámetro </a:t>
                </a:r>
                <a14:m>
                  <m:oMath xmlns:m="http://schemas.openxmlformats.org/officeDocument/2006/math">
                    <m:r>
                      <a:rPr lang="es-MX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s-MX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:=</m:t>
                    </m:r>
                    <m:func>
                      <m:funcPr>
                        <m:ctrlPr>
                          <a:rPr lang="es-MX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MX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MX" sz="240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MX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s-MX" sz="24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s-MX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s-MX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s-MX" sz="2400" dirty="0">
                    <a:effectLst/>
                    <a:ea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es-MX" sz="2400" dirty="0">
                    <a:effectLst/>
                    <a:ea typeface="Calibri" panose="020F0502020204030204" pitchFamily="34" charset="0"/>
                  </a:rPr>
                  <a:t>En la práctica, cuando se considera que el tamaño de </a:t>
                </a:r>
                <a14:m>
                  <m:oMath xmlns:m="http://schemas.openxmlformats.org/officeDocument/2006/math">
                    <m:r>
                      <a:rPr lang="es-MX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MX" sz="2400" dirty="0">
                    <a:effectLst/>
                    <a:ea typeface="Times New Roman" panose="02020603050405020304" pitchFamily="18" charset="0"/>
                  </a:rPr>
                  <a:t> es suficientemente grande, la estimación de </a:t>
                </a:r>
                <a14:m>
                  <m:oMath xmlns:m="http://schemas.openxmlformats.org/officeDocument/2006/math">
                    <m:r>
                      <a:rPr lang="es-MX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s-MX" sz="2400" dirty="0">
                    <a:effectLst/>
                    <a:ea typeface="Times New Roman" panose="02020603050405020304" pitchFamily="18" charset="0"/>
                  </a:rPr>
                  <a:t> se realiza a través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MX" sz="24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acc>
                    <m:r>
                      <a:rPr lang="es-MX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s-MX" sz="24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MX" sz="2400" dirty="0">
                    <a:effectLst/>
                    <a:ea typeface="Times New Roman" panose="02020603050405020304" pitchFamily="18" charset="0"/>
                  </a:rPr>
                  <a:t>, lo cual ocasiona que el estimador (2) sea sesgado. </a:t>
                </a:r>
              </a:p>
              <a:p>
                <a:pPr algn="just"/>
                <a:r>
                  <a:rPr lang="es-MX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En efecto, notemos que la esperanza de </a:t>
                </a:r>
                <a14:m>
                  <m:oMath xmlns:m="http://schemas.openxmlformats.org/officeDocument/2006/math">
                    <m:r>
                      <a:rPr lang="es-MX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𝐿𝑄</m:t>
                    </m:r>
                  </m:oMath>
                </a14:m>
                <a:r>
                  <a:rPr lang="es-MX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puede descomponerse como </a:t>
                </a:r>
              </a:p>
              <a:p>
                <a:pPr algn="just"/>
                <a:endParaRPr lang="es-MX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𝐿𝑄</m:t>
                              </m:r>
                            </m:e>
                          </m:d>
                        </m:e>
                        <m:sub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s-MX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𝐿𝑄</m:t>
                              </m:r>
                            </m:e>
                          </m:d>
                        </m:e>
                        <m:sub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es-MX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𝐿𝑄</m:t>
                              </m:r>
                            </m:e>
                          </m:d>
                        </m:e>
                        <m:sub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s-MX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s-MX" sz="2400" i="1"/>
                        <m:t>=</m:t>
                      </m:r>
                      <m:sSup>
                        <m:sSupPr>
                          <m:ctrlPr>
                            <a:rPr lang="es-MX" sz="2400" i="1"/>
                          </m:ctrlPr>
                        </m:sSupPr>
                        <m:e>
                          <m:r>
                            <a:rPr lang="es-MX" sz="2400" i="1"/>
                            <m:t>𝑒</m:t>
                          </m:r>
                        </m:e>
                        <m:sup>
                          <m:r>
                            <a:rPr lang="es-MX" sz="2400" i="1"/>
                            <m:t>−</m:t>
                          </m:r>
                          <m:r>
                            <a:rPr lang="es-MX" sz="2400" i="1"/>
                            <m:t>𝜆</m:t>
                          </m:r>
                        </m:sup>
                      </m:sSup>
                      <m:d>
                        <m:dPr>
                          <m:ctrlPr>
                            <a:rPr lang="es-MX" sz="2400" i="1"/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s-MX" sz="2400" i="1"/>
                              </m:ctrlPr>
                            </m:naryPr>
                            <m:sub>
                              <m:r>
                                <a:rPr lang="es-MX" sz="2400" i="1"/>
                                <m:t>𝑘</m:t>
                              </m:r>
                              <m:r>
                                <a:rPr lang="es-MX" sz="2400" i="1"/>
                                <m:t>=0</m:t>
                              </m:r>
                            </m:sub>
                            <m:sup>
                              <m:r>
                                <a:rPr lang="es-MX" sz="2400" i="1"/>
                                <m:t>𝑆</m:t>
                              </m:r>
                              <m:r>
                                <a:rPr lang="es-MX" sz="2400" i="1"/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MX" sz="2400" i="1"/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2400" i="1"/>
                                      </m:ctrlPr>
                                    </m:sSupPr>
                                    <m:e>
                                      <m:r>
                                        <a:rPr lang="es-MX" sz="2400" i="1"/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s-MX" sz="2400" i="1"/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2400" i="1"/>
                                    <m:t>𝑘</m:t>
                                  </m:r>
                                  <m:r>
                                    <a:rPr lang="es-MX" sz="2400" i="1"/>
                                    <m:t>!</m:t>
                                  </m:r>
                                </m:den>
                              </m:f>
                            </m:e>
                          </m:nary>
                          <m:r>
                            <a:rPr lang="es-MX" sz="2400" i="1"/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s-MX" sz="2400" i="1"/>
                              </m:ctrlPr>
                            </m:naryPr>
                            <m:sub>
                              <m:r>
                                <a:rPr lang="es-MX" sz="2400" i="1"/>
                                <m:t>𝑘</m:t>
                              </m:r>
                              <m:r>
                                <a:rPr lang="es-MX" sz="2400" i="1"/>
                                <m:t>=</m:t>
                              </m:r>
                              <m:r>
                                <a:rPr lang="es-MX" sz="2400" i="1"/>
                                <m:t>𝑆</m:t>
                              </m:r>
                              <m:r>
                                <a:rPr lang="es-MX" sz="2400" i="1"/>
                                <m:t>+1</m:t>
                              </m:r>
                            </m:sub>
                            <m:sup>
                              <m:r>
                                <a:rPr lang="es-MX" sz="2400" i="1"/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s-MX" sz="2400" i="1"/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MX" sz="2400" i="1"/>
                                      </m:ctrlPr>
                                    </m:sSupPr>
                                    <m:e>
                                      <m:r>
                                        <a:rPr lang="es-MX" sz="2400" i="1"/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s-MX" sz="2400" i="1"/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MX" sz="2400" i="1"/>
                                    <m:t>𝑘</m:t>
                                  </m:r>
                                  <m:r>
                                    <a:rPr lang="es-MX" sz="2400" i="1"/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A04F358-7C1D-542D-B39F-99D39EC6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1336"/>
                <a:ext cx="10515600" cy="5475627"/>
              </a:xfrm>
              <a:blipFill>
                <a:blip r:embed="rId2"/>
                <a:stretch>
                  <a:fillRect l="-812" t="-891" r="-870" b="-20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4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276C3C-35B3-69A1-B807-15FF23BA6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86576" y="1578952"/>
                <a:ext cx="5041777" cy="3700093"/>
              </a:xfrm>
            </p:spPr>
            <p:txBody>
              <a:bodyPr/>
              <a:lstStyle/>
              <a:p>
                <a:pPr algn="just"/>
                <a:r>
                  <a:rPr lang="es-MX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tenemos </a:t>
                </a:r>
                <a14:m>
                  <m:oMath xmlns:m="http://schemas.openxmlformats.org/officeDocument/2006/math">
                    <m:r>
                      <a:rPr lang="es-MX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MX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suficientemente grande, se tendrá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MX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MX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𝐿𝑄</m:t>
                                </m:r>
                              </m:e>
                            </m:d>
                          </m:e>
                          <m:sub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≈</m:t>
                        </m:r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𝐿𝑄</m:t>
                            </m:r>
                          </m:e>
                        </m:d>
                      </m:e>
                      <m:sub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s-MX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pero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𝐿𝑄</m:t>
                            </m:r>
                          </m:e>
                        </m:d>
                      </m:e>
                      <m:sub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p>
                    </m:sSubSup>
                    <m:r>
                      <a:rPr lang="es-MX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s-MX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s-MX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Billings y Johnson (2012) presentan una gráfica donde cuantifican la magnitud del sesgo calculando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𝐿𝑄</m:t>
                            </m:r>
                          </m:e>
                        </m:d>
                      </m:e>
                      <m:sub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s-MX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s-MX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con diferentes parámetros de </a:t>
                </a:r>
                <a14:m>
                  <m:oMath xmlns:m="http://schemas.openxmlformats.org/officeDocument/2006/math">
                    <m:r>
                      <a:rPr lang="es-MX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MX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s-MX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r>
                  <a:rPr lang="es-MX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MX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276C3C-35B3-69A1-B807-15FF23BA6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6576" y="1578952"/>
                <a:ext cx="5041777" cy="3700093"/>
              </a:xfrm>
              <a:blipFill>
                <a:blip r:embed="rId2"/>
                <a:stretch>
                  <a:fillRect l="-1693" t="-2306" r="-18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7E8A3BEA-3D86-BD35-8E98-F06234124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47" y="488566"/>
            <a:ext cx="4679592" cy="58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04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1438</Words>
  <Application>Microsoft Office PowerPoint</Application>
  <PresentationFormat>Panorámica</PresentationFormat>
  <Paragraphs>82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Wingdings</vt:lpstr>
      <vt:lpstr>Tema de Office</vt:lpstr>
      <vt:lpstr>Proyecto Final de Probabilidad y Estadística: Formulación matemática del Cociente de Localización (location quotient) para la estimación de concentración industrial</vt:lpstr>
      <vt:lpstr>Overview</vt:lpstr>
      <vt:lpstr>Antecedentes</vt:lpstr>
      <vt:lpstr>Objetivos</vt:lpstr>
      <vt:lpstr>Descripción de variables</vt:lpstr>
      <vt:lpstr>Descripción de fuente de datos</vt:lpstr>
      <vt:lpstr>Cociente de localización: Planteamiento teórico</vt:lpstr>
      <vt:lpstr>Presentación de PowerPoint</vt:lpstr>
      <vt:lpstr>Presentación de PowerPoint</vt:lpstr>
      <vt:lpstr>Puntos críticos de v.a. discretas</vt:lpstr>
      <vt:lpstr>Presentación de PowerPoint</vt:lpstr>
      <vt:lpstr>Presentación de PowerPoint</vt:lpstr>
      <vt:lpstr>Cociente de localización: replica de resultados a nivel estado</vt:lpstr>
      <vt:lpstr>Presentación de PowerPoint</vt:lpstr>
      <vt:lpstr>Presentación de PowerPoint</vt:lpstr>
      <vt:lpstr>Conclusiones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de Probabilidad y Estadística: Formulación matemática del Cociente de Localización (location quotient) para la estimación de concentración industrial</dc:title>
  <dc:creator>MARIA ELENA MARTINEZ MANZANARES</dc:creator>
  <cp:lastModifiedBy>MARIA ELENA MARTINEZ MANZANARES</cp:lastModifiedBy>
  <cp:revision>3</cp:revision>
  <dcterms:created xsi:type="dcterms:W3CDTF">2022-11-15T22:09:05Z</dcterms:created>
  <dcterms:modified xsi:type="dcterms:W3CDTF">2022-11-15T23:14:30Z</dcterms:modified>
</cp:coreProperties>
</file>