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Aileron Heavy Bold" panose="020B0604020202020204" charset="0"/>
      <p:regular r:id="rId7"/>
    </p:embeddedFont>
    <p:embeddedFont>
      <p:font typeface="Aileron Regular Italics" panose="020B0604020202020204" charset="0"/>
      <p:regular r:id="rId8"/>
    </p:embeddedFont>
    <p:embeddedFont>
      <p:font typeface="Arimo" panose="020B0604020202020204" charset="0"/>
      <p:regular r:id="rId9"/>
    </p:embeddedFont>
    <p:embeddedFont>
      <p:font typeface="Bebas Neue Bold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lacial Indifference" panose="020B0604020202020204" charset="0"/>
      <p:regular r:id="rId15"/>
    </p:embeddedFont>
    <p:embeddedFont>
      <p:font typeface="Nunito Sans Regular" panose="020B0604020202020204" charset="0"/>
      <p:regular r:id="rId16"/>
    </p:embeddedFont>
    <p:embeddedFont>
      <p:font typeface="Nunito Sans Regular Bold" panose="020B0604020202020204" charset="0"/>
      <p:regular r:id="rId17"/>
    </p:embeddedFont>
    <p:embeddedFont>
      <p:font typeface="Sifonn" panose="020B0604020202020204" charset="0"/>
      <p:regular r:id="rId18"/>
    </p:embeddedFont>
    <p:embeddedFont>
      <p:font typeface="Sukar Black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0.svg"/><Relationship Id="rId7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7.svg"/><Relationship Id="rId10" Type="http://schemas.openxmlformats.org/officeDocument/2006/relationships/image" Target="../media/image15.jpeg"/><Relationship Id="rId4" Type="http://schemas.openxmlformats.org/officeDocument/2006/relationships/image" Target="../media/image6.pn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6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1239766">
            <a:off x="10711802" y="2479990"/>
            <a:ext cx="4803408" cy="9761726"/>
            <a:chOff x="0" y="0"/>
            <a:chExt cx="5001260" cy="101638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0" b="1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-12567" t="2841" r="-12707" b="4693"/>
              </a:stretch>
            </a:blip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1239766">
            <a:off x="14773803" y="-7187446"/>
            <a:ext cx="4803408" cy="9761726"/>
            <a:chOff x="0" y="0"/>
            <a:chExt cx="5001260" cy="101638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0" b="1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4"/>
              <a:stretch>
                <a:fillRect l="-12567" t="2841" r="-12707" b="4693"/>
              </a:stretch>
            </a:blip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1239766">
            <a:off x="14848636" y="8093720"/>
            <a:ext cx="4803408" cy="9761726"/>
            <a:chOff x="0" y="0"/>
            <a:chExt cx="5001260" cy="1016381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0" b="1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5"/>
              <a:stretch>
                <a:fillRect l="-34195" t="2841" r="-116354" b="4693"/>
              </a:stretch>
            </a:blip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1239766">
            <a:off x="18518170" y="-1636538"/>
            <a:ext cx="4803408" cy="9761726"/>
            <a:chOff x="0" y="0"/>
            <a:chExt cx="5001260" cy="1016381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0" b="1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5"/>
              <a:stretch>
                <a:fillRect l="-34195" t="2841" r="-116354" b="4693"/>
              </a:stretch>
            </a:blip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 rot="1239766">
            <a:off x="8417949" y="-5521940"/>
            <a:ext cx="4803408" cy="9761726"/>
            <a:chOff x="0" y="0"/>
            <a:chExt cx="5001260" cy="1016381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0" b="1"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6"/>
              <a:stretch>
                <a:fillRect l="-12528" t="2841" r="-12668" b="4693"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1267617" y="4773299"/>
            <a:ext cx="7530313" cy="3985202"/>
            <a:chOff x="0" y="0"/>
            <a:chExt cx="10040417" cy="5313603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333375"/>
              <a:ext cx="10040417" cy="37742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3660"/>
                </a:lnSpc>
                <a:spcBef>
                  <a:spcPct val="0"/>
                </a:spcBef>
              </a:pPr>
              <a:r>
                <a:rPr lang="en-US" sz="16900">
                  <a:solidFill>
                    <a:srgbClr val="F8F8F8"/>
                  </a:solidFill>
                  <a:latin typeface="Bebas Neue Bold"/>
                </a:rPr>
                <a:t>LOCOMEDIA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603805" y="4587303"/>
              <a:ext cx="6437995" cy="726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3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1225792">
            <a:off x="11996672" y="5052480"/>
            <a:ext cx="2904727" cy="2997373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3058532" y="1946477"/>
            <a:ext cx="2464136" cy="2542729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1869688" y="7093737"/>
            <a:ext cx="5312988" cy="3129929"/>
            <a:chOff x="0" y="0"/>
            <a:chExt cx="7083984" cy="4173238"/>
          </a:xfrm>
        </p:grpSpPr>
        <p:sp>
          <p:nvSpPr>
            <p:cNvPr id="23" name="TextBox 23"/>
            <p:cNvSpPr txBox="1"/>
            <p:nvPr/>
          </p:nvSpPr>
          <p:spPr>
            <a:xfrm>
              <a:off x="64474" y="1244057"/>
              <a:ext cx="7019510" cy="3828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25"/>
                </a:lnSpc>
              </a:pPr>
              <a:endParaRPr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152400"/>
              <a:ext cx="6940982" cy="1129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44"/>
                </a:lnSpc>
              </a:pPr>
              <a:r>
                <a:rPr lang="en-US" sz="6352" spc="-127">
                  <a:solidFill>
                    <a:srgbClr val="000000"/>
                  </a:solidFill>
                  <a:latin typeface="Cabin Sketch Italics"/>
                </a:rPr>
                <a:t>KELOMPOK 4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42646" y="1773495"/>
              <a:ext cx="4899270" cy="23997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86037" lvl="1" indent="-143019">
                <a:lnSpc>
                  <a:spcPts val="2425"/>
                </a:lnSpc>
                <a:buFont typeface="Arial"/>
                <a:buChar char="•"/>
              </a:pPr>
              <a:r>
                <a:rPr lang="en-US" sz="1732" spc="34">
                  <a:solidFill>
                    <a:srgbClr val="000000"/>
                  </a:solidFill>
                  <a:latin typeface="Glacial Indifference"/>
                </a:rPr>
                <a:t>Anthony Alvin 535200061</a:t>
              </a:r>
            </a:p>
            <a:p>
              <a:pPr marL="286037" lvl="1" indent="-143019">
                <a:lnSpc>
                  <a:spcPts val="2425"/>
                </a:lnSpc>
                <a:buFont typeface="Arial"/>
                <a:buChar char="•"/>
              </a:pPr>
              <a:r>
                <a:rPr lang="en-US" sz="866" spc="17">
                  <a:solidFill>
                    <a:srgbClr val="000000"/>
                  </a:solidFill>
                  <a:latin typeface="Arimo"/>
                </a:rPr>
                <a:t>Mathew judianto 535200047</a:t>
              </a:r>
            </a:p>
            <a:p>
              <a:pPr marL="286037" lvl="1" indent="-143019">
                <a:lnSpc>
                  <a:spcPts val="2425"/>
                </a:lnSpc>
                <a:buFont typeface="Arial"/>
                <a:buChar char="•"/>
              </a:pPr>
              <a:r>
                <a:rPr lang="en-US" sz="866" spc="17">
                  <a:solidFill>
                    <a:srgbClr val="000000"/>
                  </a:solidFill>
                  <a:latin typeface="Arimo"/>
                </a:rPr>
                <a:t>Zendi ibrahim 535200084</a:t>
              </a:r>
            </a:p>
            <a:p>
              <a:pPr marL="286037" lvl="1" indent="-143019">
                <a:lnSpc>
                  <a:spcPts val="2425"/>
                </a:lnSpc>
                <a:buFont typeface="Arial"/>
                <a:buChar char="•"/>
              </a:pPr>
              <a:r>
                <a:rPr lang="en-US" sz="866" spc="17">
                  <a:solidFill>
                    <a:srgbClr val="000000"/>
                  </a:solidFill>
                  <a:latin typeface="Arimo"/>
                </a:rPr>
                <a:t>Melvin pramudita 535200060</a:t>
              </a:r>
            </a:p>
            <a:p>
              <a:pPr marL="286037" lvl="1" indent="-143019">
                <a:lnSpc>
                  <a:spcPts val="2425"/>
                </a:lnSpc>
                <a:buFont typeface="Arial"/>
                <a:buChar char="•"/>
              </a:pPr>
              <a:r>
                <a:rPr lang="en-US" sz="866" spc="17">
                  <a:solidFill>
                    <a:srgbClr val="000000"/>
                  </a:solidFill>
                  <a:latin typeface="Arimo"/>
                </a:rPr>
                <a:t>Raihan Tara 535200046</a:t>
              </a:r>
            </a:p>
            <a:p>
              <a:pPr>
                <a:lnSpc>
                  <a:spcPts val="2425"/>
                </a:lnSpc>
              </a:pPr>
              <a:endParaRPr lang="en-US" sz="866" spc="17">
                <a:solidFill>
                  <a:srgbClr val="000000"/>
                </a:solidFill>
                <a:latin typeface="Arim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18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6725840" y="917280"/>
            <a:ext cx="4159154" cy="8452439"/>
            <a:chOff x="0" y="0"/>
            <a:chExt cx="5001260" cy="101638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0" b="1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-12567" t="2841" r="-12707" b="4693"/>
              </a:stretch>
            </a:blip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573349" y="3390662"/>
            <a:ext cx="2464136" cy="254272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09675" y="4538201"/>
            <a:ext cx="4328254" cy="1086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F8F8F8"/>
                </a:solidFill>
                <a:latin typeface="Nunito Sans Regular"/>
              </a:rPr>
              <a:t>5W + 1H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1942657" y="3486564"/>
            <a:ext cx="3869418" cy="2350925"/>
            <a:chOff x="0" y="0"/>
            <a:chExt cx="5159224" cy="3134567"/>
          </a:xfrm>
        </p:grpSpPr>
        <p:sp>
          <p:nvSpPr>
            <p:cNvPr id="8" name="TextBox 8"/>
            <p:cNvSpPr txBox="1"/>
            <p:nvPr/>
          </p:nvSpPr>
          <p:spPr>
            <a:xfrm>
              <a:off x="0" y="697098"/>
              <a:ext cx="5159224" cy="2437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45"/>
                </a:lnSpc>
                <a:spcBef>
                  <a:spcPct val="0"/>
                </a:spcBef>
              </a:pPr>
              <a:r>
                <a:rPr lang="en-US" sz="1746">
                  <a:solidFill>
                    <a:srgbClr val="F8F8F8"/>
                  </a:solidFill>
                  <a:latin typeface="Nunito Sans Regular"/>
                </a:rPr>
                <a:t>Website ini ditujukan untuk warga Indonesia maupun warga Negara Asing yang ingin berkunjung atau berwisata untuk melihat keindahan negara Indonesia.</a:t>
              </a:r>
            </a:p>
            <a:p>
              <a:pPr>
                <a:lnSpc>
                  <a:spcPts val="2445"/>
                </a:lnSpc>
                <a:spcBef>
                  <a:spcPct val="0"/>
                </a:spcBef>
              </a:pPr>
              <a:endParaRPr lang="en-US" sz="1746">
                <a:solidFill>
                  <a:srgbClr val="F8F8F8"/>
                </a:solidFill>
                <a:latin typeface="Nunito Sans Regular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159224" cy="413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49"/>
                </a:lnSpc>
                <a:spcBef>
                  <a:spcPct val="0"/>
                </a:spcBef>
              </a:pPr>
              <a:r>
                <a:rPr lang="en-US" sz="1892">
                  <a:solidFill>
                    <a:srgbClr val="9E6DF7"/>
                  </a:solidFill>
                  <a:latin typeface="Nunito Sans Regular Bold"/>
                </a:rPr>
                <a:t>WHO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42657" y="1028700"/>
            <a:ext cx="3668607" cy="2228919"/>
            <a:chOff x="0" y="0"/>
            <a:chExt cx="4891476" cy="297189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49912"/>
              <a:ext cx="4891476" cy="23219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18"/>
                </a:lnSpc>
              </a:pPr>
              <a:r>
                <a:rPr lang="en-US" sz="1656">
                  <a:solidFill>
                    <a:srgbClr val="F8F8F8"/>
                  </a:solidFill>
                  <a:latin typeface="Nunito Sans Regular"/>
                </a:rPr>
                <a:t>Website yang menyediakan informasi mengenai tempat-tempat wisata</a:t>
              </a:r>
            </a:p>
            <a:p>
              <a:pPr>
                <a:lnSpc>
                  <a:spcPts val="2318"/>
                </a:lnSpc>
              </a:pPr>
              <a:r>
                <a:rPr lang="en-US" sz="1270">
                  <a:solidFill>
                    <a:srgbClr val="F8F8F8"/>
                  </a:solidFill>
                  <a:latin typeface="Arimo"/>
                </a:rPr>
                <a:t>serta destinasi kuliner yang terkenal di suatu daerah yang berada</a:t>
              </a:r>
            </a:p>
            <a:p>
              <a:pPr>
                <a:lnSpc>
                  <a:spcPts val="2318"/>
                </a:lnSpc>
              </a:pPr>
              <a:r>
                <a:rPr lang="en-US" sz="1270">
                  <a:solidFill>
                    <a:srgbClr val="F8F8F8"/>
                  </a:solidFill>
                  <a:latin typeface="Arimo"/>
                </a:rPr>
                <a:t> di Indonesia</a:t>
              </a:r>
            </a:p>
            <a:p>
              <a:pPr>
                <a:lnSpc>
                  <a:spcPts val="2318"/>
                </a:lnSpc>
                <a:spcBef>
                  <a:spcPct val="0"/>
                </a:spcBef>
              </a:pPr>
              <a:endParaRPr lang="en-US" sz="1270">
                <a:solidFill>
                  <a:srgbClr val="F8F8F8"/>
                </a:solidFill>
                <a:latin typeface="Arimo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4891476" cy="3847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11"/>
                </a:lnSpc>
                <a:spcBef>
                  <a:spcPct val="0"/>
                </a:spcBef>
              </a:pPr>
              <a:r>
                <a:rPr lang="en-US" sz="1794">
                  <a:solidFill>
                    <a:srgbClr val="9E6DF7"/>
                  </a:solidFill>
                  <a:latin typeface="Nunito Sans Regular Bold"/>
                </a:rPr>
                <a:t>WHAT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942657" y="6661097"/>
            <a:ext cx="4324876" cy="2350925"/>
            <a:chOff x="0" y="0"/>
            <a:chExt cx="5766501" cy="3134567"/>
          </a:xfrm>
        </p:grpSpPr>
        <p:sp>
          <p:nvSpPr>
            <p:cNvPr id="14" name="TextBox 14"/>
            <p:cNvSpPr txBox="1"/>
            <p:nvPr/>
          </p:nvSpPr>
          <p:spPr>
            <a:xfrm>
              <a:off x="0" y="697098"/>
              <a:ext cx="5766501" cy="2437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45"/>
                </a:lnSpc>
              </a:pPr>
              <a:r>
                <a:rPr lang="en-US" sz="1746">
                  <a:solidFill>
                    <a:srgbClr val="F8F8F8"/>
                  </a:solidFill>
                  <a:latin typeface="Nunito Sans Regular"/>
                </a:rPr>
                <a:t>Website akan selalu melakukan update untuk menambah destinasi wisata baru</a:t>
              </a:r>
            </a:p>
            <a:p>
              <a:pPr>
                <a:lnSpc>
                  <a:spcPts val="2445"/>
                </a:lnSpc>
              </a:pPr>
              <a:r>
                <a:rPr lang="en-US" sz="1340">
                  <a:solidFill>
                    <a:srgbClr val="F8F8F8"/>
                  </a:solidFill>
                  <a:latin typeface="Arimo"/>
                </a:rPr>
                <a:t>atau yang sedang terkenal untuk menjaga kerelevan-an destinasi wisata yang</a:t>
              </a:r>
            </a:p>
            <a:p>
              <a:pPr>
                <a:lnSpc>
                  <a:spcPts val="2445"/>
                </a:lnSpc>
              </a:pPr>
              <a:r>
                <a:rPr lang="en-US" sz="1340">
                  <a:solidFill>
                    <a:srgbClr val="F8F8F8"/>
                  </a:solidFill>
                  <a:latin typeface="Arimo"/>
                </a:rPr>
                <a:t>direkomendasikan</a:t>
              </a:r>
            </a:p>
            <a:p>
              <a:pPr>
                <a:lnSpc>
                  <a:spcPts val="2445"/>
                </a:lnSpc>
                <a:spcBef>
                  <a:spcPct val="0"/>
                </a:spcBef>
              </a:pPr>
              <a:endParaRPr lang="en-US" sz="1340">
                <a:solidFill>
                  <a:srgbClr val="F8F8F8"/>
                </a:solidFill>
                <a:latin typeface="Arimo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766501" cy="413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49"/>
                </a:lnSpc>
                <a:spcBef>
                  <a:spcPct val="0"/>
                </a:spcBef>
              </a:pPr>
              <a:r>
                <a:rPr lang="en-US" sz="1892">
                  <a:solidFill>
                    <a:srgbClr val="9E6DF7"/>
                  </a:solidFill>
                  <a:latin typeface="Nunito Sans Regular Bold"/>
                </a:rPr>
                <a:t>WHEN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188747" y="5624974"/>
            <a:ext cx="4106898" cy="2367230"/>
            <a:chOff x="0" y="0"/>
            <a:chExt cx="5475864" cy="3156307"/>
          </a:xfrm>
        </p:grpSpPr>
        <p:sp>
          <p:nvSpPr>
            <p:cNvPr id="17" name="TextBox 17"/>
            <p:cNvSpPr txBox="1"/>
            <p:nvPr/>
          </p:nvSpPr>
          <p:spPr>
            <a:xfrm>
              <a:off x="238806" y="-28575"/>
              <a:ext cx="5222563" cy="349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2359022"/>
              <a:ext cx="5199201" cy="7972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98013" y="159889"/>
              <a:ext cx="5261343" cy="794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98013" y="765402"/>
              <a:ext cx="5277851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FFFFFF"/>
                  </a:solidFill>
                  <a:latin typeface="Sifonn"/>
                </a:rPr>
                <a:t>LOCOMEDIA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18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6725840" y="917280"/>
            <a:ext cx="4159154" cy="8452439"/>
            <a:chOff x="0" y="0"/>
            <a:chExt cx="5001260" cy="101638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0" b="1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-12567" t="2841" r="-12707" b="4693"/>
              </a:stretch>
            </a:blip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573349" y="3762197"/>
            <a:ext cx="2464136" cy="254272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09675" y="4538201"/>
            <a:ext cx="4328254" cy="1086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F8F8F8"/>
                </a:solidFill>
                <a:latin typeface="Nunito Sans Regular"/>
              </a:rPr>
              <a:t>5W + 1H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1942657" y="4047123"/>
            <a:ext cx="3778602" cy="2577108"/>
            <a:chOff x="0" y="0"/>
            <a:chExt cx="5038137" cy="3436144"/>
          </a:xfrm>
        </p:grpSpPr>
        <p:sp>
          <p:nvSpPr>
            <p:cNvPr id="8" name="TextBox 8"/>
            <p:cNvSpPr txBox="1"/>
            <p:nvPr/>
          </p:nvSpPr>
          <p:spPr>
            <a:xfrm>
              <a:off x="0" y="622626"/>
              <a:ext cx="5038137" cy="2813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74"/>
                </a:lnSpc>
              </a:pPr>
              <a:r>
                <a:rPr lang="en-US" sz="1767">
                  <a:solidFill>
                    <a:srgbClr val="F8F8F8"/>
                  </a:solidFill>
                  <a:latin typeface="Nunito Sans Regular"/>
                </a:rPr>
                <a:t>Website diharapkan dapat menarik perhatian wisatawan dari luar maupun dalam</a:t>
              </a:r>
            </a:p>
            <a:p>
              <a:pPr>
                <a:lnSpc>
                  <a:spcPts val="2474"/>
                </a:lnSpc>
              </a:pPr>
              <a:r>
                <a:rPr lang="en-US" sz="1402">
                  <a:solidFill>
                    <a:srgbClr val="F8F8F8"/>
                  </a:solidFill>
                  <a:latin typeface="Arimo"/>
                </a:rPr>
                <a:t>negeri untuk berkunjung ke Indonesia, serta mempromosikan keindahan Negeri Indonesia.</a:t>
              </a:r>
            </a:p>
            <a:p>
              <a:pPr>
                <a:lnSpc>
                  <a:spcPts val="2474"/>
                </a:lnSpc>
                <a:spcBef>
                  <a:spcPct val="0"/>
                </a:spcBef>
              </a:pPr>
              <a:endParaRPr lang="en-US" sz="1402">
                <a:solidFill>
                  <a:srgbClr val="F8F8F8"/>
                </a:solidFill>
                <a:latin typeface="Arimo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5038137" cy="365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77"/>
                </a:lnSpc>
                <a:spcBef>
                  <a:spcPct val="0"/>
                </a:spcBef>
              </a:pPr>
              <a:r>
                <a:rPr lang="en-US" sz="1698">
                  <a:solidFill>
                    <a:srgbClr val="9E6DF7"/>
                  </a:solidFill>
                  <a:latin typeface="Nunito Sans Regular Bold"/>
                </a:rPr>
                <a:t>WHY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42657" y="1028700"/>
            <a:ext cx="4541118" cy="2733497"/>
            <a:chOff x="0" y="0"/>
            <a:chExt cx="6054824" cy="364466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717308"/>
              <a:ext cx="6054824" cy="29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13"/>
                </a:lnSpc>
              </a:pPr>
              <a:r>
                <a:rPr lang="en-US" sz="1795">
                  <a:solidFill>
                    <a:srgbClr val="F8F8F8"/>
                  </a:solidFill>
                  <a:latin typeface="Nunito Sans Regular"/>
                </a:rPr>
                <a:t>Website akandipromosikan di semua media sosial yang tersedia, aplikasi</a:t>
              </a:r>
            </a:p>
            <a:p>
              <a:pPr>
                <a:lnSpc>
                  <a:spcPts val="2513"/>
                </a:lnSpc>
              </a:pPr>
              <a:r>
                <a:rPr lang="en-US" sz="1377">
                  <a:solidFill>
                    <a:srgbClr val="F8F8F8"/>
                  </a:solidFill>
                  <a:latin typeface="Arimo"/>
                </a:rPr>
                <a:t>pemesanan tiket pesawat, dan dapat diakses melalui pencarian kata kunci</a:t>
              </a:r>
            </a:p>
            <a:p>
              <a:pPr>
                <a:lnSpc>
                  <a:spcPts val="2513"/>
                </a:lnSpc>
              </a:pPr>
              <a:r>
                <a:rPr lang="en-US" sz="1377">
                  <a:solidFill>
                    <a:srgbClr val="F8F8F8"/>
                  </a:solidFill>
                  <a:latin typeface="Arimo"/>
                </a:rPr>
                <a:t>dari website search engine seperti google, bing, dll.</a:t>
              </a:r>
            </a:p>
            <a:p>
              <a:pPr>
                <a:lnSpc>
                  <a:spcPts val="2513"/>
                </a:lnSpc>
                <a:spcBef>
                  <a:spcPct val="0"/>
                </a:spcBef>
              </a:pPr>
              <a:endParaRPr lang="en-US" sz="1377">
                <a:solidFill>
                  <a:srgbClr val="F8F8F8"/>
                </a:solidFill>
                <a:latin typeface="Arimo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6054824" cy="433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22"/>
                </a:lnSpc>
                <a:spcBef>
                  <a:spcPct val="0"/>
                </a:spcBef>
              </a:pPr>
              <a:r>
                <a:rPr lang="en-US" sz="1944">
                  <a:solidFill>
                    <a:srgbClr val="9E6DF7"/>
                  </a:solidFill>
                  <a:latin typeface="Nunito Sans Regular Bold"/>
                </a:rPr>
                <a:t>WHERE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038924" y="6907547"/>
            <a:ext cx="4186944" cy="2577108"/>
            <a:chOff x="0" y="0"/>
            <a:chExt cx="5582592" cy="343614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622626"/>
              <a:ext cx="5582592" cy="2813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74"/>
                </a:lnSpc>
              </a:pPr>
              <a:r>
                <a:rPr lang="en-US" sz="1767">
                  <a:solidFill>
                    <a:srgbClr val="F8F8F8"/>
                  </a:solidFill>
                  <a:ea typeface="Nunito Sans Regular"/>
                </a:rPr>
                <a:t>●Menggunakan HTML, CSS, JavaScript, dan BootStrap untuk membuat website</a:t>
              </a:r>
            </a:p>
            <a:p>
              <a:pPr>
                <a:lnSpc>
                  <a:spcPts val="2474"/>
                </a:lnSpc>
              </a:pPr>
              <a:r>
                <a:rPr lang="en-US" sz="1767">
                  <a:solidFill>
                    <a:srgbClr val="F8F8F8"/>
                  </a:solidFill>
                  <a:latin typeface="Nunito Sans Regular"/>
                </a:rPr>
                <a:t> yang menarik, mudah </a:t>
              </a:r>
              <a:r>
                <a:rPr lang="en-US" sz="1402">
                  <a:solidFill>
                    <a:srgbClr val="F8F8F8"/>
                  </a:solidFill>
                  <a:latin typeface="Arimo"/>
                </a:rPr>
                <a:t>untuk diakses, serta mudahuntuk digunakan untuk mencapai tujuannya.</a:t>
              </a:r>
            </a:p>
            <a:p>
              <a:pPr>
                <a:lnSpc>
                  <a:spcPts val="2474"/>
                </a:lnSpc>
              </a:pPr>
              <a:endParaRPr lang="en-US" sz="1402">
                <a:solidFill>
                  <a:srgbClr val="F8F8F8"/>
                </a:solidFill>
                <a:latin typeface="Arimo"/>
              </a:endParaRPr>
            </a:p>
            <a:p>
              <a:pPr>
                <a:lnSpc>
                  <a:spcPts val="2474"/>
                </a:lnSpc>
                <a:spcBef>
                  <a:spcPct val="0"/>
                </a:spcBef>
              </a:pPr>
              <a:endParaRPr lang="en-US" sz="1402">
                <a:solidFill>
                  <a:srgbClr val="F8F8F8"/>
                </a:solidFill>
                <a:latin typeface="Arimo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5582592" cy="365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77"/>
                </a:lnSpc>
                <a:spcBef>
                  <a:spcPct val="0"/>
                </a:spcBef>
              </a:pPr>
              <a:r>
                <a:rPr lang="en-US" sz="1698">
                  <a:solidFill>
                    <a:srgbClr val="9E6DF7"/>
                  </a:solidFill>
                  <a:latin typeface="Nunito Sans Regular Bold"/>
                </a:rPr>
                <a:t>HOW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530" b="4530"/>
          <a:stretch>
            <a:fillRect/>
          </a:stretch>
        </p:blipFill>
        <p:spPr>
          <a:xfrm>
            <a:off x="-116284" y="122053"/>
            <a:ext cx="13979143" cy="10042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6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2458051" y="32303"/>
            <a:ext cx="13215444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Sukar Black"/>
              </a:rPr>
              <a:t>HOMEPAGE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605319" y="7151848"/>
            <a:ext cx="4076061" cy="1784215"/>
            <a:chOff x="0" y="0"/>
            <a:chExt cx="8806451" cy="38548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806452" cy="3854849"/>
            </a:xfrm>
            <a:custGeom>
              <a:avLst/>
              <a:gdLst/>
              <a:ahLst/>
              <a:cxnLst/>
              <a:rect l="l" t="t" r="r" b="b"/>
              <a:pathLst>
                <a:path w="8806452" h="3854849">
                  <a:moveTo>
                    <a:pt x="8681991" y="3854849"/>
                  </a:moveTo>
                  <a:lnTo>
                    <a:pt x="124460" y="3854849"/>
                  </a:lnTo>
                  <a:cubicBezTo>
                    <a:pt x="55880" y="3854849"/>
                    <a:pt x="0" y="3798969"/>
                    <a:pt x="0" y="3730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681992" y="0"/>
                  </a:lnTo>
                  <a:cubicBezTo>
                    <a:pt x="8750571" y="0"/>
                    <a:pt x="8806452" y="55880"/>
                    <a:pt x="8806452" y="124460"/>
                  </a:cubicBezTo>
                  <a:lnTo>
                    <a:pt x="8806452" y="3730389"/>
                  </a:lnTo>
                  <a:cubicBezTo>
                    <a:pt x="8806452" y="3798969"/>
                    <a:pt x="8750571" y="3854849"/>
                    <a:pt x="8681992" y="3854849"/>
                  </a:cubicBezTo>
                  <a:close/>
                </a:path>
              </a:pathLst>
            </a:custGeom>
            <a:solidFill>
              <a:srgbClr val="9E6DF7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606621" y="7151848"/>
            <a:ext cx="4076061" cy="1784215"/>
            <a:chOff x="0" y="0"/>
            <a:chExt cx="8806451" cy="385484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806452" cy="3854849"/>
            </a:xfrm>
            <a:custGeom>
              <a:avLst/>
              <a:gdLst/>
              <a:ahLst/>
              <a:cxnLst/>
              <a:rect l="l" t="t" r="r" b="b"/>
              <a:pathLst>
                <a:path w="8806452" h="3854849">
                  <a:moveTo>
                    <a:pt x="8681991" y="3854849"/>
                  </a:moveTo>
                  <a:lnTo>
                    <a:pt x="124460" y="3854849"/>
                  </a:lnTo>
                  <a:cubicBezTo>
                    <a:pt x="55880" y="3854849"/>
                    <a:pt x="0" y="3798969"/>
                    <a:pt x="0" y="3730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681992" y="0"/>
                  </a:lnTo>
                  <a:cubicBezTo>
                    <a:pt x="8750571" y="0"/>
                    <a:pt x="8806452" y="55880"/>
                    <a:pt x="8806452" y="124460"/>
                  </a:cubicBezTo>
                  <a:lnTo>
                    <a:pt x="8806452" y="3730389"/>
                  </a:lnTo>
                  <a:cubicBezTo>
                    <a:pt x="8806452" y="3798969"/>
                    <a:pt x="8750571" y="3854849"/>
                    <a:pt x="8681992" y="3854849"/>
                  </a:cubicBezTo>
                  <a:close/>
                </a:path>
              </a:pathLst>
            </a:custGeom>
            <a:solidFill>
              <a:srgbClr val="9E6DF7"/>
            </a:solidFill>
          </p:spPr>
        </p:sp>
      </p:grpSp>
      <p:sp>
        <p:nvSpPr>
          <p:cNvPr id="7" name="AutoShape 7"/>
          <p:cNvSpPr/>
          <p:nvPr/>
        </p:nvSpPr>
        <p:spPr>
          <a:xfrm>
            <a:off x="-14551094" y="593960"/>
            <a:ext cx="1623060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496173" y="401049"/>
            <a:ext cx="3949105" cy="48107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341127" y="68680"/>
            <a:ext cx="1110395" cy="114581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 b="5787"/>
          <a:stretch>
            <a:fillRect/>
          </a:stretch>
        </p:blipFill>
        <p:spPr>
          <a:xfrm>
            <a:off x="6778845" y="1727371"/>
            <a:ext cx="4214239" cy="282103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rcRect r="817" b="10534"/>
          <a:stretch>
            <a:fillRect/>
          </a:stretch>
        </p:blipFill>
        <p:spPr>
          <a:xfrm>
            <a:off x="1378746" y="1727371"/>
            <a:ext cx="4175303" cy="282103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rcRect t="3083" b="3083"/>
          <a:stretch>
            <a:fillRect/>
          </a:stretch>
        </p:blipFill>
        <p:spPr>
          <a:xfrm>
            <a:off x="12599014" y="1727371"/>
            <a:ext cx="4509699" cy="282103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rcRect r="7096" b="18593"/>
          <a:stretch>
            <a:fillRect/>
          </a:stretch>
        </p:blipFill>
        <p:spPr>
          <a:xfrm>
            <a:off x="1327139" y="6175007"/>
            <a:ext cx="4278517" cy="263603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rcRect t="14384" r="36320" b="32234"/>
          <a:stretch>
            <a:fillRect/>
          </a:stretch>
        </p:blipFill>
        <p:spPr>
          <a:xfrm>
            <a:off x="6816415" y="6175007"/>
            <a:ext cx="4176669" cy="2636032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rcRect l="7868" r="8563" b="16692"/>
          <a:stretch>
            <a:fillRect/>
          </a:stretch>
        </p:blipFill>
        <p:spPr>
          <a:xfrm>
            <a:off x="12587556" y="6175007"/>
            <a:ext cx="4506719" cy="2567228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10757393" y="68680"/>
            <a:ext cx="2877657" cy="1658692"/>
            <a:chOff x="0" y="0"/>
            <a:chExt cx="3836876" cy="2211589"/>
          </a:xfrm>
        </p:grpSpPr>
        <p:sp>
          <p:nvSpPr>
            <p:cNvPr id="17" name="TextBox 17"/>
            <p:cNvSpPr txBox="1"/>
            <p:nvPr/>
          </p:nvSpPr>
          <p:spPr>
            <a:xfrm>
              <a:off x="167329" y="-28575"/>
              <a:ext cx="3659391" cy="253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69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642509"/>
              <a:ext cx="3643021" cy="569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31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38745" y="101601"/>
              <a:ext cx="3686563" cy="5671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31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38745" y="525877"/>
              <a:ext cx="3698131" cy="5679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31"/>
                </a:lnSpc>
                <a:spcBef>
                  <a:spcPct val="0"/>
                </a:spcBef>
              </a:pPr>
              <a:r>
                <a:rPr lang="en-US" sz="2522">
                  <a:solidFill>
                    <a:srgbClr val="FFFFFF"/>
                  </a:solidFill>
                  <a:latin typeface="Sifonn"/>
                </a:rPr>
                <a:t>LOCOMEDIA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679506" y="4812323"/>
            <a:ext cx="3874543" cy="971637"/>
            <a:chOff x="0" y="0"/>
            <a:chExt cx="5166057" cy="1295516"/>
          </a:xfrm>
        </p:grpSpPr>
        <p:sp>
          <p:nvSpPr>
            <p:cNvPr id="22" name="TextBox 22"/>
            <p:cNvSpPr txBox="1"/>
            <p:nvPr/>
          </p:nvSpPr>
          <p:spPr>
            <a:xfrm>
              <a:off x="609640" y="724247"/>
              <a:ext cx="3994974" cy="571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35"/>
                </a:lnSpc>
              </a:pPr>
              <a:r>
                <a:rPr lang="en-US" sz="1239" spc="24">
                  <a:solidFill>
                    <a:srgbClr val="000000"/>
                  </a:solidFill>
                  <a:latin typeface="Aileron Regular Italics"/>
                </a:rPr>
                <a:t>Bali is a province of Indonesia and the westernmost of the Lesser Sunda Islands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76200"/>
              <a:ext cx="5166057" cy="674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61"/>
                </a:lnSpc>
              </a:pPr>
              <a:r>
                <a:rPr lang="en-US" sz="3710">
                  <a:solidFill>
                    <a:srgbClr val="000000"/>
                  </a:solidFill>
                  <a:latin typeface="Aileron Heavy Bold"/>
                </a:rPr>
                <a:t>BALI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7055665" y="4702697"/>
            <a:ext cx="4176669" cy="1190888"/>
            <a:chOff x="0" y="0"/>
            <a:chExt cx="5568892" cy="1587850"/>
          </a:xfrm>
        </p:grpSpPr>
        <p:sp>
          <p:nvSpPr>
            <p:cNvPr id="25" name="TextBox 25"/>
            <p:cNvSpPr txBox="1"/>
            <p:nvPr/>
          </p:nvSpPr>
          <p:spPr>
            <a:xfrm>
              <a:off x="657178" y="724247"/>
              <a:ext cx="4306492" cy="8636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35"/>
                </a:lnSpc>
              </a:pPr>
              <a:r>
                <a:rPr lang="en-US" sz="1239" spc="24">
                  <a:solidFill>
                    <a:srgbClr val="000000"/>
                  </a:solidFill>
                  <a:latin typeface="Aileron Regular Italics"/>
                </a:rPr>
                <a:t>East Nusa Tenggara is the southernmost province of Indonesia. It comprises the eastern portion of the Lesser Sunda Islands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76200"/>
              <a:ext cx="5568892" cy="674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61"/>
                </a:lnSpc>
              </a:pPr>
              <a:r>
                <a:rPr lang="en-US" sz="3710">
                  <a:solidFill>
                    <a:srgbClr val="000000"/>
                  </a:solidFill>
                  <a:latin typeface="Aileron Heavy Bold"/>
                </a:rPr>
                <a:t>NTT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2917606" y="4702697"/>
            <a:ext cx="4176669" cy="1190888"/>
            <a:chOff x="0" y="0"/>
            <a:chExt cx="5568892" cy="1587850"/>
          </a:xfrm>
        </p:grpSpPr>
        <p:sp>
          <p:nvSpPr>
            <p:cNvPr id="28" name="TextBox 28"/>
            <p:cNvSpPr txBox="1"/>
            <p:nvPr/>
          </p:nvSpPr>
          <p:spPr>
            <a:xfrm>
              <a:off x="657178" y="724247"/>
              <a:ext cx="4306492" cy="8636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35"/>
                </a:lnSpc>
              </a:pPr>
              <a:r>
                <a:rPr lang="en-US" sz="1239" spc="24">
                  <a:solidFill>
                    <a:srgbClr val="000000"/>
                  </a:solidFill>
                  <a:latin typeface="Aileron Regular Italics"/>
                </a:rPr>
                <a:t>Belitung (or in English, Billiton) is an island on the east coast of Sumatra, Indonesia in the Java Sea.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76200"/>
              <a:ext cx="5568892" cy="674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61"/>
                </a:lnSpc>
              </a:pPr>
              <a:r>
                <a:rPr lang="en-US" sz="3710">
                  <a:solidFill>
                    <a:srgbClr val="000000"/>
                  </a:solidFill>
                  <a:latin typeface="Aileron Heavy Bold"/>
                </a:rPr>
                <a:t>BELITUNG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529126" y="9056479"/>
            <a:ext cx="3874543" cy="971637"/>
            <a:chOff x="0" y="0"/>
            <a:chExt cx="5166057" cy="1295516"/>
          </a:xfrm>
        </p:grpSpPr>
        <p:sp>
          <p:nvSpPr>
            <p:cNvPr id="31" name="TextBox 31"/>
            <p:cNvSpPr txBox="1"/>
            <p:nvPr/>
          </p:nvSpPr>
          <p:spPr>
            <a:xfrm>
              <a:off x="609640" y="724247"/>
              <a:ext cx="3994974" cy="571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35"/>
                </a:lnSpc>
              </a:pPr>
              <a:r>
                <a:rPr lang="en-US" sz="1239" spc="24">
                  <a:solidFill>
                    <a:srgbClr val="000000"/>
                  </a:solidFill>
                  <a:latin typeface="Aileron Regular Italics"/>
                </a:rPr>
                <a:t>Papua, formerly Irian Jaya, is the largest and easternmost province of Indonesia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76200"/>
              <a:ext cx="5166057" cy="674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61"/>
                </a:lnSpc>
              </a:pPr>
              <a:r>
                <a:rPr lang="en-US" sz="3710">
                  <a:solidFill>
                    <a:srgbClr val="000000"/>
                  </a:solidFill>
                  <a:latin typeface="Aileron Heavy Bold"/>
                </a:rPr>
                <a:t>PAPUA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6936040" y="9056479"/>
            <a:ext cx="3937419" cy="1190888"/>
            <a:chOff x="0" y="0"/>
            <a:chExt cx="5249891" cy="1587850"/>
          </a:xfrm>
        </p:grpSpPr>
        <p:sp>
          <p:nvSpPr>
            <p:cNvPr id="34" name="TextBox 34"/>
            <p:cNvSpPr txBox="1"/>
            <p:nvPr/>
          </p:nvSpPr>
          <p:spPr>
            <a:xfrm>
              <a:off x="619533" y="724247"/>
              <a:ext cx="4059804" cy="8636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35"/>
                </a:lnSpc>
              </a:pPr>
              <a:r>
                <a:rPr lang="en-US" sz="1239" spc="24">
                  <a:solidFill>
                    <a:srgbClr val="000000"/>
                  </a:solidFill>
                  <a:latin typeface="Aileron Regular Italics"/>
                </a:rPr>
                <a:t>Dhaérah Istiméwa Yogyakarta) is a provincial-level autonomous region of Indonesia in the southern Java.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76200"/>
              <a:ext cx="5249891" cy="674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61"/>
                </a:lnSpc>
              </a:pPr>
              <a:r>
                <a:rPr lang="en-US" sz="3710">
                  <a:solidFill>
                    <a:srgbClr val="000000"/>
                  </a:solidFill>
                  <a:latin typeface="Aileron Heavy Bold"/>
                </a:rPr>
                <a:t>JOGJAKARTA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2917606" y="8936063"/>
            <a:ext cx="5199125" cy="1190888"/>
            <a:chOff x="0" y="0"/>
            <a:chExt cx="6932167" cy="1587850"/>
          </a:xfrm>
        </p:grpSpPr>
        <p:sp>
          <p:nvSpPr>
            <p:cNvPr id="37" name="TextBox 37"/>
            <p:cNvSpPr txBox="1"/>
            <p:nvPr/>
          </p:nvSpPr>
          <p:spPr>
            <a:xfrm>
              <a:off x="818057" y="724247"/>
              <a:ext cx="5360728" cy="8636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35"/>
                </a:lnSpc>
              </a:pPr>
              <a:r>
                <a:rPr lang="en-US" sz="1239" spc="24">
                  <a:solidFill>
                    <a:srgbClr val="000000"/>
                  </a:solidFill>
                  <a:latin typeface="Aileron Regular Italics"/>
                </a:rPr>
                <a:t>North Sulawesi (Indonesian: Sulawesi Utara) is a province of Indonesia. It is located on the Minahasa Peninsula of Sulawesi, 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76200"/>
              <a:ext cx="6932167" cy="674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61"/>
                </a:lnSpc>
              </a:pPr>
              <a:r>
                <a:rPr lang="en-US" sz="3710">
                  <a:solidFill>
                    <a:srgbClr val="000000"/>
                  </a:solidFill>
                  <a:latin typeface="Aileron Heavy Bold"/>
                </a:rPr>
                <a:t>SULAWESI UTARA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Custom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Sifonn</vt:lpstr>
      <vt:lpstr>Sukar Black</vt:lpstr>
      <vt:lpstr>Bebas Neue Bold</vt:lpstr>
      <vt:lpstr>Calibri</vt:lpstr>
      <vt:lpstr>Aileron Regular Italics</vt:lpstr>
      <vt:lpstr>Nunito Sans Regular</vt:lpstr>
      <vt:lpstr>Nunito Sans Regular Bold</vt:lpstr>
      <vt:lpstr>Arial</vt:lpstr>
      <vt:lpstr>Aileron Heavy Bold</vt:lpstr>
      <vt:lpstr>Arimo</vt:lpstr>
      <vt:lpstr>Cabin Sketch Italics</vt:lpstr>
      <vt:lpstr>Glacial Indifference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App Phone Mockup Sales Marketing Presentation</dc:title>
  <dc:creator>Melvin Pramudita</dc:creator>
  <cp:lastModifiedBy>MELVIN PRAMUDITA</cp:lastModifiedBy>
  <cp:revision>1</cp:revision>
  <dcterms:created xsi:type="dcterms:W3CDTF">2006-08-16T00:00:00Z</dcterms:created>
  <dcterms:modified xsi:type="dcterms:W3CDTF">2021-09-01T01:26:57Z</dcterms:modified>
  <dc:identifier>DAEouN94i-o</dc:identifier>
</cp:coreProperties>
</file>