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  <p:sldMasterId id="2147483681" r:id="rId3"/>
  </p:sldMasterIdLst>
  <p:notesMasterIdLst>
    <p:notesMasterId r:id="rId14"/>
  </p:notesMasterIdLst>
  <p:sldIdLst>
    <p:sldId id="264" r:id="rId4"/>
    <p:sldId id="5528" r:id="rId5"/>
    <p:sldId id="5530" r:id="rId6"/>
    <p:sldId id="5531" r:id="rId7"/>
    <p:sldId id="5532" r:id="rId8"/>
    <p:sldId id="5533" r:id="rId9"/>
    <p:sldId id="5534" r:id="rId10"/>
    <p:sldId id="5535" r:id="rId11"/>
    <p:sldId id="5536" r:id="rId12"/>
    <p:sldId id="552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喻翔Ace Yang" initials="杨喻翔Ace" lastIdx="8" clrIdx="0">
    <p:extLst>
      <p:ext uri="{19B8F6BF-5375-455C-9EA6-DF929625EA0E}">
        <p15:presenceInfo xmlns:p15="http://schemas.microsoft.com/office/powerpoint/2012/main" userId="S-1-5-21-1417239671-1988203718-1514635002-8155" providerId="AD"/>
      </p:ext>
    </p:extLst>
  </p:cmAuthor>
  <p:cmAuthor id="2" name="caoyifan92" initials="c" lastIdx="6" clrIdx="1">
    <p:extLst>
      <p:ext uri="{19B8F6BF-5375-455C-9EA6-DF929625EA0E}">
        <p15:presenceInfo xmlns:p15="http://schemas.microsoft.com/office/powerpoint/2012/main" userId="S::caoyifan92@x1.tn::3418bb80-0740-4ea1-b599-0295ae0f0f54" providerId="AD"/>
      </p:ext>
    </p:extLst>
  </p:cmAuthor>
  <p:cmAuthor id="3" name="Yifan Cao" initials="YC" lastIdx="9" clrIdx="2">
    <p:extLst>
      <p:ext uri="{19B8F6BF-5375-455C-9EA6-DF929625EA0E}">
        <p15:presenceInfo xmlns:p15="http://schemas.microsoft.com/office/powerpoint/2012/main" userId="Yifan C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0CE2-A6C3-4B68-A7B3-B33CBD0498E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59C8-924A-43C0-811D-1F20CCD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C12-65AE-497C-8727-1B71AFEC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7562056" cy="792087"/>
          </a:xfrm>
        </p:spPr>
        <p:txBody>
          <a:bodyPr anchor="b"/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3082-EC91-4206-82AD-86384192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5" y="4371659"/>
            <a:ext cx="7562056" cy="713517"/>
          </a:xfrm>
        </p:spPr>
        <p:txBody>
          <a:bodyPr>
            <a:normAutofit/>
          </a:bodyPr>
          <a:lstStyle>
            <a:lvl1pPr marL="0" marR="0" indent="0" algn="l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28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C78E8A8E-568F-4F83-AC59-1754B350DB92}"/>
              </a:ext>
            </a:extLst>
          </p:cNvPr>
          <p:cNvCxnSpPr/>
          <p:nvPr userDrawn="1"/>
        </p:nvCxnSpPr>
        <p:spPr>
          <a:xfrm>
            <a:off x="246460" y="3429000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D19EFD-CA99-41E0-A771-845511FFA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479051"/>
            <a:ext cx="3431704" cy="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3154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6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1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3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30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责任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91344" y="368374"/>
            <a:ext cx="11713301" cy="36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280576" y="106761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</p:spTree>
    <p:extLst>
      <p:ext uri="{BB962C8B-B14F-4D97-AF65-F5344CB8AC3E}">
        <p14:creationId xmlns:p14="http://schemas.microsoft.com/office/powerpoint/2010/main" val="264683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7D94-FD48-476A-8AD2-14AB5E2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1E7-6732-44F4-9320-91293820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3D4E-3C71-463A-BF2B-DE3221F3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35E0-A1AD-4B51-9EB6-F391AF21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CCCE-0FFB-403E-BC86-6153351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9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51967" y="2852936"/>
            <a:ext cx="941636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625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创新引领 全球首发 四个加速 英雄辈出</a:t>
            </a:r>
            <a:endParaRPr kumimoji="0" lang="en-US" altLang="zh-CN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6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007" y="2240197"/>
            <a:ext cx="9983995" cy="937608"/>
          </a:xfrm>
        </p:spPr>
        <p:txBody>
          <a:bodyPr anchor="t" anchorCtr="0">
            <a:spAutoFit/>
          </a:bodyPr>
          <a:lstStyle>
            <a:lvl1pPr marL="0" algn="ctr" defTabSz="914377" rtl="0" eaLnBrk="1" latinLnBrk="0" hangingPunct="1">
              <a:lnSpc>
                <a:spcPct val="150000"/>
              </a:lnSpc>
              <a:defRPr lang="zh-CN" altLang="en-US" sz="4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主标题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19823" y="5061182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zh-CN" altLang="en-US" dirty="0"/>
              <a:t>汇报人</a:t>
            </a:r>
            <a:endParaRPr lang="en-US" altLang="zh-CN" dirty="0"/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9803" y="5685251"/>
            <a:ext cx="3552356" cy="67710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00</a:t>
            </a:r>
            <a:r>
              <a:rPr lang="zh-CN" altLang="en-US" dirty="0"/>
              <a:t>月</a:t>
            </a:r>
            <a:r>
              <a:rPr lang="en-US" altLang="zh-CN" dirty="0"/>
              <a:t>00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6" name="TextBox 4"/>
          <p:cNvSpPr txBox="1"/>
          <p:nvPr userDrawn="1"/>
        </p:nvSpPr>
        <p:spPr>
          <a:xfrm>
            <a:off x="623147" y="260774"/>
            <a:ext cx="767927" cy="356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9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1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43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0903566" y="6391206"/>
            <a:ext cx="53893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 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04969" y="818864"/>
            <a:ext cx="11186615" cy="0"/>
          </a:xfrm>
          <a:prstGeom prst="line">
            <a:avLst/>
          </a:prstGeom>
          <a:ln w="12700">
            <a:solidFill>
              <a:srgbClr val="35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445891" y="6371991"/>
            <a:ext cx="289694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E-solution to win 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|  以光明之心 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· </a:t>
            </a:r>
            <a:r>
              <a:rPr kumimoji="0" lang="zh-CN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Regular" panose="020B0704020202020204" charset="0"/>
              </a:rPr>
              <a:t>创伟大事业</a:t>
            </a: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67" b="0" i="0" u="none" strike="noStrike" kern="1200" cap="none" spc="0" normalizeH="0" baseline="0" noProof="0" dirty="0">
              <a:ln>
                <a:noFill/>
              </a:ln>
              <a:solidFill>
                <a:srgbClr val="5957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9178637" y="6342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2E5292-B272-46AB-99D0-5DE38CAA09B5}" type="slidenum">
              <a:rPr kumimoji="0" lang="zh-CN" altLang="en-US" sz="1073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07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BC09-AB03-4E04-8C9B-2342C7A0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 marL="0" marR="0" indent="0" algn="ctr" defTabSz="913765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GB" sz="4000" b="1" kern="1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89DC-4657-453D-83F8-0260D43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1009"/>
            <a:ext cx="10515600" cy="258864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6F6C-E144-40C7-BB44-6FF4780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D4B1-C527-47A0-BF0D-3246D87F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14F6-D43F-462B-AE01-D81C2B54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FB56-10B5-460D-B5F5-F63F57C8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7D0B4D-CC66-4671-AB63-78B6E501D05F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1B69-0068-4D3D-BF9B-2AC93EE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1352-396B-4799-909B-22297D2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5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2796-387A-450A-96D3-48F88E94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0351"/>
            <a:ext cx="9001125" cy="431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B834-71C4-445C-BA57-51DB93B6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81074"/>
            <a:ext cx="5157787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8B14-7DF2-4BEC-8273-6E5E24D6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39577"/>
            <a:ext cx="5157787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AAF6-D830-4308-8C05-F1DD4DE5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81074"/>
            <a:ext cx="5183188" cy="82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AF10-94BA-485F-89C5-8BEB67DF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9577"/>
            <a:ext cx="5183188" cy="422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E3B6-CEF3-4BB1-A27D-6D71C58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1CB28-3405-4F59-9E5D-308538B2F762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53DF-F25B-4747-83C9-9A6F3827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B64D3-ACEE-4842-9CC4-E7FFF98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70DA-C13A-4222-A1CE-4479D5A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D078A-B3FC-442A-9BF1-39640D37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6580B6-A231-4971-B289-56F534425E5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1236-3F27-459E-B555-FD5BF968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C112-29CB-49F4-8CA7-7178328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03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67ED8-C6A5-49A6-BB95-D95EB6F3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F1A07-0354-42E2-8707-68C4BB4BC079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04C50-B902-4207-969C-4E6342A3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24AA-307C-4AD6-AE8C-40BE3537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41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1F8AC7-DAA3-45D3-BEB3-46E6A83A88BD}"/>
              </a:ext>
            </a:extLst>
          </p:cNvPr>
          <p:cNvSpPr/>
          <p:nvPr userDrawn="1"/>
        </p:nvSpPr>
        <p:spPr>
          <a:xfrm>
            <a:off x="803412" y="2659559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客户导向 创新引领 协同作战 品速制胜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Text Box 238">
            <a:extLst>
              <a:ext uri="{FF2B5EF4-FFF2-40B4-BE49-F238E27FC236}">
                <a16:creationId xmlns:a16="http://schemas.microsoft.com/office/drawing/2014/main" id="{DD5B7F67-AB83-491B-9563-98E3D59CB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19536" y="3490556"/>
            <a:ext cx="8496944" cy="646331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This is the principle of operation of ESWIN, meaning Customer-oriented, Innovation Leads, Fight side by side, Win with speed and quality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260648"/>
            <a:ext cx="727789" cy="356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机  密</a:t>
            </a:r>
            <a:endParaRPr kumimoji="0" lang="en-US" altLang="zh-CN" sz="1467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51423-A639-4574-BAAC-B274F7C5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9046-814C-4992-A903-7E40ABD3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17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9F29-255F-47A5-A5C2-CDD26FBC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68A927-FDA3-4FA6-BF4E-D9069E531FF1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A359-1A56-4F0A-96C8-3CE532133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2599-2104-42D1-99D1-44327699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417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C7BAECB4-F954-4F2D-A71F-B0C8035B45A0}"/>
              </a:ext>
            </a:extLst>
          </p:cNvPr>
          <p:cNvCxnSpPr/>
          <p:nvPr userDrawn="1"/>
        </p:nvCxnSpPr>
        <p:spPr>
          <a:xfrm>
            <a:off x="182881" y="847901"/>
            <a:ext cx="11754196" cy="0"/>
          </a:xfrm>
          <a:prstGeom prst="line">
            <a:avLst/>
          </a:prstGeom>
          <a:ln>
            <a:solidFill>
              <a:srgbClr val="0F7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">
            <a:extLst>
              <a:ext uri="{FF2B5EF4-FFF2-40B4-BE49-F238E27FC236}">
                <a16:creationId xmlns:a16="http://schemas.microsoft.com/office/drawing/2014/main" id="{90F56787-E6B3-419A-B4C3-6F2C179072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332656"/>
            <a:ext cx="1188000" cy="2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536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pos="7151">
          <p15:clr>
            <a:srgbClr val="F26B43"/>
          </p15:clr>
        </p15:guide>
        <p15:guide id="7" pos="529">
          <p15:clr>
            <a:srgbClr val="F26B43"/>
          </p15:clr>
        </p15:guide>
        <p15:guide id="8" orient="horz" pos="3884">
          <p15:clr>
            <a:srgbClr val="F26B43"/>
          </p15:clr>
        </p15:guide>
        <p15:guide id="9" orient="horz" pos="3984">
          <p15:clr>
            <a:srgbClr val="F26B43"/>
          </p15:clr>
        </p15:guide>
        <p15:guide id="10" orient="horz" pos="4247">
          <p15:clr>
            <a:srgbClr val="F26B43"/>
          </p15:clr>
        </p15:guide>
        <p15:guide id="12" orient="horz" pos="2160">
          <p15:clr>
            <a:srgbClr val="F26B43"/>
          </p15:clr>
        </p15:guide>
        <p15:guide id="13" pos="61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1" cstate="screen"/>
          <a:srcRect t="11291" b="16897"/>
          <a:stretch>
            <a:fillRect/>
          </a:stretch>
        </p:blipFill>
        <p:spPr>
          <a:xfrm>
            <a:off x="10397456" y="1"/>
            <a:ext cx="1558496" cy="7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xStyles>
    <p:titleStyle>
      <a:lvl1pPr algn="l" defTabSz="990575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1294" indent="-241294" algn="l" defTabSz="990575" rtl="0" eaLnBrk="1" latinLnBrk="0" hangingPunct="1">
        <a:spcBef>
          <a:spcPct val="20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80048" indent="-23875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1342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2476" indent="-230288" algn="l" defTabSz="9905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93770" indent="-241294" algn="l" defTabSz="990575" rtl="0" eaLnBrk="1" latinLnBrk="0" hangingPunct="1">
        <a:spcBef>
          <a:spcPct val="20000"/>
        </a:spcBef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723659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46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34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521" indent="-247220" algn="l" defTabSz="9905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90575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5" rtl="0" eaLnBrk="1" latinLnBrk="0" hangingPunct="1"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86080-783D-4E2F-89E3-FEF966F5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501008"/>
            <a:ext cx="9295676" cy="792087"/>
          </a:xfrm>
        </p:spPr>
        <p:txBody>
          <a:bodyPr/>
          <a:lstStyle/>
          <a:p>
            <a:r>
              <a:rPr lang="de-DE" altLang="zh-CN" dirty="0"/>
              <a:t>APL Analysis</a:t>
            </a:r>
            <a:r>
              <a:rPr lang="en-US" altLang="zh-CN" dirty="0"/>
              <a:t> Tooling Introduction</a:t>
            </a:r>
            <a:endParaRPr lang="en-US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C0D660E3-D474-4F55-9022-12064584510D}"/>
              </a:ext>
            </a:extLst>
          </p:cNvPr>
          <p:cNvSpPr txBox="1"/>
          <p:nvPr/>
        </p:nvSpPr>
        <p:spPr>
          <a:xfrm>
            <a:off x="9662964" y="260350"/>
            <a:ext cx="169083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Confidential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9CE6FA-9289-4217-9784-E0282BBBB353}"/>
              </a:ext>
            </a:extLst>
          </p:cNvPr>
          <p:cNvSpPr txBox="1"/>
          <p:nvPr/>
        </p:nvSpPr>
        <p:spPr>
          <a:xfrm>
            <a:off x="839414" y="5310231"/>
            <a:ext cx="179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2022.10.09</a:t>
            </a:r>
          </a:p>
          <a:p>
            <a:r>
              <a:rPr lang="en-US" dirty="0"/>
              <a:t>Author :</a:t>
            </a:r>
            <a:r>
              <a:rPr lang="zh-CN" altLang="en-US" dirty="0"/>
              <a:t>曹一帆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3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836AB-9609-4A62-AAD5-C88336678A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743200" cy="41751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1548-B340-4E10-B1FF-31A811DCE8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4114800" cy="417513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44009-70D1-4355-B8BA-971DCD0540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24600"/>
            <a:ext cx="2743200" cy="417513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968F11-4373-876B-6EB8-DC1AB3A9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68" y="1171895"/>
            <a:ext cx="7525192" cy="54254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494497-83AA-4FFD-A9DE-E2629E31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54F99-1E30-48A4-93B5-3BD4BD8F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5FDC-D00F-421C-98EB-E6C255D7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C1F6-2ADE-4DD0-811C-F670E0C6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9E318F-7247-6D56-9CE8-B7D1B8A6E65D}"/>
              </a:ext>
            </a:extLst>
          </p:cNvPr>
          <p:cNvCxnSpPr>
            <a:cxnSpLocks/>
            <a:stCxn id="22" idx="0"/>
            <a:endCxn id="20" idx="1"/>
          </p:cNvCxnSpPr>
          <p:nvPr/>
        </p:nvCxnSpPr>
        <p:spPr>
          <a:xfrm flipV="1">
            <a:off x="3350824" y="1100221"/>
            <a:ext cx="697160" cy="435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40F3C1F-EC6C-FBBE-2E70-5CEECF0BB7BB}"/>
              </a:ext>
            </a:extLst>
          </p:cNvPr>
          <p:cNvSpPr/>
          <p:nvPr/>
        </p:nvSpPr>
        <p:spPr>
          <a:xfrm>
            <a:off x="4047984" y="975237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工具入口</a:t>
            </a:r>
            <a:endParaRPr 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E9F43B-7441-314D-4890-17FA9F65240E}"/>
              </a:ext>
            </a:extLst>
          </p:cNvPr>
          <p:cNvSpPr/>
          <p:nvPr/>
        </p:nvSpPr>
        <p:spPr>
          <a:xfrm>
            <a:off x="3195049" y="1535676"/>
            <a:ext cx="311549" cy="234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C5D3BF-9DC7-91AB-FB64-FD0339904980}"/>
              </a:ext>
            </a:extLst>
          </p:cNvPr>
          <p:cNvCxnSpPr>
            <a:cxnSpLocks/>
            <a:stCxn id="25" idx="1"/>
            <a:endCxn id="24" idx="2"/>
          </p:cNvCxnSpPr>
          <p:nvPr/>
        </p:nvCxnSpPr>
        <p:spPr>
          <a:xfrm flipH="1" flipV="1">
            <a:off x="764962" y="2374263"/>
            <a:ext cx="847940" cy="1024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031B0A-BF21-8041-E18D-E412399B7A99}"/>
              </a:ext>
            </a:extLst>
          </p:cNvPr>
          <p:cNvSpPr/>
          <p:nvPr/>
        </p:nvSpPr>
        <p:spPr>
          <a:xfrm>
            <a:off x="8869" y="1137454"/>
            <a:ext cx="1512186" cy="12368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DUT </a:t>
            </a:r>
            <a:r>
              <a:rPr lang="zh-CN" altLang="de-DE" sz="1000" dirty="0"/>
              <a:t>信息表格</a:t>
            </a:r>
            <a:endParaRPr lang="de-DE" altLang="zh-CN" sz="1000" dirty="0"/>
          </a:p>
          <a:p>
            <a:pPr algn="ctr"/>
            <a:r>
              <a:rPr lang="zh-CN" altLang="de-DE" sz="1000" dirty="0"/>
              <a:t>导入或者手动修改后会自动保存到</a:t>
            </a:r>
            <a:r>
              <a:rPr lang="de-DE" altLang="zh-CN" sz="1000" dirty="0" err="1"/>
              <a:t>APL_cfg.json</a:t>
            </a:r>
            <a:r>
              <a:rPr lang="zh-CN" altLang="de-DE" sz="1000" dirty="0"/>
              <a:t>文件中，下次启动程序会默认加载上次的</a:t>
            </a:r>
            <a:r>
              <a:rPr lang="de-DE" altLang="zh-CN" sz="1000" dirty="0"/>
              <a:t>DUT</a:t>
            </a:r>
            <a:r>
              <a:rPr lang="zh-CN" altLang="de-DE" sz="1000" dirty="0"/>
              <a:t>文件</a:t>
            </a:r>
            <a:endParaRPr 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7A137F-9B28-CA21-4430-70765D72EF66}"/>
              </a:ext>
            </a:extLst>
          </p:cNvPr>
          <p:cNvSpPr/>
          <p:nvPr/>
        </p:nvSpPr>
        <p:spPr>
          <a:xfrm>
            <a:off x="1612902" y="1857149"/>
            <a:ext cx="4288897" cy="308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B6678E-6FE1-DD85-7CF9-B85B7D02398E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867163" y="2269256"/>
            <a:ext cx="723132" cy="17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450DF17-3505-21BC-ADFB-B2E11D4A2244}"/>
              </a:ext>
            </a:extLst>
          </p:cNvPr>
          <p:cNvSpPr/>
          <p:nvPr/>
        </p:nvSpPr>
        <p:spPr>
          <a:xfrm>
            <a:off x="9590295" y="2144272"/>
            <a:ext cx="1961345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导入</a:t>
            </a:r>
            <a:r>
              <a:rPr lang="de-DE" altLang="zh-CN" sz="1000" dirty="0"/>
              <a:t>ETS</a:t>
            </a:r>
            <a:r>
              <a:rPr lang="zh-CN" altLang="de-DE" sz="1000" dirty="0"/>
              <a:t>和</a:t>
            </a:r>
            <a:r>
              <a:rPr lang="de-DE" altLang="zh-CN" sz="1000" dirty="0"/>
              <a:t>Robot </a:t>
            </a:r>
            <a:r>
              <a:rPr lang="zh-CN" altLang="de-DE" sz="1000" dirty="0"/>
              <a:t>数据</a:t>
            </a:r>
            <a:endParaRPr 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284CA9-60EA-91ED-1FA8-30BAABAB0B53}"/>
              </a:ext>
            </a:extLst>
          </p:cNvPr>
          <p:cNvSpPr/>
          <p:nvPr/>
        </p:nvSpPr>
        <p:spPr>
          <a:xfrm>
            <a:off x="6023771" y="2185484"/>
            <a:ext cx="2843392" cy="41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33467D-31F5-83F5-146B-D436A65E4C38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flipH="1">
            <a:off x="4811592" y="6419055"/>
            <a:ext cx="165417" cy="142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4F52B69-FCFF-0179-6888-A6618849C4DD}"/>
              </a:ext>
            </a:extLst>
          </p:cNvPr>
          <p:cNvSpPr/>
          <p:nvPr/>
        </p:nvSpPr>
        <p:spPr>
          <a:xfrm>
            <a:off x="3997394" y="6561668"/>
            <a:ext cx="1628395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导入</a:t>
            </a:r>
            <a:r>
              <a:rPr lang="de-DE" altLang="zh-CN" sz="1000" dirty="0" err="1"/>
              <a:t>csv</a:t>
            </a:r>
            <a:r>
              <a:rPr lang="zh-CN" altLang="de-DE" sz="1000" dirty="0"/>
              <a:t>格式</a:t>
            </a:r>
            <a:r>
              <a:rPr lang="de-DE" altLang="zh-CN" sz="1000" dirty="0"/>
              <a:t>DUT</a:t>
            </a:r>
            <a:r>
              <a:rPr lang="zh-CN" altLang="de-DE" sz="1000" dirty="0"/>
              <a:t>数据</a:t>
            </a:r>
            <a:endParaRPr 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97D280-ABE5-E0C8-5512-1C704DFDFD57}"/>
              </a:ext>
            </a:extLst>
          </p:cNvPr>
          <p:cNvSpPr/>
          <p:nvPr/>
        </p:nvSpPr>
        <p:spPr>
          <a:xfrm>
            <a:off x="4041572" y="6211661"/>
            <a:ext cx="1870874" cy="207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0694F2-2610-0755-329B-0D268112B02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355435" y="3616586"/>
            <a:ext cx="1329893" cy="30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0923855-A154-F1F0-1E2D-925B851F4392}"/>
              </a:ext>
            </a:extLst>
          </p:cNvPr>
          <p:cNvSpPr/>
          <p:nvPr/>
        </p:nvSpPr>
        <p:spPr>
          <a:xfrm>
            <a:off x="9685328" y="3429000"/>
            <a:ext cx="1765644" cy="984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APL</a:t>
            </a:r>
            <a:r>
              <a:rPr lang="zh-CN" altLang="de-DE" sz="1000" dirty="0"/>
              <a:t>测试需要的</a:t>
            </a:r>
            <a:r>
              <a:rPr lang="de-DE" altLang="zh-CN" sz="1000" dirty="0" err="1"/>
              <a:t>Sepc</a:t>
            </a:r>
            <a:r>
              <a:rPr lang="de-DE" altLang="zh-CN" sz="1000" dirty="0"/>
              <a:t>.</a:t>
            </a:r>
            <a:r>
              <a:rPr lang="zh-CN" altLang="de-DE" sz="1000" dirty="0"/>
              <a:t> 数据。</a:t>
            </a:r>
            <a:endParaRPr lang="de-DE" altLang="zh-CN" sz="1000" dirty="0"/>
          </a:p>
          <a:p>
            <a:pPr algn="ctr"/>
            <a:r>
              <a:rPr lang="zh-CN" altLang="de-DE" sz="1000" dirty="0"/>
              <a:t>修改后会保存到</a:t>
            </a:r>
            <a:r>
              <a:rPr lang="de-DE" altLang="zh-CN" sz="1000" dirty="0" err="1"/>
              <a:t>APL_Screen_Spec.json</a:t>
            </a:r>
            <a:r>
              <a:rPr lang="zh-CN" altLang="de-DE" sz="1000" dirty="0"/>
              <a:t>文件中，下次启动程序会</a:t>
            </a:r>
            <a:r>
              <a:rPr lang="de-DE" altLang="zh-CN" sz="1000" dirty="0"/>
              <a:t>Zion</a:t>
            </a:r>
            <a:r>
              <a:rPr lang="zh-CN" altLang="de-DE" sz="1000" dirty="0"/>
              <a:t>给调用</a:t>
            </a:r>
            <a:endParaRPr 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D09787C-3C73-7C58-3EA2-5497CBDF5A01}"/>
              </a:ext>
            </a:extLst>
          </p:cNvPr>
          <p:cNvSpPr/>
          <p:nvPr/>
        </p:nvSpPr>
        <p:spPr>
          <a:xfrm>
            <a:off x="6867113" y="3296873"/>
            <a:ext cx="1488322" cy="2977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5827F02-41AF-28BC-6160-D48A2B45F86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191519" y="6368332"/>
            <a:ext cx="1443869" cy="168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C39769C-EC80-21FE-2440-363BA8FA7F07}"/>
              </a:ext>
            </a:extLst>
          </p:cNvPr>
          <p:cNvSpPr/>
          <p:nvPr/>
        </p:nvSpPr>
        <p:spPr>
          <a:xfrm>
            <a:off x="592734" y="6536437"/>
            <a:ext cx="1197569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清理输出文本框</a:t>
            </a:r>
            <a:endParaRPr 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B61809-DC4B-8163-F27A-6DA9A511E40D}"/>
              </a:ext>
            </a:extLst>
          </p:cNvPr>
          <p:cNvSpPr/>
          <p:nvPr/>
        </p:nvSpPr>
        <p:spPr>
          <a:xfrm>
            <a:off x="1615096" y="6209795"/>
            <a:ext cx="2040583" cy="158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F04DFF2-7166-8EF7-7BA7-E71B5A56D6F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810854" y="1715790"/>
            <a:ext cx="787571" cy="27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51E8549-81F3-7D16-A555-1B9024108387}"/>
              </a:ext>
            </a:extLst>
          </p:cNvPr>
          <p:cNvSpPr/>
          <p:nvPr/>
        </p:nvSpPr>
        <p:spPr>
          <a:xfrm>
            <a:off x="9598425" y="1516577"/>
            <a:ext cx="1961345" cy="398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屏幕参数，修改后会保存到</a:t>
            </a:r>
            <a:r>
              <a:rPr lang="de-DE" altLang="zh-CN" sz="1000" dirty="0" err="1"/>
              <a:t>APL_Screen_Spec.json</a:t>
            </a:r>
            <a:r>
              <a:rPr lang="zh-CN" altLang="de-DE" sz="1000" dirty="0"/>
              <a:t>文件中</a:t>
            </a:r>
            <a:endParaRPr 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16017A0-F093-22B6-495D-2850AE6DE705}"/>
              </a:ext>
            </a:extLst>
          </p:cNvPr>
          <p:cNvSpPr/>
          <p:nvPr/>
        </p:nvSpPr>
        <p:spPr>
          <a:xfrm>
            <a:off x="5967462" y="1942924"/>
            <a:ext cx="2843392" cy="208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使用流程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1 ETS/Robot </a:t>
            </a:r>
            <a:r>
              <a:rPr lang="zh-CN" altLang="de-DE" dirty="0"/>
              <a:t>数据对齐</a:t>
            </a:r>
            <a:endParaRPr lang="de-D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7A60CA-4F36-72FF-2A05-C8A370C4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0" y="1537867"/>
            <a:ext cx="6372867" cy="462798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91A2F1-2860-BA8A-9A39-42A201A1046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574626" y="6048935"/>
            <a:ext cx="165417" cy="142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791A566-F418-CA00-DDC3-54A88BC31334}"/>
              </a:ext>
            </a:extLst>
          </p:cNvPr>
          <p:cNvSpPr/>
          <p:nvPr/>
        </p:nvSpPr>
        <p:spPr>
          <a:xfrm>
            <a:off x="2760428" y="6191548"/>
            <a:ext cx="1628395" cy="24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1. </a:t>
            </a:r>
            <a:r>
              <a:rPr lang="zh-CN" altLang="de-DE" sz="1000" dirty="0"/>
              <a:t>导入</a:t>
            </a:r>
            <a:r>
              <a:rPr lang="de-DE" altLang="zh-CN" sz="1000" dirty="0"/>
              <a:t>DUT</a:t>
            </a:r>
            <a:r>
              <a:rPr lang="zh-CN" altLang="de-DE" sz="1000" dirty="0"/>
              <a:t>数据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DB445D-0312-FFC0-3F15-3D4489D311E5}"/>
              </a:ext>
            </a:extLst>
          </p:cNvPr>
          <p:cNvSpPr/>
          <p:nvPr/>
        </p:nvSpPr>
        <p:spPr>
          <a:xfrm>
            <a:off x="2804606" y="5841541"/>
            <a:ext cx="1870874" cy="207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AF3BB5-1403-B2FE-0F95-736123866C0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66866" y="1404106"/>
            <a:ext cx="1323241" cy="79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46C11F-4FB8-2984-99FE-528D2BF38F83}"/>
              </a:ext>
            </a:extLst>
          </p:cNvPr>
          <p:cNvSpPr/>
          <p:nvPr/>
        </p:nvSpPr>
        <p:spPr>
          <a:xfrm>
            <a:off x="7290107" y="1204893"/>
            <a:ext cx="1961345" cy="398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2.</a:t>
            </a:r>
            <a:r>
              <a:rPr lang="zh-CN" altLang="de-DE" sz="1000" dirty="0"/>
              <a:t>根据屏幕放置调整参数</a:t>
            </a:r>
            <a:endParaRPr 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64AE04-C4A6-B8B4-3B05-A116648CBDB9}"/>
              </a:ext>
            </a:extLst>
          </p:cNvPr>
          <p:cNvSpPr/>
          <p:nvPr/>
        </p:nvSpPr>
        <p:spPr>
          <a:xfrm>
            <a:off x="4645933" y="2222843"/>
            <a:ext cx="2510647" cy="2073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4F71F3-6322-EF86-3568-9F0C2671590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156580" y="1923503"/>
            <a:ext cx="187957" cy="687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5F3EEB7-1CD7-ACD1-A01C-C8D3BDD6E2F1}"/>
              </a:ext>
            </a:extLst>
          </p:cNvPr>
          <p:cNvSpPr/>
          <p:nvPr/>
        </p:nvSpPr>
        <p:spPr>
          <a:xfrm>
            <a:off x="7344537" y="1651913"/>
            <a:ext cx="1906916" cy="543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3.</a:t>
            </a:r>
            <a:r>
              <a:rPr lang="zh-CN" altLang="de-DE" sz="1000" dirty="0"/>
              <a:t>选择</a:t>
            </a:r>
            <a:r>
              <a:rPr lang="de-DE" altLang="zh-CN" sz="1000" dirty="0"/>
              <a:t>ETS</a:t>
            </a:r>
            <a:r>
              <a:rPr lang="zh-CN" altLang="de-DE" sz="1000" dirty="0"/>
              <a:t>和</a:t>
            </a:r>
            <a:r>
              <a:rPr lang="de-DE" altLang="zh-CN" sz="1000" dirty="0"/>
              <a:t>Robot</a:t>
            </a:r>
            <a:r>
              <a:rPr lang="zh-CN" altLang="de-DE" sz="1000" dirty="0"/>
              <a:t>的数据</a:t>
            </a:r>
            <a:endParaRPr 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465A13-455C-7456-CD2C-89FA454A7F0C}"/>
              </a:ext>
            </a:extLst>
          </p:cNvPr>
          <p:cNvSpPr/>
          <p:nvPr/>
        </p:nvSpPr>
        <p:spPr>
          <a:xfrm>
            <a:off x="4635047" y="2461668"/>
            <a:ext cx="2521533" cy="282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111C77-6E1A-45CE-6440-6F2F5B5E165D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7155024" y="2636348"/>
            <a:ext cx="189513" cy="35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1AC5958-D65F-1BE4-73FB-0193C658231E}"/>
              </a:ext>
            </a:extLst>
          </p:cNvPr>
          <p:cNvSpPr/>
          <p:nvPr/>
        </p:nvSpPr>
        <p:spPr>
          <a:xfrm>
            <a:off x="7344537" y="2364758"/>
            <a:ext cx="1906916" cy="543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1000" dirty="0"/>
              <a:t>4.</a:t>
            </a:r>
            <a:r>
              <a:rPr lang="zh-CN" altLang="de-DE" sz="1000" dirty="0"/>
              <a:t>开始校准</a:t>
            </a:r>
            <a:endParaRPr 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40661A-5744-407B-722B-B8AC2AEE459B}"/>
              </a:ext>
            </a:extLst>
          </p:cNvPr>
          <p:cNvSpPr/>
          <p:nvPr/>
        </p:nvSpPr>
        <p:spPr>
          <a:xfrm>
            <a:off x="4633491" y="2851841"/>
            <a:ext cx="2521533" cy="282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5B2C9D-D4D8-A8A2-4381-2A385C2CEC09}"/>
              </a:ext>
            </a:extLst>
          </p:cNvPr>
          <p:cNvSpPr txBox="1"/>
          <p:nvPr/>
        </p:nvSpPr>
        <p:spPr>
          <a:xfrm>
            <a:off x="7557796" y="3134584"/>
            <a:ext cx="42920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</a:t>
            </a:r>
            <a:r>
              <a:rPr lang="zh-CN" altLang="de-DE" sz="1400" dirty="0"/>
              <a:t>导入</a:t>
            </a:r>
            <a:r>
              <a:rPr lang="de-DE" altLang="zh-CN" sz="1400" dirty="0" err="1"/>
              <a:t>csv</a:t>
            </a:r>
            <a:r>
              <a:rPr lang="zh-CN" altLang="de-DE" sz="1400" dirty="0"/>
              <a:t>格式的</a:t>
            </a:r>
            <a:r>
              <a:rPr lang="de-DE" altLang="zh-CN" sz="1400" dirty="0"/>
              <a:t>DUT</a:t>
            </a:r>
            <a:r>
              <a:rPr lang="zh-CN" altLang="de-DE" sz="1400" dirty="0"/>
              <a:t>数据。检查是否正确</a:t>
            </a:r>
            <a:endParaRPr lang="de-DE" altLang="zh-CN" sz="1400" dirty="0"/>
          </a:p>
          <a:p>
            <a:r>
              <a:rPr lang="de-DE" sz="1400" dirty="0"/>
              <a:t>2.</a:t>
            </a:r>
            <a:r>
              <a:rPr lang="zh-CN" altLang="de-DE" sz="1400" dirty="0"/>
              <a:t>根据屏幕在机台上的摆放以及屏幕大小调整参数</a:t>
            </a:r>
            <a:endParaRPr lang="de-DE" altLang="zh-CN" sz="1400" dirty="0"/>
          </a:p>
          <a:p>
            <a:r>
              <a:rPr lang="de-DE" sz="1400" dirty="0"/>
              <a:t>3.</a:t>
            </a:r>
            <a:r>
              <a:rPr lang="zh-CN" altLang="de-DE" sz="1400" dirty="0"/>
              <a:t>选择</a:t>
            </a:r>
            <a:r>
              <a:rPr lang="de-DE" altLang="zh-CN" sz="1400" dirty="0" err="1">
                <a:highlight>
                  <a:srgbClr val="FFFF00"/>
                </a:highlight>
              </a:rPr>
              <a:t>Accuracy</a:t>
            </a:r>
            <a:r>
              <a:rPr lang="de-DE" altLang="zh-CN" sz="1400" dirty="0">
                <a:highlight>
                  <a:srgbClr val="FFFF00"/>
                </a:highlight>
              </a:rPr>
              <a:t>/Precision</a:t>
            </a:r>
            <a:r>
              <a:rPr lang="zh-CN" altLang="de-DE" sz="1400" dirty="0"/>
              <a:t>测项中所记录</a:t>
            </a:r>
            <a:r>
              <a:rPr lang="de-DE" altLang="zh-CN" sz="1400" dirty="0"/>
              <a:t>ETS</a:t>
            </a:r>
            <a:r>
              <a:rPr lang="zh-CN" altLang="de-DE" sz="1400" dirty="0"/>
              <a:t>和</a:t>
            </a:r>
            <a:r>
              <a:rPr lang="de-DE" altLang="zh-CN" sz="1400" dirty="0"/>
              <a:t>Robot</a:t>
            </a:r>
            <a:r>
              <a:rPr lang="zh-CN" altLang="de-DE" sz="1400" dirty="0"/>
              <a:t>数据</a:t>
            </a:r>
            <a:r>
              <a:rPr lang="de-DE" altLang="zh-CN" sz="1400" dirty="0"/>
              <a:t>(!</a:t>
            </a:r>
            <a:r>
              <a:rPr lang="zh-CN" altLang="de-DE" sz="1400" dirty="0"/>
              <a:t>注意一定要选择</a:t>
            </a:r>
            <a:r>
              <a:rPr lang="de-DE" altLang="zh-CN" sz="1400" dirty="0" err="1"/>
              <a:t>Accuracy</a:t>
            </a:r>
            <a:r>
              <a:rPr lang="zh-CN" altLang="de-DE" sz="1400" dirty="0"/>
              <a:t>或者</a:t>
            </a:r>
            <a:r>
              <a:rPr lang="de-DE" altLang="zh-CN" sz="1400" dirty="0"/>
              <a:t>Precision</a:t>
            </a:r>
            <a:r>
              <a:rPr lang="zh-CN" altLang="de-DE" sz="1400" dirty="0"/>
              <a:t>数据</a:t>
            </a:r>
            <a:r>
              <a:rPr lang="de-DE" altLang="zh-CN" sz="1400" dirty="0"/>
              <a:t>)</a:t>
            </a:r>
          </a:p>
          <a:p>
            <a:r>
              <a:rPr lang="de-DE" sz="1400" dirty="0"/>
              <a:t>4.</a:t>
            </a:r>
            <a:r>
              <a:rPr lang="zh-CN" altLang="de-DE" sz="1400" dirty="0"/>
              <a:t>点击</a:t>
            </a:r>
            <a:r>
              <a:rPr lang="de-DE" altLang="zh-CN" sz="1400" dirty="0" err="1"/>
              <a:t>start</a:t>
            </a:r>
            <a:r>
              <a:rPr lang="zh-CN" altLang="de-DE" sz="1400" dirty="0"/>
              <a:t>开始校准，本工具提供了缩放偏移，仿射变换，以及单应矩阵三种校准方式，可以尝试选取最佳方案，比较推荐使用</a:t>
            </a:r>
            <a:r>
              <a:rPr lang="de-DE" altLang="zh-CN" sz="1400" dirty="0"/>
              <a:t>Affine Transform.</a:t>
            </a:r>
            <a:r>
              <a:rPr lang="zh-CN" altLang="de-DE" sz="1400" dirty="0"/>
              <a:t>因为机台不光会产生缩放和平移的误差，还有可能因为摆放问题产生倾斜的角度。</a:t>
            </a:r>
            <a:endParaRPr lang="de-DE" altLang="zh-CN" sz="1400" dirty="0"/>
          </a:p>
          <a:p>
            <a:r>
              <a:rPr lang="de-DE" sz="1400" dirty="0"/>
              <a:t>5.</a:t>
            </a:r>
            <a:r>
              <a:rPr lang="zh-CN" altLang="de-DE" sz="1400" dirty="0"/>
              <a:t>如果选择</a:t>
            </a:r>
            <a:r>
              <a:rPr lang="de-DE" altLang="zh-CN" sz="1400" dirty="0" err="1"/>
              <a:t>ScaleOffset</a:t>
            </a:r>
            <a:r>
              <a:rPr lang="zh-CN" altLang="de-DE" sz="1400" dirty="0"/>
              <a:t>方式，结果会直接更新在</a:t>
            </a:r>
            <a:r>
              <a:rPr lang="de-DE" altLang="zh-CN" sz="1400" dirty="0"/>
              <a:t>DUT</a:t>
            </a:r>
            <a:r>
              <a:rPr lang="zh-CN" altLang="de-DE" sz="1400" dirty="0"/>
              <a:t>数据中。如果选择</a:t>
            </a:r>
            <a:r>
              <a:rPr lang="de-DE" altLang="zh-CN" sz="1400" dirty="0"/>
              <a:t>Affine Transform</a:t>
            </a:r>
            <a:r>
              <a:rPr lang="zh-CN" altLang="de-DE" sz="1400" dirty="0"/>
              <a:t>或者</a:t>
            </a:r>
            <a:r>
              <a:rPr lang="de-DE" altLang="zh-CN" sz="1400" dirty="0" err="1"/>
              <a:t>Homography</a:t>
            </a:r>
            <a:r>
              <a:rPr lang="zh-CN" altLang="de-DE" sz="1400" dirty="0"/>
              <a:t>方式校准的话，结果会被保存在</a:t>
            </a:r>
            <a:r>
              <a:rPr lang="de-DE" altLang="zh-CN" sz="1400" dirty="0" err="1"/>
              <a:t>APL_Results</a:t>
            </a:r>
            <a:r>
              <a:rPr lang="zh-CN" altLang="de-DE" sz="1400" dirty="0"/>
              <a:t>文件家中的</a:t>
            </a:r>
            <a:r>
              <a:rPr lang="de-DE" altLang="zh-CN" sz="1400" dirty="0"/>
              <a:t>calibration.txt</a:t>
            </a:r>
            <a:r>
              <a:rPr lang="zh-CN" altLang="de-DE" sz="1400" dirty="0"/>
              <a:t>文件中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647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使用流程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1 ETS/Robot </a:t>
            </a:r>
            <a:r>
              <a:rPr lang="zh-CN" altLang="de-DE" dirty="0"/>
              <a:t>数据对齐</a:t>
            </a:r>
            <a:endParaRPr lang="de-D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7A60CA-4F36-72FF-2A05-C8A370C4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0" y="1537867"/>
            <a:ext cx="6372867" cy="462798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91A2F1-2860-BA8A-9A39-42A201A1046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572096" y="1893266"/>
            <a:ext cx="1047371" cy="160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791A566-F418-CA00-DDC3-54A88BC31334}"/>
              </a:ext>
            </a:extLst>
          </p:cNvPr>
          <p:cNvSpPr/>
          <p:nvPr/>
        </p:nvSpPr>
        <p:spPr>
          <a:xfrm>
            <a:off x="2572096" y="1391069"/>
            <a:ext cx="2094742" cy="502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de-DE" sz="1000" dirty="0"/>
              <a:t>选择</a:t>
            </a:r>
            <a:r>
              <a:rPr lang="de-DE" altLang="zh-CN" sz="1000" dirty="0" err="1"/>
              <a:t>ScaleOffset</a:t>
            </a:r>
            <a:r>
              <a:rPr lang="zh-CN" altLang="de-DE" sz="1000" dirty="0"/>
              <a:t>方法校准后，数据会自动更新到</a:t>
            </a:r>
            <a:r>
              <a:rPr lang="de-DE" altLang="zh-CN" sz="1000" dirty="0"/>
              <a:t>DUT</a:t>
            </a:r>
            <a:r>
              <a:rPr lang="zh-CN" altLang="de-DE" sz="1000" dirty="0"/>
              <a:t>信息中</a:t>
            </a:r>
            <a:endParaRPr 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DB445D-0312-FFC0-3F15-3D4489D311E5}"/>
              </a:ext>
            </a:extLst>
          </p:cNvPr>
          <p:cNvSpPr/>
          <p:nvPr/>
        </p:nvSpPr>
        <p:spPr>
          <a:xfrm>
            <a:off x="1105592" y="3499496"/>
            <a:ext cx="2933008" cy="647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E74F43-63A4-8B71-0ED2-23CE044E5D9A}"/>
              </a:ext>
            </a:extLst>
          </p:cNvPr>
          <p:cNvSpPr txBox="1"/>
          <p:nvPr/>
        </p:nvSpPr>
        <p:spPr>
          <a:xfrm>
            <a:off x="7863841" y="2788609"/>
            <a:ext cx="38918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1400" dirty="0"/>
              <a:t>选择</a:t>
            </a:r>
            <a:r>
              <a:rPr lang="de-DE" altLang="zh-CN" sz="1400" dirty="0"/>
              <a:t>Affine/</a:t>
            </a:r>
            <a:r>
              <a:rPr lang="de-DE" altLang="zh-CN" sz="1400" dirty="0" err="1"/>
              <a:t>Homography</a:t>
            </a:r>
            <a:r>
              <a:rPr lang="de-DE" altLang="zh-CN" sz="1400" dirty="0"/>
              <a:t> Matrix</a:t>
            </a:r>
            <a:r>
              <a:rPr lang="zh-CN" altLang="de-DE" sz="1400" dirty="0"/>
              <a:t>后，</a:t>
            </a:r>
            <a:r>
              <a:rPr lang="de-DE" altLang="zh-CN" sz="1400" dirty="0" err="1"/>
              <a:t>Calibration</a:t>
            </a:r>
            <a:r>
              <a:rPr lang="zh-CN" altLang="de-DE" sz="1400" dirty="0"/>
              <a:t>矩阵会保存在</a:t>
            </a:r>
            <a:r>
              <a:rPr lang="de-DE" altLang="zh-CN" sz="1400" dirty="0"/>
              <a:t> </a:t>
            </a:r>
            <a:r>
              <a:rPr lang="de-DE" altLang="zh-CN" sz="1400" dirty="0" err="1"/>
              <a:t>APL_Result</a:t>
            </a:r>
            <a:r>
              <a:rPr lang="zh-CN" altLang="de-DE" sz="1400" dirty="0"/>
              <a:t>文件夹下的</a:t>
            </a:r>
            <a:r>
              <a:rPr lang="de-DE" altLang="zh-CN" sz="1400" dirty="0"/>
              <a:t>calibration_matrix.txt</a:t>
            </a:r>
            <a:r>
              <a:rPr lang="zh-CN" altLang="de-DE" sz="1400" dirty="0"/>
              <a:t>文件夹中：</a:t>
            </a:r>
            <a:endParaRPr lang="de-DE" altLang="zh-CN" sz="1400" dirty="0"/>
          </a:p>
          <a:p>
            <a:endParaRPr lang="de-DE" altLang="zh-CN" sz="1400" dirty="0"/>
          </a:p>
          <a:p>
            <a:r>
              <a:rPr lang="de-DE" sz="1400" dirty="0"/>
              <a:t>Affine Matrix: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Homography</a:t>
            </a:r>
            <a:r>
              <a:rPr lang="de-DE" sz="1400" dirty="0"/>
              <a:t> Matrix: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E93C60-A87B-4209-9CB5-0269D89F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14" y="3887675"/>
            <a:ext cx="4025140" cy="6572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9A985F6-4E7C-E416-776C-1A0155BD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260" y="4950882"/>
            <a:ext cx="3950447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</p:spPr>
        <p:txBody>
          <a:bodyPr anchor="ctr">
            <a:normAutofit/>
          </a:bodyPr>
          <a:lstStyle/>
          <a:p>
            <a:r>
              <a:rPr lang="zh-CN" altLang="de-DE" sz="2400"/>
              <a:t>使用流程</a:t>
            </a:r>
            <a:endParaRPr lang="de-DE" sz="24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0ADB31-0A6A-B42B-6550-755649B8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978"/>
            <a:ext cx="5181600" cy="3950969"/>
          </a:xfrm>
          <a:prstGeom prst="rect">
            <a:avLst/>
          </a:prstGeom>
          <a:noFill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1 ETS/Robot </a:t>
            </a:r>
            <a:r>
              <a:rPr lang="zh-CN" altLang="de-DE" dirty="0"/>
              <a:t>数据对齐</a:t>
            </a:r>
            <a:endParaRPr lang="de-DE" altLang="zh-CN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zh-CN" altLang="de-DE" sz="1600" dirty="0"/>
              <a:t>校准前后的结果图片会自动显示，并且保存到</a:t>
            </a:r>
            <a:r>
              <a:rPr lang="de-DE" altLang="zh-CN" sz="1600" dirty="0" err="1"/>
              <a:t>APL_Result</a:t>
            </a:r>
            <a:r>
              <a:rPr lang="zh-CN" altLang="de-DE" sz="1600" dirty="0"/>
              <a:t>目录下的</a:t>
            </a:r>
            <a:r>
              <a:rPr lang="de-DE" altLang="zh-CN" sz="1600" dirty="0" err="1"/>
              <a:t>plots</a:t>
            </a:r>
            <a:r>
              <a:rPr lang="zh-CN" altLang="de-DE" sz="1600" dirty="0"/>
              <a:t>文件夹中</a:t>
            </a:r>
            <a:endParaRPr lang="de-DE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263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</p:spPr>
        <p:txBody>
          <a:bodyPr anchor="ctr">
            <a:normAutofit/>
          </a:bodyPr>
          <a:lstStyle/>
          <a:p>
            <a:r>
              <a:rPr lang="zh-CN" altLang="de-DE" sz="2400"/>
              <a:t>使用流程</a:t>
            </a:r>
            <a:endParaRPr lang="de-DE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2 </a:t>
            </a:r>
            <a:r>
              <a:rPr lang="de-DE" altLang="zh-CN" dirty="0" err="1"/>
              <a:t>Accuracy</a:t>
            </a:r>
            <a:endParaRPr lang="de-DE" altLang="zh-CN" dirty="0"/>
          </a:p>
          <a:p>
            <a:pPr marL="0" indent="0">
              <a:buNone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</a:t>
            </a:r>
            <a:r>
              <a:rPr lang="de-DE" altLang="zh-CN" sz="1600" dirty="0"/>
              <a:t>ETS </a:t>
            </a:r>
            <a:r>
              <a:rPr lang="zh-CN" altLang="de-DE" sz="1600" dirty="0"/>
              <a:t>和 </a:t>
            </a:r>
            <a:r>
              <a:rPr lang="de-DE" altLang="zh-CN" sz="1600" dirty="0"/>
              <a:t>Robot</a:t>
            </a:r>
            <a:r>
              <a:rPr lang="zh-CN" altLang="de-DE" sz="1600" dirty="0"/>
              <a:t>数据，检查</a:t>
            </a:r>
            <a:r>
              <a:rPr lang="de-DE" altLang="zh-CN" sz="1600" dirty="0"/>
              <a:t>DUT</a:t>
            </a:r>
            <a:r>
              <a:rPr lang="zh-CN" altLang="de-DE" sz="1600" dirty="0"/>
              <a:t>信息和屏幕方向信息以及</a:t>
            </a:r>
            <a:r>
              <a:rPr lang="de-DE" altLang="zh-CN" sz="1600" dirty="0" err="1"/>
              <a:t>Spec</a:t>
            </a:r>
            <a:r>
              <a:rPr lang="de-DE" altLang="zh-CN" sz="1600" dirty="0"/>
              <a:t>.</a:t>
            </a:r>
            <a:r>
              <a:rPr lang="zh-CN" altLang="de-DE" sz="1600" dirty="0"/>
              <a:t> 参数是否正确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选择所采用的校准模式，工具会调用不同的校准方法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点击</a:t>
            </a:r>
            <a:r>
              <a:rPr lang="de-DE" altLang="zh-CN" sz="1600" dirty="0" err="1"/>
              <a:t>Accuracy</a:t>
            </a:r>
            <a:r>
              <a:rPr lang="zh-CN" altLang="de-DE" sz="1600" dirty="0"/>
              <a:t>模块中的</a:t>
            </a:r>
            <a:r>
              <a:rPr lang="de-DE" altLang="zh-CN" sz="1600" dirty="0" err="1"/>
              <a:t>start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如图所示的图像结果会自动展示，并且保存在</a:t>
            </a:r>
            <a:r>
              <a:rPr lang="de-DE" altLang="zh-CN" sz="1600" dirty="0" err="1"/>
              <a:t>APL_Result</a:t>
            </a:r>
            <a:r>
              <a:rPr lang="de-DE" altLang="zh-CN" sz="1600" dirty="0"/>
              <a:t>/</a:t>
            </a:r>
            <a:r>
              <a:rPr lang="de-DE" altLang="zh-CN" sz="1600" dirty="0" err="1"/>
              <a:t>plots</a:t>
            </a:r>
            <a:r>
              <a:rPr lang="de-DE" altLang="zh-CN" sz="1600" dirty="0"/>
              <a:t> </a:t>
            </a:r>
            <a:r>
              <a:rPr lang="zh-CN" altLang="de-DE" sz="1600" dirty="0"/>
              <a:t>文件夹中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Excel</a:t>
            </a:r>
            <a:r>
              <a:rPr lang="zh-CN" altLang="de-DE" sz="1600" dirty="0"/>
              <a:t>格式的报告会保存在</a:t>
            </a:r>
            <a:r>
              <a:rPr lang="de-DE" altLang="zh-CN" sz="1600" dirty="0" err="1"/>
              <a:t>APL_Result</a:t>
            </a:r>
            <a:r>
              <a:rPr lang="zh-CN" altLang="de-DE" sz="1600" dirty="0"/>
              <a:t>文件夹中的</a:t>
            </a:r>
            <a:r>
              <a:rPr lang="de-DE" altLang="zh-CN" sz="1600" dirty="0"/>
              <a:t>APL_Result_Accuracy.xlsx</a:t>
            </a:r>
            <a:r>
              <a:rPr lang="zh-CN" altLang="de-DE" sz="1600" dirty="0"/>
              <a:t>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Log</a:t>
            </a:r>
            <a:r>
              <a:rPr lang="zh-CN" altLang="de-DE" sz="1600" dirty="0"/>
              <a:t>窗口中会同步显示结果</a:t>
            </a:r>
            <a:endParaRPr lang="de-DE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C02AF9-8707-F235-4D9F-F1539F02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42" y="926202"/>
            <a:ext cx="3692594" cy="1594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FAD179-CC87-BD17-D46A-45C5DA76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4" y="2554586"/>
            <a:ext cx="5181129" cy="38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</p:spPr>
        <p:txBody>
          <a:bodyPr anchor="ctr">
            <a:normAutofit/>
          </a:bodyPr>
          <a:lstStyle/>
          <a:p>
            <a:r>
              <a:rPr lang="zh-CN" altLang="de-DE" sz="2400"/>
              <a:t>使用流程</a:t>
            </a:r>
            <a:endParaRPr lang="de-DE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3 Precision</a:t>
            </a:r>
          </a:p>
          <a:p>
            <a:pPr marL="0" indent="0">
              <a:buNone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</a:t>
            </a:r>
            <a:r>
              <a:rPr lang="de-DE" altLang="zh-CN" sz="1600" dirty="0"/>
              <a:t>ETS </a:t>
            </a:r>
            <a:r>
              <a:rPr lang="zh-CN" altLang="de-DE" sz="1600" dirty="0"/>
              <a:t>和 </a:t>
            </a:r>
            <a:r>
              <a:rPr lang="de-DE" altLang="zh-CN" sz="1600" dirty="0"/>
              <a:t>Robot</a:t>
            </a:r>
            <a:r>
              <a:rPr lang="zh-CN" altLang="de-DE" sz="1600" dirty="0"/>
              <a:t>数据，检查</a:t>
            </a:r>
            <a:r>
              <a:rPr lang="de-DE" altLang="zh-CN" sz="1600" dirty="0"/>
              <a:t>DUT</a:t>
            </a:r>
            <a:r>
              <a:rPr lang="zh-CN" altLang="de-DE" sz="1600" dirty="0"/>
              <a:t>信息和屏幕方向信息以及</a:t>
            </a:r>
            <a:r>
              <a:rPr lang="de-DE" altLang="zh-CN" sz="1600" dirty="0" err="1"/>
              <a:t>Spec</a:t>
            </a:r>
            <a:r>
              <a:rPr lang="de-DE" altLang="zh-CN" sz="1600" dirty="0"/>
              <a:t>.</a:t>
            </a:r>
            <a:r>
              <a:rPr lang="zh-CN" altLang="de-DE" sz="1600" dirty="0"/>
              <a:t> 参数是否正确</a:t>
            </a:r>
            <a:r>
              <a:rPr lang="de-DE" altLang="zh-CN" sz="1600" dirty="0"/>
              <a:t>, </a:t>
            </a:r>
            <a:r>
              <a:rPr lang="zh-CN" altLang="de-DE" sz="1600" dirty="0"/>
              <a:t>需要在工具中修改</a:t>
            </a:r>
            <a:r>
              <a:rPr lang="de-DE" altLang="zh-CN" sz="1600" dirty="0"/>
              <a:t>DUT</a:t>
            </a:r>
            <a:r>
              <a:rPr lang="zh-CN" altLang="de-DE" sz="1600" dirty="0"/>
              <a:t>信息表中的“</a:t>
            </a:r>
            <a:r>
              <a:rPr lang="de-DE" altLang="zh-CN" sz="1600" dirty="0" err="1"/>
              <a:t>TestNoTaps</a:t>
            </a:r>
            <a:r>
              <a:rPr lang="zh-CN" altLang="de-DE" sz="1600" dirty="0"/>
              <a:t>”，例如每个点点击</a:t>
            </a:r>
            <a:r>
              <a:rPr lang="de-DE" altLang="zh-CN" sz="1600" dirty="0"/>
              <a:t>10</a:t>
            </a:r>
            <a:r>
              <a:rPr lang="zh-CN" altLang="de-DE" sz="1600" dirty="0"/>
              <a:t>次，则修改为</a:t>
            </a:r>
            <a:r>
              <a:rPr lang="de-DE" altLang="zh-CN" sz="1600" dirty="0"/>
              <a:t>10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选择所采用的校准模式，工具会调用不同的校准方法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点击</a:t>
            </a:r>
            <a:r>
              <a:rPr lang="de-DE" altLang="zh-CN" sz="1600" dirty="0"/>
              <a:t>Precision</a:t>
            </a:r>
            <a:r>
              <a:rPr lang="zh-CN" altLang="de-DE" sz="1600" dirty="0"/>
              <a:t>模块中的</a:t>
            </a:r>
            <a:r>
              <a:rPr lang="de-DE" altLang="zh-CN" sz="1600" dirty="0" err="1"/>
              <a:t>start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如图所示的图像结果会自动展示，并且保存在</a:t>
            </a:r>
            <a:r>
              <a:rPr lang="de-DE" altLang="zh-CN" sz="1600" dirty="0" err="1"/>
              <a:t>APL_Result</a:t>
            </a:r>
            <a:r>
              <a:rPr lang="de-DE" altLang="zh-CN" sz="1600" dirty="0"/>
              <a:t>/</a:t>
            </a:r>
            <a:r>
              <a:rPr lang="de-DE" altLang="zh-CN" sz="1600" dirty="0" err="1"/>
              <a:t>plots</a:t>
            </a:r>
            <a:r>
              <a:rPr lang="de-DE" altLang="zh-CN" sz="1600" dirty="0"/>
              <a:t> </a:t>
            </a:r>
            <a:r>
              <a:rPr lang="zh-CN" altLang="de-DE" sz="1600" dirty="0"/>
              <a:t>文件夹中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Excel</a:t>
            </a:r>
            <a:r>
              <a:rPr lang="zh-CN" altLang="de-DE" sz="1600" dirty="0"/>
              <a:t>格式的报告会保存在</a:t>
            </a:r>
            <a:r>
              <a:rPr lang="de-DE" altLang="zh-CN" sz="1600" dirty="0" err="1"/>
              <a:t>APL_Result</a:t>
            </a:r>
            <a:r>
              <a:rPr lang="zh-CN" altLang="de-DE" sz="1600" dirty="0"/>
              <a:t>文件夹中的</a:t>
            </a:r>
            <a:r>
              <a:rPr lang="de-DE" altLang="zh-CN" sz="1600" dirty="0"/>
              <a:t>APL_Result_Precision.xlsx</a:t>
            </a:r>
            <a:r>
              <a:rPr lang="zh-CN" altLang="de-DE" sz="1600" dirty="0"/>
              <a:t>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Log</a:t>
            </a:r>
            <a:r>
              <a:rPr lang="zh-CN" altLang="de-DE" sz="1600" dirty="0"/>
              <a:t>窗口中会同步显示结果</a:t>
            </a:r>
            <a:endParaRPr lang="de-DE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3AB1A3-B5A2-98B6-5CBF-82BF07E2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9" y="850723"/>
            <a:ext cx="42481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2A1772-7E1C-1F8F-0ECA-EF09BDB1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" y="2069923"/>
            <a:ext cx="5998434" cy="45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</p:spPr>
        <p:txBody>
          <a:bodyPr anchor="ctr">
            <a:normAutofit/>
          </a:bodyPr>
          <a:lstStyle/>
          <a:p>
            <a:r>
              <a:rPr lang="zh-CN" altLang="de-DE" sz="2400"/>
              <a:t>使用流程</a:t>
            </a:r>
            <a:endParaRPr lang="de-DE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4 </a:t>
            </a:r>
            <a:r>
              <a:rPr lang="de-DE" altLang="zh-CN" dirty="0" err="1"/>
              <a:t>Linearity</a:t>
            </a:r>
            <a:endParaRPr lang="de-DE" altLang="zh-CN" dirty="0"/>
          </a:p>
          <a:p>
            <a:pPr marL="0" indent="0">
              <a:buNone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</a:t>
            </a:r>
            <a:r>
              <a:rPr lang="de-DE" altLang="zh-CN" sz="1600" dirty="0"/>
              <a:t>ETS </a:t>
            </a:r>
            <a:r>
              <a:rPr lang="zh-CN" altLang="de-DE" sz="1600" dirty="0"/>
              <a:t>和 </a:t>
            </a:r>
            <a:r>
              <a:rPr lang="de-DE" altLang="zh-CN" sz="1600" dirty="0"/>
              <a:t>Robot</a:t>
            </a:r>
            <a:r>
              <a:rPr lang="zh-CN" altLang="de-DE" sz="1600" dirty="0"/>
              <a:t>数据，检查</a:t>
            </a:r>
            <a:r>
              <a:rPr lang="de-DE" altLang="zh-CN" sz="1600" dirty="0"/>
              <a:t>DUT</a:t>
            </a:r>
            <a:r>
              <a:rPr lang="zh-CN" altLang="de-DE" sz="1600" dirty="0"/>
              <a:t>信息和屏幕方向信息以及</a:t>
            </a:r>
            <a:r>
              <a:rPr lang="de-DE" altLang="zh-CN" sz="1600" dirty="0" err="1"/>
              <a:t>Spec</a:t>
            </a:r>
            <a:r>
              <a:rPr lang="de-DE" altLang="zh-CN" sz="1600" dirty="0"/>
              <a:t>.</a:t>
            </a:r>
            <a:r>
              <a:rPr lang="zh-CN" altLang="de-DE" sz="1600" dirty="0"/>
              <a:t> 参数是否正确</a:t>
            </a:r>
            <a:r>
              <a:rPr lang="de-DE" altLang="zh-CN" sz="1600" dirty="0"/>
              <a:t>, </a:t>
            </a:r>
            <a:r>
              <a:rPr lang="zh-CN" altLang="de-DE" sz="1600" dirty="0"/>
              <a:t>需要在工具中修改</a:t>
            </a:r>
            <a:r>
              <a:rPr lang="de-DE" altLang="zh-CN" sz="1600" dirty="0"/>
              <a:t>DUT</a:t>
            </a:r>
            <a:r>
              <a:rPr lang="zh-CN" altLang="de-DE" sz="1600" dirty="0"/>
              <a:t>信息表中的“</a:t>
            </a:r>
            <a:r>
              <a:rPr lang="de-DE" altLang="zh-CN" sz="1600" dirty="0" err="1"/>
              <a:t>TestSpeed</a:t>
            </a:r>
            <a:r>
              <a:rPr lang="zh-CN" altLang="de-DE" sz="1600" dirty="0"/>
              <a:t>”，例如速度为</a:t>
            </a:r>
            <a:r>
              <a:rPr lang="de-DE" altLang="zh-CN" sz="1600" dirty="0"/>
              <a:t>10mm/s</a:t>
            </a:r>
            <a:r>
              <a:rPr lang="zh-CN" altLang="de-DE" sz="1600" dirty="0"/>
              <a:t>，则修改为</a:t>
            </a:r>
            <a:r>
              <a:rPr lang="de-DE" altLang="zh-CN" sz="1600" dirty="0"/>
              <a:t>10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选择所采用的校准模式，工具会调用不同的校准方法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点击</a:t>
            </a:r>
            <a:r>
              <a:rPr lang="de-DE" altLang="zh-CN" sz="1600" dirty="0" err="1"/>
              <a:t>Linearity</a:t>
            </a:r>
            <a:r>
              <a:rPr lang="zh-CN" altLang="de-DE" sz="1600" dirty="0"/>
              <a:t>模块中的</a:t>
            </a:r>
            <a:r>
              <a:rPr lang="de-DE" altLang="zh-CN" sz="1600" dirty="0" err="1"/>
              <a:t>start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如图所示的图像结果会自动展示，并且保存在</a:t>
            </a:r>
            <a:r>
              <a:rPr lang="de-DE" altLang="zh-CN" sz="1600" dirty="0" err="1"/>
              <a:t>APL_Result</a:t>
            </a:r>
            <a:r>
              <a:rPr lang="de-DE" altLang="zh-CN" sz="1600" dirty="0"/>
              <a:t>/</a:t>
            </a:r>
            <a:r>
              <a:rPr lang="de-DE" altLang="zh-CN" sz="1600" dirty="0" err="1"/>
              <a:t>plots</a:t>
            </a:r>
            <a:r>
              <a:rPr lang="de-DE" altLang="zh-CN" sz="1600" dirty="0"/>
              <a:t> </a:t>
            </a:r>
            <a:r>
              <a:rPr lang="zh-CN" altLang="de-DE" sz="1600" dirty="0"/>
              <a:t>文件夹中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Excel</a:t>
            </a:r>
            <a:r>
              <a:rPr lang="zh-CN" altLang="de-DE" sz="1600" dirty="0"/>
              <a:t>格式的报告会保存在</a:t>
            </a:r>
            <a:r>
              <a:rPr lang="de-DE" altLang="zh-CN" sz="1600" dirty="0" err="1"/>
              <a:t>APL_Result</a:t>
            </a:r>
            <a:r>
              <a:rPr lang="zh-CN" altLang="de-DE" sz="1600" dirty="0"/>
              <a:t>文件夹中的</a:t>
            </a:r>
            <a:r>
              <a:rPr lang="de-DE" altLang="zh-CN" sz="1600" dirty="0"/>
              <a:t>APL_Result_Linearity.xlsx</a:t>
            </a:r>
            <a:r>
              <a:rPr lang="zh-CN" altLang="de-DE" sz="1600" dirty="0"/>
              <a:t>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Log</a:t>
            </a:r>
            <a:r>
              <a:rPr lang="zh-CN" altLang="de-DE" sz="1600" dirty="0"/>
              <a:t>窗口中会同步显示结果</a:t>
            </a:r>
            <a:endParaRPr lang="de-DE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1D7116-6BBF-FB0D-0E4A-E9E7FF4E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5" y="1033248"/>
            <a:ext cx="4219575" cy="1181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8C45AC-729F-0212-CF4D-EDD7FBE4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9" y="2214348"/>
            <a:ext cx="5404483" cy="41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0892-3AC4-3AB0-DE7B-EAF520E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1"/>
            <a:ext cx="9002216" cy="431322"/>
          </a:xfrm>
        </p:spPr>
        <p:txBody>
          <a:bodyPr anchor="ctr">
            <a:normAutofit/>
          </a:bodyPr>
          <a:lstStyle/>
          <a:p>
            <a:r>
              <a:rPr lang="zh-CN" altLang="de-DE" sz="2400"/>
              <a:t>使用流程</a:t>
            </a:r>
            <a:endParaRPr lang="de-DE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DDFB-FDF8-D022-C683-6D8A800D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075"/>
            <a:ext cx="5181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 err="1"/>
              <a:t>Step</a:t>
            </a:r>
            <a:r>
              <a:rPr lang="de-DE" altLang="zh-CN" dirty="0"/>
              <a:t> 5 </a:t>
            </a:r>
            <a:r>
              <a:rPr lang="de-DE" altLang="zh-CN" dirty="0" err="1"/>
              <a:t>Jitter</a:t>
            </a:r>
            <a:endParaRPr lang="de-DE" altLang="zh-CN" dirty="0"/>
          </a:p>
          <a:p>
            <a:pPr marL="0" indent="0">
              <a:buNone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</a:t>
            </a:r>
            <a:r>
              <a:rPr lang="de-DE" altLang="zh-CN" sz="1600" dirty="0"/>
              <a:t>ETS </a:t>
            </a:r>
            <a:r>
              <a:rPr lang="zh-CN" altLang="de-DE" sz="1600" dirty="0"/>
              <a:t>和 </a:t>
            </a:r>
            <a:r>
              <a:rPr lang="de-DE" altLang="zh-CN" sz="1600" dirty="0"/>
              <a:t>Robot</a:t>
            </a:r>
            <a:r>
              <a:rPr lang="zh-CN" altLang="de-DE" sz="1600" dirty="0"/>
              <a:t>数据，检查</a:t>
            </a:r>
            <a:r>
              <a:rPr lang="de-DE" altLang="zh-CN" sz="1600" dirty="0"/>
              <a:t>DUT</a:t>
            </a:r>
            <a:r>
              <a:rPr lang="zh-CN" altLang="de-DE" sz="1600" dirty="0"/>
              <a:t>信息和屏幕方向信息以及</a:t>
            </a:r>
            <a:r>
              <a:rPr lang="de-DE" altLang="zh-CN" sz="1600" dirty="0" err="1"/>
              <a:t>Spec</a:t>
            </a:r>
            <a:r>
              <a:rPr lang="de-DE" altLang="zh-CN" sz="1600" dirty="0"/>
              <a:t>.</a:t>
            </a:r>
            <a:r>
              <a:rPr lang="zh-CN" altLang="de-DE" sz="1600" dirty="0"/>
              <a:t> 参数是否正确</a:t>
            </a:r>
            <a:r>
              <a:rPr lang="de-DE" altLang="zh-CN" sz="1600" dirty="0"/>
              <a:t>, </a:t>
            </a:r>
            <a:r>
              <a:rPr lang="zh-CN" altLang="de-DE" sz="1600" dirty="0"/>
              <a:t>需要在工具中修改</a:t>
            </a:r>
            <a:r>
              <a:rPr lang="de-DE" altLang="zh-CN" sz="1600" dirty="0"/>
              <a:t>DUT</a:t>
            </a:r>
            <a:r>
              <a:rPr lang="zh-CN" altLang="de-DE" sz="1600" dirty="0"/>
              <a:t>信息表中的“</a:t>
            </a:r>
            <a:r>
              <a:rPr lang="de-DE" altLang="zh-CN" sz="1600" dirty="0" err="1"/>
              <a:t>TestTouchDownTime</a:t>
            </a:r>
            <a:r>
              <a:rPr lang="zh-CN" altLang="de-DE" sz="1600" dirty="0"/>
              <a:t>”，例如持续时间为</a:t>
            </a:r>
            <a:r>
              <a:rPr lang="de-DE" altLang="zh-CN" sz="1600" dirty="0"/>
              <a:t>5s</a:t>
            </a:r>
            <a:r>
              <a:rPr lang="zh-CN" altLang="de-DE" sz="1600" dirty="0"/>
              <a:t>，则修改为</a:t>
            </a:r>
            <a:r>
              <a:rPr lang="de-DE" altLang="zh-CN" sz="1600" dirty="0"/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选择所采用的校准模式，工具会调用不同的校准方法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de-DE" sz="1600" dirty="0"/>
              <a:t>点击</a:t>
            </a:r>
            <a:r>
              <a:rPr lang="de-DE" altLang="zh-CN" sz="1600" dirty="0" err="1"/>
              <a:t>Jitter</a:t>
            </a:r>
            <a:r>
              <a:rPr lang="zh-CN" altLang="de-DE" sz="1600" dirty="0"/>
              <a:t>模块中的</a:t>
            </a:r>
            <a:r>
              <a:rPr lang="de-DE" altLang="zh-CN" sz="1600" dirty="0" err="1"/>
              <a:t>start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 err="1"/>
              <a:t>Jitter</a:t>
            </a:r>
            <a:r>
              <a:rPr lang="zh-CN" altLang="de-DE" sz="1600" dirty="0"/>
              <a:t>测项无图像结果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Excel</a:t>
            </a:r>
            <a:r>
              <a:rPr lang="zh-CN" altLang="de-DE" sz="1600" dirty="0"/>
              <a:t>格式的报告会保存在</a:t>
            </a:r>
            <a:r>
              <a:rPr lang="de-DE" altLang="zh-CN" sz="1600" dirty="0" err="1"/>
              <a:t>APL_Result</a:t>
            </a:r>
            <a:r>
              <a:rPr lang="zh-CN" altLang="de-DE" sz="1600" dirty="0"/>
              <a:t>文件夹中的</a:t>
            </a:r>
            <a:r>
              <a:rPr lang="de-DE" altLang="zh-CN" sz="1600" dirty="0"/>
              <a:t>APL_Result_Jitter.xlsx</a:t>
            </a:r>
            <a:r>
              <a:rPr lang="zh-CN" altLang="de-DE" sz="1600" dirty="0"/>
              <a:t>中</a:t>
            </a:r>
            <a:endParaRPr lang="de-DE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de-DE" altLang="zh-CN" sz="1600" dirty="0"/>
              <a:t>Log</a:t>
            </a:r>
            <a:r>
              <a:rPr lang="zh-CN" altLang="de-DE" sz="1600" dirty="0"/>
              <a:t>窗口中会同步显示结果</a:t>
            </a:r>
            <a:endParaRPr lang="de-DE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3FB5-3C8A-FA8A-2C93-3071850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1584541-F071-4C21-ABAF-06AD824E2AE5}" type="datetime1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10/10/2022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13-D1B9-CB03-2571-53C63FB9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Confidential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013F-867E-24F7-DDB8-229701C3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41751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80FDF0-DEE0-470D-9D41-98D21F327DC4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A527EE-20B8-BA5A-B556-37F09F7C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2" y="1497495"/>
            <a:ext cx="5179678" cy="37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03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PT template in English  -  Read-Only" id="{1DAFB3C4-D975-4472-A918-8792743E8B96}" vid="{41376D7E-6A23-464E-9E57-171AE384F110}"/>
    </a:ext>
  </a:extLst>
</a:theme>
</file>

<file path=ppt/theme/theme2.xml><?xml version="1.0" encoding="utf-8"?>
<a:theme xmlns:a="http://schemas.openxmlformats.org/drawingml/2006/main" name="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SWIN蓝色2021年7月版本">
  <a:themeElements>
    <a:clrScheme name="ESWIN-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57B8"/>
      </a:accent1>
      <a:accent2>
        <a:srgbClr val="0070C0"/>
      </a:accent2>
      <a:accent3>
        <a:srgbClr val="00B0F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lnSpc>
            <a:spcPct val="120000"/>
          </a:lnSpc>
          <a:spcBef>
            <a:spcPts val="300"/>
          </a:spcBef>
          <a:defRPr sz="1200" b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 anchor="t">
        <a:spAutoFit/>
      </a:bodyPr>
      <a:lstStyle>
        <a:defPPr algn="ctr">
          <a:lnSpc>
            <a:spcPct val="120000"/>
          </a:lnSpc>
          <a:spcBef>
            <a:spcPts val="300"/>
          </a:spcBef>
          <a:defRPr lang="zh-CN" altLang="en-US" sz="1400" dirty="0" smtClean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Custom Design</vt:lpstr>
      <vt:lpstr>ESWIN蓝色2021年7月版本</vt:lpstr>
      <vt:lpstr>1_ESWIN蓝色2021年7月版本</vt:lpstr>
      <vt:lpstr>APL Analysis Tooling Introduction</vt:lpstr>
      <vt:lpstr>Main Window</vt:lpstr>
      <vt:lpstr>使用流程</vt:lpstr>
      <vt:lpstr>使用流程</vt:lpstr>
      <vt:lpstr>使用流程</vt:lpstr>
      <vt:lpstr>使用流程</vt:lpstr>
      <vt:lpstr>使用流程</vt:lpstr>
      <vt:lpstr>使用流程</vt:lpstr>
      <vt:lpstr>使用流程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曹一帆</dc:creator>
  <cp:lastModifiedBy>Yifan</cp:lastModifiedBy>
  <cp:revision>88</cp:revision>
  <dcterms:created xsi:type="dcterms:W3CDTF">2022-01-19T02:57:11Z</dcterms:created>
  <dcterms:modified xsi:type="dcterms:W3CDTF">2022-10-10T06:18:08Z</dcterms:modified>
</cp:coreProperties>
</file>