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2" r:id="rId1"/>
  </p:sldMasterIdLst>
  <p:notesMasterIdLst>
    <p:notesMasterId r:id="rId14"/>
  </p:notesMasterIdLst>
  <p:sldIdLst>
    <p:sldId id="330" r:id="rId2"/>
    <p:sldId id="333" r:id="rId3"/>
    <p:sldId id="334" r:id="rId4"/>
    <p:sldId id="335" r:id="rId5"/>
    <p:sldId id="336" r:id="rId6"/>
    <p:sldId id="337" r:id="rId7"/>
    <p:sldId id="338" r:id="rId8"/>
    <p:sldId id="343" r:id="rId9"/>
    <p:sldId id="340" r:id="rId10"/>
    <p:sldId id="341" r:id="rId11"/>
    <p:sldId id="345" r:id="rId12"/>
    <p:sldId id="346"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Roboto Condensed Light" panose="020F0302020204030204" pitchFamily="34" charset="0"/>
      <p:regular r:id="rId19"/>
      <p:italic r:id="rId20"/>
    </p:embeddedFont>
    <p:embeddedFont>
      <p:font typeface="Tajawal" pitchFamily="2" charset="-78"/>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200"/>
    <a:srgbClr val="006B0E"/>
    <a:srgbClr val="005A10"/>
    <a:srgbClr val="D1E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3B85CF-B31B-4B37-811C-0FA4DAE2A3AF}">
  <a:tblStyle styleId="{353B85CF-B31B-4B37-811C-0FA4DAE2A3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585D8C-351D-45E2-A2BC-E94C081FC452}"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56"/>
    <p:restoredTop sz="94582"/>
  </p:normalViewPr>
  <p:slideViewPr>
    <p:cSldViewPr snapToGrid="0">
      <p:cViewPr>
        <p:scale>
          <a:sx n="135" d="100"/>
          <a:sy n="135" d="100"/>
        </p:scale>
        <p:origin x="1264" y="5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5141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7769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209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19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56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91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32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784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827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6733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448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40787">
            <a:off x="-1383188" y="-1908008"/>
            <a:ext cx="4247719" cy="3764542"/>
          </a:xfrm>
          <a:custGeom>
            <a:avLst/>
            <a:gdLst/>
            <a:ahLst/>
            <a:cxnLst/>
            <a:rect l="l" t="t" r="r" b="b"/>
            <a:pathLst>
              <a:path w="42866" h="37990" extrusionOk="0">
                <a:moveTo>
                  <a:pt x="18611" y="1"/>
                </a:moveTo>
                <a:cubicBezTo>
                  <a:pt x="16852" y="1"/>
                  <a:pt x="15115" y="218"/>
                  <a:pt x="13518" y="622"/>
                </a:cubicBezTo>
                <a:cubicBezTo>
                  <a:pt x="11022" y="1252"/>
                  <a:pt x="8432" y="1934"/>
                  <a:pt x="6484" y="3616"/>
                </a:cubicBezTo>
                <a:cubicBezTo>
                  <a:pt x="5152" y="4765"/>
                  <a:pt x="4221" y="6304"/>
                  <a:pt x="3421" y="7871"/>
                </a:cubicBezTo>
                <a:cubicBezTo>
                  <a:pt x="1341" y="11954"/>
                  <a:pt x="0" y="16635"/>
                  <a:pt x="949" y="21116"/>
                </a:cubicBezTo>
                <a:cubicBezTo>
                  <a:pt x="1897" y="25597"/>
                  <a:pt x="5627" y="29692"/>
                  <a:pt x="10203" y="29921"/>
                </a:cubicBezTo>
                <a:cubicBezTo>
                  <a:pt x="10356" y="29928"/>
                  <a:pt x="10508" y="29932"/>
                  <a:pt x="10660" y="29932"/>
                </a:cubicBezTo>
                <a:cubicBezTo>
                  <a:pt x="12158" y="29932"/>
                  <a:pt x="13645" y="29591"/>
                  <a:pt x="15145" y="29505"/>
                </a:cubicBezTo>
                <a:cubicBezTo>
                  <a:pt x="15396" y="29491"/>
                  <a:pt x="15647" y="29483"/>
                  <a:pt x="15898" y="29483"/>
                </a:cubicBezTo>
                <a:cubicBezTo>
                  <a:pt x="18511" y="29483"/>
                  <a:pt x="21122" y="30266"/>
                  <a:pt x="23299" y="31714"/>
                </a:cubicBezTo>
                <a:cubicBezTo>
                  <a:pt x="26059" y="33548"/>
                  <a:pt x="28164" y="36419"/>
                  <a:pt x="31279" y="37548"/>
                </a:cubicBezTo>
                <a:cubicBezTo>
                  <a:pt x="32108" y="37847"/>
                  <a:pt x="32982" y="37989"/>
                  <a:pt x="33857" y="37989"/>
                </a:cubicBezTo>
                <a:cubicBezTo>
                  <a:pt x="36791" y="37989"/>
                  <a:pt x="39749" y="36395"/>
                  <a:pt x="41164" y="33800"/>
                </a:cubicBezTo>
                <a:cubicBezTo>
                  <a:pt x="42865" y="30677"/>
                  <a:pt x="42103" y="26460"/>
                  <a:pt x="39553" y="24027"/>
                </a:cubicBezTo>
                <a:cubicBezTo>
                  <a:pt x="37442" y="22013"/>
                  <a:pt x="34359" y="21133"/>
                  <a:pt x="33388" y="18125"/>
                </a:cubicBezTo>
                <a:cubicBezTo>
                  <a:pt x="32425" y="15148"/>
                  <a:pt x="33433" y="11948"/>
                  <a:pt x="32666" y="8931"/>
                </a:cubicBezTo>
                <a:cubicBezTo>
                  <a:pt x="31104" y="2797"/>
                  <a:pt x="25116" y="169"/>
                  <a:pt x="19202" y="9"/>
                </a:cubicBezTo>
                <a:cubicBezTo>
                  <a:pt x="19005" y="3"/>
                  <a:pt x="18808" y="1"/>
                  <a:pt x="18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741551" y="2773801"/>
            <a:ext cx="3830300" cy="3246144"/>
          </a:xfrm>
          <a:custGeom>
            <a:avLst/>
            <a:gdLst/>
            <a:ahLst/>
            <a:cxnLst/>
            <a:rect l="l" t="t" r="r" b="b"/>
            <a:pathLst>
              <a:path w="36560" h="30985" extrusionOk="0">
                <a:moveTo>
                  <a:pt x="11155" y="1"/>
                </a:moveTo>
                <a:cubicBezTo>
                  <a:pt x="8758" y="1"/>
                  <a:pt x="6449" y="483"/>
                  <a:pt x="4674" y="1789"/>
                </a:cubicBezTo>
                <a:cubicBezTo>
                  <a:pt x="3287" y="2809"/>
                  <a:pt x="2370" y="4359"/>
                  <a:pt x="1820" y="5989"/>
                </a:cubicBezTo>
                <a:cubicBezTo>
                  <a:pt x="78" y="11152"/>
                  <a:pt x="1" y="17808"/>
                  <a:pt x="2531" y="22710"/>
                </a:cubicBezTo>
                <a:cubicBezTo>
                  <a:pt x="5747" y="28941"/>
                  <a:pt x="12925" y="30985"/>
                  <a:pt x="19822" y="30985"/>
                </a:cubicBezTo>
                <a:cubicBezTo>
                  <a:pt x="22559" y="30985"/>
                  <a:pt x="25252" y="30663"/>
                  <a:pt x="27635" y="30153"/>
                </a:cubicBezTo>
                <a:cubicBezTo>
                  <a:pt x="29113" y="29838"/>
                  <a:pt x="30569" y="29314"/>
                  <a:pt x="31844" y="28512"/>
                </a:cubicBezTo>
                <a:cubicBezTo>
                  <a:pt x="32414" y="28156"/>
                  <a:pt x="32947" y="27744"/>
                  <a:pt x="33428" y="27268"/>
                </a:cubicBezTo>
                <a:cubicBezTo>
                  <a:pt x="35654" y="25082"/>
                  <a:pt x="36560" y="21764"/>
                  <a:pt x="36202" y="18664"/>
                </a:cubicBezTo>
                <a:cubicBezTo>
                  <a:pt x="35843" y="15567"/>
                  <a:pt x="34334" y="12685"/>
                  <a:pt x="32342" y="10281"/>
                </a:cubicBezTo>
                <a:cubicBezTo>
                  <a:pt x="29067" y="6324"/>
                  <a:pt x="24598" y="3322"/>
                  <a:pt x="19764" y="1620"/>
                </a:cubicBezTo>
                <a:cubicBezTo>
                  <a:pt x="17349" y="769"/>
                  <a:pt x="14181" y="1"/>
                  <a:pt x="11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78151" y="4063021"/>
            <a:ext cx="1850003" cy="1222660"/>
            <a:chOff x="-79055" y="4443125"/>
            <a:chExt cx="1272266" cy="840836"/>
          </a:xfrm>
        </p:grpSpPr>
        <p:sp>
          <p:nvSpPr>
            <p:cNvPr id="12" name="Google Shape;12;p2"/>
            <p:cNvSpPr/>
            <p:nvPr/>
          </p:nvSpPr>
          <p:spPr>
            <a:xfrm>
              <a:off x="-79055" y="4443125"/>
              <a:ext cx="1272266" cy="840836"/>
            </a:xfrm>
            <a:custGeom>
              <a:avLst/>
              <a:gdLst/>
              <a:ahLst/>
              <a:cxnLst/>
              <a:rect l="l" t="t" r="r" b="b"/>
              <a:pathLst>
                <a:path w="16742" h="11064" extrusionOk="0">
                  <a:moveTo>
                    <a:pt x="7838" y="0"/>
                  </a:moveTo>
                  <a:cubicBezTo>
                    <a:pt x="6841" y="0"/>
                    <a:pt x="5823" y="88"/>
                    <a:pt x="4848" y="354"/>
                  </a:cubicBezTo>
                  <a:cubicBezTo>
                    <a:pt x="2888" y="893"/>
                    <a:pt x="1358" y="2148"/>
                    <a:pt x="760" y="3712"/>
                  </a:cubicBezTo>
                  <a:cubicBezTo>
                    <a:pt x="439" y="4551"/>
                    <a:pt x="376" y="5457"/>
                    <a:pt x="318" y="6333"/>
                  </a:cubicBezTo>
                  <a:lnTo>
                    <a:pt x="0" y="11061"/>
                  </a:lnTo>
                  <a:lnTo>
                    <a:pt x="26" y="11064"/>
                  </a:lnTo>
                  <a:lnTo>
                    <a:pt x="344" y="6336"/>
                  </a:lnTo>
                  <a:cubicBezTo>
                    <a:pt x="404" y="5460"/>
                    <a:pt x="464" y="4557"/>
                    <a:pt x="785" y="3721"/>
                  </a:cubicBezTo>
                  <a:cubicBezTo>
                    <a:pt x="1381" y="2165"/>
                    <a:pt x="2903" y="916"/>
                    <a:pt x="4854" y="380"/>
                  </a:cubicBezTo>
                  <a:cubicBezTo>
                    <a:pt x="5824" y="114"/>
                    <a:pt x="6837" y="27"/>
                    <a:pt x="7830" y="27"/>
                  </a:cubicBezTo>
                  <a:cubicBezTo>
                    <a:pt x="8680" y="27"/>
                    <a:pt x="9514" y="91"/>
                    <a:pt x="10292" y="162"/>
                  </a:cubicBezTo>
                  <a:cubicBezTo>
                    <a:pt x="11283" y="251"/>
                    <a:pt x="12231" y="380"/>
                    <a:pt x="12942" y="964"/>
                  </a:cubicBezTo>
                  <a:cubicBezTo>
                    <a:pt x="14082" y="1901"/>
                    <a:pt x="14618" y="3317"/>
                    <a:pt x="15137" y="4686"/>
                  </a:cubicBezTo>
                  <a:cubicBezTo>
                    <a:pt x="15240" y="4958"/>
                    <a:pt x="15346" y="5242"/>
                    <a:pt x="15455" y="5511"/>
                  </a:cubicBezTo>
                  <a:cubicBezTo>
                    <a:pt x="16140" y="7204"/>
                    <a:pt x="16432" y="9035"/>
                    <a:pt x="16713" y="10809"/>
                  </a:cubicBezTo>
                  <a:lnTo>
                    <a:pt x="16741" y="10803"/>
                  </a:lnTo>
                  <a:cubicBezTo>
                    <a:pt x="16458" y="9030"/>
                    <a:pt x="16165" y="7199"/>
                    <a:pt x="15481" y="5500"/>
                  </a:cubicBezTo>
                  <a:cubicBezTo>
                    <a:pt x="15372" y="5230"/>
                    <a:pt x="15266" y="4950"/>
                    <a:pt x="15162" y="4675"/>
                  </a:cubicBezTo>
                  <a:cubicBezTo>
                    <a:pt x="14644" y="3302"/>
                    <a:pt x="14105" y="1884"/>
                    <a:pt x="12959" y="944"/>
                  </a:cubicBezTo>
                  <a:cubicBezTo>
                    <a:pt x="12240" y="354"/>
                    <a:pt x="11289" y="225"/>
                    <a:pt x="10295" y="133"/>
                  </a:cubicBezTo>
                  <a:cubicBezTo>
                    <a:pt x="9518" y="64"/>
                    <a:pt x="8686" y="0"/>
                    <a:pt x="7838"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 y="4522768"/>
              <a:ext cx="1103107" cy="740520"/>
            </a:xfrm>
            <a:custGeom>
              <a:avLst/>
              <a:gdLst/>
              <a:ahLst/>
              <a:cxnLst/>
              <a:rect l="l" t="t" r="r" b="b"/>
              <a:pathLst>
                <a:path w="14516" h="9744" extrusionOk="0">
                  <a:moveTo>
                    <a:pt x="7578" y="1"/>
                  </a:moveTo>
                  <a:cubicBezTo>
                    <a:pt x="7522" y="1"/>
                    <a:pt x="7468" y="1"/>
                    <a:pt x="7415" y="2"/>
                  </a:cubicBezTo>
                  <a:cubicBezTo>
                    <a:pt x="6117" y="25"/>
                    <a:pt x="4860" y="337"/>
                    <a:pt x="3693" y="673"/>
                  </a:cubicBezTo>
                  <a:cubicBezTo>
                    <a:pt x="2914" y="896"/>
                    <a:pt x="2106" y="1163"/>
                    <a:pt x="1545" y="1741"/>
                  </a:cubicBezTo>
                  <a:cubicBezTo>
                    <a:pt x="914" y="2389"/>
                    <a:pt x="694" y="3314"/>
                    <a:pt x="536" y="4131"/>
                  </a:cubicBezTo>
                  <a:cubicBezTo>
                    <a:pt x="178" y="5976"/>
                    <a:pt x="0" y="7864"/>
                    <a:pt x="3" y="9744"/>
                  </a:cubicBezTo>
                  <a:lnTo>
                    <a:pt x="32" y="9744"/>
                  </a:lnTo>
                  <a:cubicBezTo>
                    <a:pt x="26" y="7867"/>
                    <a:pt x="207" y="5979"/>
                    <a:pt x="562" y="4137"/>
                  </a:cubicBezTo>
                  <a:cubicBezTo>
                    <a:pt x="719" y="3323"/>
                    <a:pt x="940" y="2400"/>
                    <a:pt x="1565" y="1759"/>
                  </a:cubicBezTo>
                  <a:cubicBezTo>
                    <a:pt x="2121" y="1186"/>
                    <a:pt x="2926" y="919"/>
                    <a:pt x="3699" y="698"/>
                  </a:cubicBezTo>
                  <a:cubicBezTo>
                    <a:pt x="4865" y="366"/>
                    <a:pt x="6120" y="54"/>
                    <a:pt x="7415" y="28"/>
                  </a:cubicBezTo>
                  <a:cubicBezTo>
                    <a:pt x="7462" y="27"/>
                    <a:pt x="7510" y="27"/>
                    <a:pt x="7559" y="27"/>
                  </a:cubicBezTo>
                  <a:cubicBezTo>
                    <a:pt x="8525" y="27"/>
                    <a:pt x="9860" y="199"/>
                    <a:pt x="11014" y="979"/>
                  </a:cubicBezTo>
                  <a:cubicBezTo>
                    <a:pt x="11991" y="1641"/>
                    <a:pt x="12779" y="2698"/>
                    <a:pt x="13355" y="4122"/>
                  </a:cubicBezTo>
                  <a:cubicBezTo>
                    <a:pt x="14151" y="6085"/>
                    <a:pt x="14489" y="7231"/>
                    <a:pt x="14148" y="9251"/>
                  </a:cubicBezTo>
                  <a:lnTo>
                    <a:pt x="14174" y="9257"/>
                  </a:lnTo>
                  <a:cubicBezTo>
                    <a:pt x="14515" y="7231"/>
                    <a:pt x="14177" y="6082"/>
                    <a:pt x="13380" y="4111"/>
                  </a:cubicBezTo>
                  <a:cubicBezTo>
                    <a:pt x="12802" y="2681"/>
                    <a:pt x="12011" y="1621"/>
                    <a:pt x="11028" y="956"/>
                  </a:cubicBezTo>
                  <a:cubicBezTo>
                    <a:pt x="9879" y="178"/>
                    <a:pt x="8545" y="1"/>
                    <a:pt x="757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5683" y="4589644"/>
              <a:ext cx="937595" cy="663230"/>
            </a:xfrm>
            <a:custGeom>
              <a:avLst/>
              <a:gdLst/>
              <a:ahLst/>
              <a:cxnLst/>
              <a:rect l="l" t="t" r="r" b="b"/>
              <a:pathLst>
                <a:path w="12338" h="8727" extrusionOk="0">
                  <a:moveTo>
                    <a:pt x="6227" y="0"/>
                  </a:moveTo>
                  <a:cubicBezTo>
                    <a:pt x="4365" y="0"/>
                    <a:pt x="2480" y="1108"/>
                    <a:pt x="1379" y="2870"/>
                  </a:cubicBezTo>
                  <a:cubicBezTo>
                    <a:pt x="396" y="4443"/>
                    <a:pt x="1" y="6523"/>
                    <a:pt x="267" y="8726"/>
                  </a:cubicBezTo>
                  <a:lnTo>
                    <a:pt x="296" y="8723"/>
                  </a:lnTo>
                  <a:cubicBezTo>
                    <a:pt x="29" y="6526"/>
                    <a:pt x="422" y="4451"/>
                    <a:pt x="1402" y="2884"/>
                  </a:cubicBezTo>
                  <a:cubicBezTo>
                    <a:pt x="2497" y="1131"/>
                    <a:pt x="4374" y="26"/>
                    <a:pt x="6227" y="26"/>
                  </a:cubicBezTo>
                  <a:cubicBezTo>
                    <a:pt x="6294" y="26"/>
                    <a:pt x="6361" y="28"/>
                    <a:pt x="6427" y="30"/>
                  </a:cubicBezTo>
                  <a:cubicBezTo>
                    <a:pt x="7335" y="71"/>
                    <a:pt x="8249" y="377"/>
                    <a:pt x="8997" y="899"/>
                  </a:cubicBezTo>
                  <a:cubicBezTo>
                    <a:pt x="9453" y="1214"/>
                    <a:pt x="9874" y="1621"/>
                    <a:pt x="10287" y="2136"/>
                  </a:cubicBezTo>
                  <a:cubicBezTo>
                    <a:pt x="11688" y="3898"/>
                    <a:pt x="12338" y="6190"/>
                    <a:pt x="12063" y="8425"/>
                  </a:cubicBezTo>
                  <a:lnTo>
                    <a:pt x="12092" y="8428"/>
                  </a:lnTo>
                  <a:cubicBezTo>
                    <a:pt x="12223" y="7334"/>
                    <a:pt x="12132" y="6182"/>
                    <a:pt x="11825" y="5096"/>
                  </a:cubicBezTo>
                  <a:cubicBezTo>
                    <a:pt x="11519" y="4010"/>
                    <a:pt x="10994" y="2982"/>
                    <a:pt x="10307" y="2119"/>
                  </a:cubicBezTo>
                  <a:cubicBezTo>
                    <a:pt x="9894" y="1601"/>
                    <a:pt x="9470" y="1194"/>
                    <a:pt x="9014" y="876"/>
                  </a:cubicBezTo>
                  <a:cubicBezTo>
                    <a:pt x="8261" y="354"/>
                    <a:pt x="7344" y="42"/>
                    <a:pt x="6427" y="5"/>
                  </a:cubicBezTo>
                  <a:cubicBezTo>
                    <a:pt x="6360" y="2"/>
                    <a:pt x="6294" y="0"/>
                    <a:pt x="62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9505" y="4711388"/>
              <a:ext cx="772388" cy="528183"/>
            </a:xfrm>
            <a:custGeom>
              <a:avLst/>
              <a:gdLst/>
              <a:ahLst/>
              <a:cxnLst/>
              <a:rect l="l" t="t" r="r" b="b"/>
              <a:pathLst>
                <a:path w="10164" h="6950" extrusionOk="0">
                  <a:moveTo>
                    <a:pt x="6069" y="0"/>
                  </a:moveTo>
                  <a:cubicBezTo>
                    <a:pt x="5359" y="0"/>
                    <a:pt x="4563" y="152"/>
                    <a:pt x="3688" y="454"/>
                  </a:cubicBezTo>
                  <a:cubicBezTo>
                    <a:pt x="2961" y="703"/>
                    <a:pt x="1912" y="1130"/>
                    <a:pt x="1201" y="1932"/>
                  </a:cubicBezTo>
                  <a:cubicBezTo>
                    <a:pt x="668" y="2534"/>
                    <a:pt x="316" y="3336"/>
                    <a:pt x="150" y="4319"/>
                  </a:cubicBezTo>
                  <a:cubicBezTo>
                    <a:pt x="1" y="5190"/>
                    <a:pt x="18" y="6084"/>
                    <a:pt x="35" y="6949"/>
                  </a:cubicBezTo>
                  <a:lnTo>
                    <a:pt x="61" y="6949"/>
                  </a:lnTo>
                  <a:cubicBezTo>
                    <a:pt x="44" y="6084"/>
                    <a:pt x="30" y="5190"/>
                    <a:pt x="176" y="4325"/>
                  </a:cubicBezTo>
                  <a:cubicBezTo>
                    <a:pt x="342" y="3345"/>
                    <a:pt x="691" y="2548"/>
                    <a:pt x="1221" y="1953"/>
                  </a:cubicBezTo>
                  <a:cubicBezTo>
                    <a:pt x="1929" y="1153"/>
                    <a:pt x="2972" y="729"/>
                    <a:pt x="3697" y="480"/>
                  </a:cubicBezTo>
                  <a:cubicBezTo>
                    <a:pt x="4569" y="179"/>
                    <a:pt x="5361" y="28"/>
                    <a:pt x="6067" y="28"/>
                  </a:cubicBezTo>
                  <a:cubicBezTo>
                    <a:pt x="6739" y="28"/>
                    <a:pt x="7334" y="165"/>
                    <a:pt x="7848" y="437"/>
                  </a:cubicBezTo>
                  <a:cubicBezTo>
                    <a:pt x="8782" y="933"/>
                    <a:pt x="9507" y="1944"/>
                    <a:pt x="9837" y="3210"/>
                  </a:cubicBezTo>
                  <a:cubicBezTo>
                    <a:pt x="10138" y="4356"/>
                    <a:pt x="10112" y="5554"/>
                    <a:pt x="10086" y="6714"/>
                  </a:cubicBezTo>
                  <a:cubicBezTo>
                    <a:pt x="10086" y="6726"/>
                    <a:pt x="10092" y="6734"/>
                    <a:pt x="10100" y="6743"/>
                  </a:cubicBezTo>
                  <a:cubicBezTo>
                    <a:pt x="10103" y="6746"/>
                    <a:pt x="10109" y="6754"/>
                    <a:pt x="10109" y="6754"/>
                  </a:cubicBezTo>
                  <a:lnTo>
                    <a:pt x="10135" y="6754"/>
                  </a:lnTo>
                  <a:cubicBezTo>
                    <a:pt x="10135" y="6743"/>
                    <a:pt x="10129" y="6734"/>
                    <a:pt x="10120" y="6726"/>
                  </a:cubicBezTo>
                  <a:cubicBezTo>
                    <a:pt x="10118" y="6723"/>
                    <a:pt x="10112" y="6717"/>
                    <a:pt x="10112" y="6714"/>
                  </a:cubicBezTo>
                  <a:cubicBezTo>
                    <a:pt x="10138" y="5554"/>
                    <a:pt x="10163" y="4354"/>
                    <a:pt x="9865" y="3205"/>
                  </a:cubicBezTo>
                  <a:cubicBezTo>
                    <a:pt x="9533" y="1930"/>
                    <a:pt x="8803" y="913"/>
                    <a:pt x="7860" y="411"/>
                  </a:cubicBezTo>
                  <a:cubicBezTo>
                    <a:pt x="7343" y="137"/>
                    <a:pt x="6744" y="0"/>
                    <a:pt x="6069"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8066" y="4817781"/>
              <a:ext cx="683553" cy="404535"/>
            </a:xfrm>
            <a:custGeom>
              <a:avLst/>
              <a:gdLst/>
              <a:ahLst/>
              <a:cxnLst/>
              <a:rect l="l" t="t" r="r" b="b"/>
              <a:pathLst>
                <a:path w="8995" h="5323" extrusionOk="0">
                  <a:moveTo>
                    <a:pt x="5225" y="0"/>
                  </a:moveTo>
                  <a:cubicBezTo>
                    <a:pt x="5122" y="0"/>
                    <a:pt x="5017" y="1"/>
                    <a:pt x="4912" y="2"/>
                  </a:cubicBezTo>
                  <a:cubicBezTo>
                    <a:pt x="4227" y="8"/>
                    <a:pt x="3519" y="17"/>
                    <a:pt x="2837" y="160"/>
                  </a:cubicBezTo>
                  <a:cubicBezTo>
                    <a:pt x="2075" y="320"/>
                    <a:pt x="1442" y="644"/>
                    <a:pt x="1004" y="1094"/>
                  </a:cubicBezTo>
                  <a:cubicBezTo>
                    <a:pt x="413" y="1699"/>
                    <a:pt x="190" y="2512"/>
                    <a:pt x="107" y="3088"/>
                  </a:cubicBezTo>
                  <a:cubicBezTo>
                    <a:pt x="1" y="3825"/>
                    <a:pt x="52" y="4575"/>
                    <a:pt x="98" y="5303"/>
                  </a:cubicBezTo>
                  <a:lnTo>
                    <a:pt x="127" y="5300"/>
                  </a:lnTo>
                  <a:cubicBezTo>
                    <a:pt x="78" y="4575"/>
                    <a:pt x="29" y="3825"/>
                    <a:pt x="133" y="3091"/>
                  </a:cubicBezTo>
                  <a:cubicBezTo>
                    <a:pt x="216" y="2521"/>
                    <a:pt x="436" y="1713"/>
                    <a:pt x="1024" y="1111"/>
                  </a:cubicBezTo>
                  <a:cubicBezTo>
                    <a:pt x="1459" y="667"/>
                    <a:pt x="2087" y="346"/>
                    <a:pt x="2843" y="186"/>
                  </a:cubicBezTo>
                  <a:cubicBezTo>
                    <a:pt x="3525" y="43"/>
                    <a:pt x="4230" y="37"/>
                    <a:pt x="4912" y="28"/>
                  </a:cubicBezTo>
                  <a:cubicBezTo>
                    <a:pt x="5006" y="27"/>
                    <a:pt x="5099" y="27"/>
                    <a:pt x="5192" y="27"/>
                  </a:cubicBezTo>
                  <a:cubicBezTo>
                    <a:pt x="6163" y="27"/>
                    <a:pt x="7023" y="98"/>
                    <a:pt x="7714" y="593"/>
                  </a:cubicBezTo>
                  <a:cubicBezTo>
                    <a:pt x="8338" y="1040"/>
                    <a:pt x="8757" y="1839"/>
                    <a:pt x="8868" y="2782"/>
                  </a:cubicBezTo>
                  <a:cubicBezTo>
                    <a:pt x="8969" y="3633"/>
                    <a:pt x="8828" y="4489"/>
                    <a:pt x="8694" y="5317"/>
                  </a:cubicBezTo>
                  <a:lnTo>
                    <a:pt x="8722" y="5323"/>
                  </a:lnTo>
                  <a:cubicBezTo>
                    <a:pt x="8857" y="4492"/>
                    <a:pt x="8994" y="3633"/>
                    <a:pt x="8894" y="2776"/>
                  </a:cubicBezTo>
                  <a:cubicBezTo>
                    <a:pt x="8782" y="1828"/>
                    <a:pt x="8358" y="1022"/>
                    <a:pt x="7731" y="573"/>
                  </a:cubicBezTo>
                  <a:cubicBezTo>
                    <a:pt x="7040" y="78"/>
                    <a:pt x="6186" y="0"/>
                    <a:pt x="5225"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1888" y="4884049"/>
              <a:ext cx="498663" cy="339633"/>
            </a:xfrm>
            <a:custGeom>
              <a:avLst/>
              <a:gdLst/>
              <a:ahLst/>
              <a:cxnLst/>
              <a:rect l="l" t="t" r="r" b="b"/>
              <a:pathLst>
                <a:path w="6562" h="4469" extrusionOk="0">
                  <a:moveTo>
                    <a:pt x="3369" y="1"/>
                  </a:moveTo>
                  <a:cubicBezTo>
                    <a:pt x="2928" y="1"/>
                    <a:pt x="2481" y="51"/>
                    <a:pt x="2058" y="107"/>
                  </a:cubicBezTo>
                  <a:cubicBezTo>
                    <a:pt x="1608" y="168"/>
                    <a:pt x="1181" y="245"/>
                    <a:pt x="875" y="526"/>
                  </a:cubicBezTo>
                  <a:cubicBezTo>
                    <a:pt x="591" y="786"/>
                    <a:pt x="471" y="1170"/>
                    <a:pt x="382" y="1511"/>
                  </a:cubicBezTo>
                  <a:cubicBezTo>
                    <a:pt x="141" y="2428"/>
                    <a:pt x="12" y="3374"/>
                    <a:pt x="1" y="4322"/>
                  </a:cubicBezTo>
                  <a:lnTo>
                    <a:pt x="30" y="4322"/>
                  </a:lnTo>
                  <a:cubicBezTo>
                    <a:pt x="41" y="3377"/>
                    <a:pt x="167" y="2434"/>
                    <a:pt x="408" y="1517"/>
                  </a:cubicBezTo>
                  <a:cubicBezTo>
                    <a:pt x="497" y="1182"/>
                    <a:pt x="614" y="801"/>
                    <a:pt x="892" y="546"/>
                  </a:cubicBezTo>
                  <a:cubicBezTo>
                    <a:pt x="1193" y="271"/>
                    <a:pt x="1617" y="193"/>
                    <a:pt x="2061" y="133"/>
                  </a:cubicBezTo>
                  <a:cubicBezTo>
                    <a:pt x="2484" y="77"/>
                    <a:pt x="2931" y="26"/>
                    <a:pt x="3371" y="26"/>
                  </a:cubicBezTo>
                  <a:cubicBezTo>
                    <a:pt x="4021" y="26"/>
                    <a:pt x="4656" y="136"/>
                    <a:pt x="5184" y="494"/>
                  </a:cubicBezTo>
                  <a:cubicBezTo>
                    <a:pt x="5728" y="864"/>
                    <a:pt x="6138" y="1503"/>
                    <a:pt x="6341" y="2291"/>
                  </a:cubicBezTo>
                  <a:cubicBezTo>
                    <a:pt x="6522" y="3004"/>
                    <a:pt x="6528" y="3746"/>
                    <a:pt x="6536" y="4468"/>
                  </a:cubicBezTo>
                  <a:lnTo>
                    <a:pt x="6562" y="4468"/>
                  </a:lnTo>
                  <a:cubicBezTo>
                    <a:pt x="6556" y="3746"/>
                    <a:pt x="6548" y="2998"/>
                    <a:pt x="6367" y="2285"/>
                  </a:cubicBezTo>
                  <a:cubicBezTo>
                    <a:pt x="6164" y="1488"/>
                    <a:pt x="5748" y="847"/>
                    <a:pt x="5201" y="474"/>
                  </a:cubicBezTo>
                  <a:cubicBezTo>
                    <a:pt x="4667" y="111"/>
                    <a:pt x="4024" y="1"/>
                    <a:pt x="336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4007" y="4931622"/>
              <a:ext cx="380874" cy="298138"/>
            </a:xfrm>
            <a:custGeom>
              <a:avLst/>
              <a:gdLst/>
              <a:ahLst/>
              <a:cxnLst/>
              <a:rect l="l" t="t" r="r" b="b"/>
              <a:pathLst>
                <a:path w="5012" h="3923" extrusionOk="0">
                  <a:moveTo>
                    <a:pt x="2598" y="0"/>
                  </a:moveTo>
                  <a:cubicBezTo>
                    <a:pt x="2198" y="0"/>
                    <a:pt x="1781" y="136"/>
                    <a:pt x="1424" y="395"/>
                  </a:cubicBezTo>
                  <a:cubicBezTo>
                    <a:pt x="980" y="719"/>
                    <a:pt x="622" y="1232"/>
                    <a:pt x="390" y="1877"/>
                  </a:cubicBezTo>
                  <a:cubicBezTo>
                    <a:pt x="181" y="2453"/>
                    <a:pt x="89" y="3066"/>
                    <a:pt x="0" y="3659"/>
                  </a:cubicBezTo>
                  <a:lnTo>
                    <a:pt x="26" y="3662"/>
                  </a:lnTo>
                  <a:cubicBezTo>
                    <a:pt x="115" y="3071"/>
                    <a:pt x="206" y="2458"/>
                    <a:pt x="416" y="1885"/>
                  </a:cubicBezTo>
                  <a:cubicBezTo>
                    <a:pt x="645" y="1246"/>
                    <a:pt x="1000" y="739"/>
                    <a:pt x="1441" y="418"/>
                  </a:cubicBezTo>
                  <a:cubicBezTo>
                    <a:pt x="1793" y="162"/>
                    <a:pt x="2205" y="28"/>
                    <a:pt x="2599" y="28"/>
                  </a:cubicBezTo>
                  <a:cubicBezTo>
                    <a:pt x="2791" y="28"/>
                    <a:pt x="2980" y="60"/>
                    <a:pt x="3155" y="126"/>
                  </a:cubicBezTo>
                  <a:cubicBezTo>
                    <a:pt x="3610" y="298"/>
                    <a:pt x="3914" y="659"/>
                    <a:pt x="4089" y="931"/>
                  </a:cubicBezTo>
                  <a:cubicBezTo>
                    <a:pt x="4327" y="1301"/>
                    <a:pt x="4470" y="1722"/>
                    <a:pt x="4579" y="2086"/>
                  </a:cubicBezTo>
                  <a:cubicBezTo>
                    <a:pt x="4756" y="2685"/>
                    <a:pt x="4894" y="3304"/>
                    <a:pt x="4983" y="3922"/>
                  </a:cubicBezTo>
                  <a:lnTo>
                    <a:pt x="5011" y="3920"/>
                  </a:lnTo>
                  <a:cubicBezTo>
                    <a:pt x="4920" y="3298"/>
                    <a:pt x="4782" y="2679"/>
                    <a:pt x="4604" y="2080"/>
                  </a:cubicBezTo>
                  <a:cubicBezTo>
                    <a:pt x="4493" y="1713"/>
                    <a:pt x="4349" y="1289"/>
                    <a:pt x="4112" y="917"/>
                  </a:cubicBezTo>
                  <a:cubicBezTo>
                    <a:pt x="3937" y="642"/>
                    <a:pt x="3627" y="275"/>
                    <a:pt x="3166" y="100"/>
                  </a:cubicBezTo>
                  <a:cubicBezTo>
                    <a:pt x="2987" y="33"/>
                    <a:pt x="2794" y="0"/>
                    <a:pt x="2598"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9286" y="5014533"/>
              <a:ext cx="267494" cy="186498"/>
            </a:xfrm>
            <a:custGeom>
              <a:avLst/>
              <a:gdLst/>
              <a:ahLst/>
              <a:cxnLst/>
              <a:rect l="l" t="t" r="r" b="b"/>
              <a:pathLst>
                <a:path w="3520" h="2454" extrusionOk="0">
                  <a:moveTo>
                    <a:pt x="2094" y="0"/>
                  </a:moveTo>
                  <a:cubicBezTo>
                    <a:pt x="1873" y="0"/>
                    <a:pt x="1664" y="61"/>
                    <a:pt x="1505" y="124"/>
                  </a:cubicBezTo>
                  <a:cubicBezTo>
                    <a:pt x="611" y="482"/>
                    <a:pt x="1" y="1439"/>
                    <a:pt x="52" y="2399"/>
                  </a:cubicBezTo>
                  <a:lnTo>
                    <a:pt x="81" y="2399"/>
                  </a:lnTo>
                  <a:cubicBezTo>
                    <a:pt x="29" y="1448"/>
                    <a:pt x="631" y="502"/>
                    <a:pt x="1516" y="150"/>
                  </a:cubicBezTo>
                  <a:cubicBezTo>
                    <a:pt x="1672" y="87"/>
                    <a:pt x="1877" y="27"/>
                    <a:pt x="2092" y="27"/>
                  </a:cubicBezTo>
                  <a:cubicBezTo>
                    <a:pt x="2210" y="27"/>
                    <a:pt x="2330" y="45"/>
                    <a:pt x="2448" y="89"/>
                  </a:cubicBezTo>
                  <a:cubicBezTo>
                    <a:pt x="2806" y="221"/>
                    <a:pt x="3035" y="571"/>
                    <a:pt x="3161" y="837"/>
                  </a:cubicBezTo>
                  <a:cubicBezTo>
                    <a:pt x="3399" y="1333"/>
                    <a:pt x="3493" y="1906"/>
                    <a:pt x="3427" y="2450"/>
                  </a:cubicBezTo>
                  <a:lnTo>
                    <a:pt x="3453" y="2453"/>
                  </a:lnTo>
                  <a:cubicBezTo>
                    <a:pt x="3519" y="1903"/>
                    <a:pt x="3425" y="1324"/>
                    <a:pt x="3187" y="826"/>
                  </a:cubicBezTo>
                  <a:cubicBezTo>
                    <a:pt x="3001" y="436"/>
                    <a:pt x="2748" y="173"/>
                    <a:pt x="2459" y="64"/>
                  </a:cubicBezTo>
                  <a:cubicBezTo>
                    <a:pt x="2338" y="18"/>
                    <a:pt x="2214" y="0"/>
                    <a:pt x="209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34744" y="5096607"/>
              <a:ext cx="173187" cy="101989"/>
            </a:xfrm>
            <a:custGeom>
              <a:avLst/>
              <a:gdLst/>
              <a:ahLst/>
              <a:cxnLst/>
              <a:rect l="l" t="t" r="r" b="b"/>
              <a:pathLst>
                <a:path w="2279" h="1342" extrusionOk="0">
                  <a:moveTo>
                    <a:pt x="1366" y="1"/>
                  </a:moveTo>
                  <a:cubicBezTo>
                    <a:pt x="1364" y="1"/>
                    <a:pt x="1361" y="1"/>
                    <a:pt x="1359" y="1"/>
                  </a:cubicBezTo>
                  <a:cubicBezTo>
                    <a:pt x="1153" y="7"/>
                    <a:pt x="984" y="115"/>
                    <a:pt x="875" y="207"/>
                  </a:cubicBezTo>
                  <a:cubicBezTo>
                    <a:pt x="740" y="322"/>
                    <a:pt x="631" y="468"/>
                    <a:pt x="528" y="608"/>
                  </a:cubicBezTo>
                  <a:lnTo>
                    <a:pt x="1" y="1324"/>
                  </a:lnTo>
                  <a:lnTo>
                    <a:pt x="21" y="1342"/>
                  </a:lnTo>
                  <a:lnTo>
                    <a:pt x="551" y="623"/>
                  </a:lnTo>
                  <a:cubicBezTo>
                    <a:pt x="654" y="485"/>
                    <a:pt x="760" y="342"/>
                    <a:pt x="892" y="227"/>
                  </a:cubicBezTo>
                  <a:cubicBezTo>
                    <a:pt x="995" y="138"/>
                    <a:pt x="1161" y="32"/>
                    <a:pt x="1359" y="29"/>
                  </a:cubicBezTo>
                  <a:lnTo>
                    <a:pt x="1370" y="29"/>
                  </a:lnTo>
                  <a:cubicBezTo>
                    <a:pt x="1591" y="29"/>
                    <a:pt x="1815" y="161"/>
                    <a:pt x="1969" y="385"/>
                  </a:cubicBezTo>
                  <a:cubicBezTo>
                    <a:pt x="2113" y="588"/>
                    <a:pt x="2184" y="835"/>
                    <a:pt x="2253" y="1069"/>
                  </a:cubicBezTo>
                  <a:lnTo>
                    <a:pt x="2279" y="1061"/>
                  </a:lnTo>
                  <a:cubicBezTo>
                    <a:pt x="2210" y="823"/>
                    <a:pt x="2138" y="577"/>
                    <a:pt x="1992" y="370"/>
                  </a:cubicBezTo>
                  <a:cubicBezTo>
                    <a:pt x="1831" y="138"/>
                    <a:pt x="1596" y="1"/>
                    <a:pt x="136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705225" y="1204200"/>
            <a:ext cx="5733600" cy="2307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2246200" y="3621400"/>
            <a:ext cx="46515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subTitle" idx="2"/>
          </p:nvPr>
        </p:nvSpPr>
        <p:spPr>
          <a:xfrm>
            <a:off x="2246200" y="458727"/>
            <a:ext cx="46515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0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 name="Google Shape;24;p2"/>
          <p:cNvSpPr/>
          <p:nvPr/>
        </p:nvSpPr>
        <p:spPr>
          <a:xfrm>
            <a:off x="7438763" y="-716400"/>
            <a:ext cx="1984262" cy="1601786"/>
          </a:xfrm>
          <a:custGeom>
            <a:avLst/>
            <a:gdLst/>
            <a:ahLst/>
            <a:cxnLst/>
            <a:rect l="l" t="t" r="r" b="b"/>
            <a:pathLst>
              <a:path w="17198" h="13883" extrusionOk="0">
                <a:moveTo>
                  <a:pt x="6086" y="0"/>
                </a:moveTo>
                <a:cubicBezTo>
                  <a:pt x="6065" y="0"/>
                  <a:pt x="6044" y="0"/>
                  <a:pt x="6023" y="1"/>
                </a:cubicBezTo>
                <a:cubicBezTo>
                  <a:pt x="2404" y="15"/>
                  <a:pt x="611" y="2957"/>
                  <a:pt x="184" y="6152"/>
                </a:cubicBezTo>
                <a:cubicBezTo>
                  <a:pt x="1" y="7536"/>
                  <a:pt x="72" y="8968"/>
                  <a:pt x="364" y="10229"/>
                </a:cubicBezTo>
                <a:cubicBezTo>
                  <a:pt x="711" y="11719"/>
                  <a:pt x="1525" y="13277"/>
                  <a:pt x="2980" y="13739"/>
                </a:cubicBezTo>
                <a:cubicBezTo>
                  <a:pt x="3303" y="13841"/>
                  <a:pt x="3636" y="13882"/>
                  <a:pt x="3972" y="13882"/>
                </a:cubicBezTo>
                <a:cubicBezTo>
                  <a:pt x="4523" y="13882"/>
                  <a:pt x="5082" y="13772"/>
                  <a:pt x="5619" y="13638"/>
                </a:cubicBezTo>
                <a:cubicBezTo>
                  <a:pt x="9238" y="12747"/>
                  <a:pt x="17197" y="9541"/>
                  <a:pt x="16343" y="4676"/>
                </a:cubicBezTo>
                <a:cubicBezTo>
                  <a:pt x="16177" y="3714"/>
                  <a:pt x="15547" y="2880"/>
                  <a:pt x="14767" y="2293"/>
                </a:cubicBezTo>
                <a:cubicBezTo>
                  <a:pt x="12470" y="572"/>
                  <a:pt x="8890" y="0"/>
                  <a:pt x="60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a:off x="7500700" y="-453500"/>
            <a:ext cx="1952606" cy="1747450"/>
          </a:xfrm>
          <a:custGeom>
            <a:avLst/>
            <a:gdLst/>
            <a:ahLst/>
            <a:cxnLst/>
            <a:rect l="l" t="t" r="r" b="b"/>
            <a:pathLst>
              <a:path w="26383" h="23611" extrusionOk="0">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100" y="54455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4"/>
          <p:cNvSpPr txBox="1">
            <a:spLocks noGrp="1"/>
          </p:cNvSpPr>
          <p:nvPr>
            <p:ph type="body" idx="1"/>
          </p:nvPr>
        </p:nvSpPr>
        <p:spPr>
          <a:xfrm>
            <a:off x="713100" y="1152475"/>
            <a:ext cx="7717800" cy="3451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36" name="Google Shape;36;p4"/>
          <p:cNvSpPr/>
          <p:nvPr/>
        </p:nvSpPr>
        <p:spPr>
          <a:xfrm rot="-9874213">
            <a:off x="8549228" y="4395137"/>
            <a:ext cx="839438" cy="1003223"/>
          </a:xfrm>
          <a:custGeom>
            <a:avLst/>
            <a:gdLst/>
            <a:ahLst/>
            <a:cxnLst/>
            <a:rect l="l" t="t" r="r" b="b"/>
            <a:pathLst>
              <a:path w="8513" h="10174" extrusionOk="0">
                <a:moveTo>
                  <a:pt x="2841" y="0"/>
                </a:moveTo>
                <a:cubicBezTo>
                  <a:pt x="2788" y="0"/>
                  <a:pt x="2735" y="1"/>
                  <a:pt x="2682" y="2"/>
                </a:cubicBezTo>
                <a:cubicBezTo>
                  <a:pt x="1756" y="31"/>
                  <a:pt x="731" y="326"/>
                  <a:pt x="281" y="1137"/>
                </a:cubicBezTo>
                <a:cubicBezTo>
                  <a:pt x="17" y="1610"/>
                  <a:pt x="0" y="2177"/>
                  <a:pt x="23" y="2718"/>
                </a:cubicBezTo>
                <a:cubicBezTo>
                  <a:pt x="117" y="4976"/>
                  <a:pt x="1069" y="10093"/>
                  <a:pt x="4063" y="10173"/>
                </a:cubicBezTo>
                <a:cubicBezTo>
                  <a:pt x="4078" y="10174"/>
                  <a:pt x="4093" y="10174"/>
                  <a:pt x="4108" y="10174"/>
                </a:cubicBezTo>
                <a:cubicBezTo>
                  <a:pt x="4684" y="10174"/>
                  <a:pt x="5237" y="9906"/>
                  <a:pt x="5670" y="9520"/>
                </a:cubicBezTo>
                <a:cubicBezTo>
                  <a:pt x="6979" y="8354"/>
                  <a:pt x="7750" y="6271"/>
                  <a:pt x="8085" y="4598"/>
                </a:cubicBezTo>
                <a:cubicBezTo>
                  <a:pt x="8512" y="2443"/>
                  <a:pt x="6977" y="1022"/>
                  <a:pt x="5129" y="386"/>
                </a:cubicBezTo>
                <a:cubicBezTo>
                  <a:pt x="4380" y="130"/>
                  <a:pt x="3582" y="0"/>
                  <a:pt x="2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4455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1pPr>
            <a:lvl2pPr lvl="1">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2pPr>
            <a:lvl3pPr lvl="2">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3pPr>
            <a:lvl4pPr lvl="3">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4pPr>
            <a:lvl5pPr lvl="4">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5pPr>
            <a:lvl6pPr lvl="5">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6pPr>
            <a:lvl7pPr lvl="6">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7pPr>
            <a:lvl8pPr lvl="7">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8pPr>
            <a:lvl9pPr lvl="8">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9pPr>
          </a:lstStyle>
          <a:p>
            <a:endParaRPr/>
          </a:p>
        </p:txBody>
      </p:sp>
      <p:sp>
        <p:nvSpPr>
          <p:cNvPr id="7" name="Google Shape;7;p1"/>
          <p:cNvSpPr txBox="1">
            <a:spLocks noGrp="1"/>
          </p:cNvSpPr>
          <p:nvPr>
            <p:ph type="body" idx="1"/>
          </p:nvPr>
        </p:nvSpPr>
        <p:spPr>
          <a:xfrm>
            <a:off x="713100" y="1152475"/>
            <a:ext cx="7717800" cy="3451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hyperlink" Target="https://footballpredictions.com/footballpredictions/?date=21-08-202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fbref.com/it/comp/11/Statistiche-di-Serie-A"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footballpredictions.com/footballpredictions/?date=23-10-2022" TargetMode="External"/><Relationship Id="rId5" Type="http://schemas.openxmlformats.org/officeDocument/2006/relationships/image" Target="../media/image4.png"/><Relationship Id="rId4" Type="http://schemas.openxmlformats.org/officeDocument/2006/relationships/hyperlink" Target="https://footballpredictions.com/footballpredictions/?date=21-08-20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225"/>
        <p:cNvGrpSpPr/>
        <p:nvPr/>
      </p:nvGrpSpPr>
      <p:grpSpPr>
        <a:xfrm>
          <a:off x="0" y="0"/>
          <a:ext cx="0" cy="0"/>
          <a:chOff x="0" y="0"/>
          <a:chExt cx="0" cy="0"/>
        </a:xfrm>
      </p:grpSpPr>
      <p:sp>
        <p:nvSpPr>
          <p:cNvPr id="1226" name="Google Shape;1226;p37"/>
          <p:cNvSpPr txBox="1">
            <a:spLocks noGrp="1"/>
          </p:cNvSpPr>
          <p:nvPr>
            <p:ph type="ctrTitle"/>
          </p:nvPr>
        </p:nvSpPr>
        <p:spPr>
          <a:xfrm>
            <a:off x="1443688" y="1326152"/>
            <a:ext cx="6258644" cy="2307300"/>
          </a:xfrm>
          <a:prstGeom prst="rect">
            <a:avLst/>
          </a:prstGeom>
          <a:noFill/>
          <a:ln>
            <a:noFill/>
          </a:ln>
        </p:spPr>
        <p:txBody>
          <a:bodyPr spcFirstLastPara="1" wrap="square" lIns="91425" tIns="91425" rIns="91425" bIns="91425" anchor="ctr" anchorCtr="0">
            <a:noAutofit/>
          </a:bodyPr>
          <a:lstStyle/>
          <a:p>
            <a:pPr>
              <a:lnSpc>
                <a:spcPct val="100000"/>
              </a:lnSpc>
              <a:buSzPts val="3200"/>
            </a:pPr>
            <a:r>
              <a:rPr lang="it-IT" sz="5400" dirty="0">
                <a:sym typeface="Commissioner"/>
              </a:rPr>
              <a:t>THE WINNER OF THE NEXT MATCH</a:t>
            </a:r>
            <a:endParaRPr sz="5400" dirty="0">
              <a:sym typeface="Commissioner"/>
            </a:endParaRPr>
          </a:p>
        </p:txBody>
      </p:sp>
      <p:grpSp>
        <p:nvGrpSpPr>
          <p:cNvPr id="1329" name="Google Shape;1329;p37"/>
          <p:cNvGrpSpPr/>
          <p:nvPr/>
        </p:nvGrpSpPr>
        <p:grpSpPr>
          <a:xfrm rot="1796183">
            <a:off x="442468" y="2483402"/>
            <a:ext cx="957552" cy="766847"/>
            <a:chOff x="4365025" y="1539800"/>
            <a:chExt cx="121025" cy="96925"/>
          </a:xfrm>
        </p:grpSpPr>
        <p:sp>
          <p:nvSpPr>
            <p:cNvPr id="1330" name="Google Shape;1330;p37"/>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37"/>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37"/>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37"/>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37"/>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37"/>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37"/>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37"/>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38" name="Google Shape;1338;p37"/>
          <p:cNvSpPr txBox="1">
            <a:spLocks noGrp="1"/>
          </p:cNvSpPr>
          <p:nvPr>
            <p:ph type="subTitle" idx="2"/>
          </p:nvPr>
        </p:nvSpPr>
        <p:spPr>
          <a:xfrm>
            <a:off x="2246200" y="458727"/>
            <a:ext cx="4651500" cy="38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ACADEMIC YEAR 2022-2023</a:t>
            </a:r>
          </a:p>
        </p:txBody>
      </p:sp>
      <p:sp>
        <p:nvSpPr>
          <p:cNvPr id="3" name="Google Shape;1226;p37">
            <a:extLst>
              <a:ext uri="{FF2B5EF4-FFF2-40B4-BE49-F238E27FC236}">
                <a16:creationId xmlns:a16="http://schemas.microsoft.com/office/drawing/2014/main" id="{7AF72A29-111D-DEF3-3ABC-59BBEA7C3025}"/>
              </a:ext>
            </a:extLst>
          </p:cNvPr>
          <p:cNvSpPr txBox="1">
            <a:spLocks/>
          </p:cNvSpPr>
          <p:nvPr/>
        </p:nvSpPr>
        <p:spPr>
          <a:xfrm>
            <a:off x="2859004" y="3112339"/>
            <a:ext cx="3425891" cy="7099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Tajawal"/>
              <a:buNone/>
              <a:defRPr sz="6000" b="1" i="0" u="none" strike="noStrike" cap="none">
                <a:solidFill>
                  <a:schemeClr val="dk1"/>
                </a:solidFill>
                <a:latin typeface="Tajawal"/>
                <a:ea typeface="Tajawal"/>
                <a:cs typeface="Tajawal"/>
                <a:sym typeface="Tajawal"/>
              </a:defRPr>
            </a:lvl1pPr>
            <a:lvl2pPr marR="0" lvl="1"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2pPr>
            <a:lvl3pPr marR="0" lvl="2"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3pPr>
            <a:lvl4pPr marR="0" lvl="3"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4pPr>
            <a:lvl5pPr marR="0" lvl="4"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5pPr>
            <a:lvl6pPr marR="0" lvl="5"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6pPr>
            <a:lvl7pPr marR="0" lvl="6"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7pPr>
            <a:lvl8pPr marR="0" lvl="7"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8pPr>
            <a:lvl9pPr marR="0" lvl="8"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9pPr>
          </a:lstStyle>
          <a:p>
            <a:pPr>
              <a:lnSpc>
                <a:spcPct val="100000"/>
              </a:lnSpc>
              <a:buSzPts val="3200"/>
            </a:pPr>
            <a:r>
              <a:rPr lang="it-IT" sz="1400" b="0" dirty="0">
                <a:latin typeface="Roboto" panose="02000000000000000000" pitchFamily="2" charset="0"/>
                <a:ea typeface="Roboto" panose="02000000000000000000" pitchFamily="2" charset="0"/>
                <a:sym typeface="Commissioner"/>
              </a:rPr>
              <a:t>SIMONE MALESARDI – </a:t>
            </a:r>
            <a:r>
              <a:rPr lang="it-IT" sz="1400" dirty="0">
                <a:latin typeface="Roboto" panose="02000000000000000000" pitchFamily="2" charset="0"/>
                <a:ea typeface="Roboto" panose="02000000000000000000" pitchFamily="2" charset="0"/>
                <a:sym typeface="Commissioner"/>
              </a:rPr>
              <a:t>ID</a:t>
            </a:r>
            <a:r>
              <a:rPr lang="it-IT" sz="1400" b="0" dirty="0">
                <a:latin typeface="Roboto" panose="02000000000000000000" pitchFamily="2" charset="0"/>
                <a:ea typeface="Roboto" panose="02000000000000000000" pitchFamily="2" charset="0"/>
                <a:sym typeface="Commissioner"/>
              </a:rPr>
              <a:t>: 978989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2454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Matches can be classified into 3 classes:</a:t>
            </a:r>
          </a:p>
          <a:p>
            <a:pPr marL="285750" indent="-285750">
              <a:buClr>
                <a:schemeClr val="dk1"/>
              </a:buClr>
              <a:buSzPct val="100000"/>
              <a:buFont typeface="Arial" panose="020B0604020202020204" pitchFamily="34" charset="0"/>
              <a:buChar char="•"/>
            </a:pPr>
            <a:r>
              <a:rPr lang="en-GB" sz="1600" dirty="0"/>
              <a:t>draw			(”N" → 0)</a:t>
            </a:r>
          </a:p>
          <a:p>
            <a:pPr marL="285750" indent="-285750">
              <a:buClr>
                <a:schemeClr val="dk1"/>
              </a:buClr>
              <a:buSzPct val="100000"/>
              <a:buFont typeface="Arial" panose="020B0604020202020204" pitchFamily="34" charset="0"/>
              <a:buChar char="•"/>
            </a:pPr>
            <a:r>
              <a:rPr lang="en-GB" sz="1600" dirty="0"/>
              <a:t>home team winner 	("V" → 1)</a:t>
            </a:r>
          </a:p>
          <a:p>
            <a:pPr marL="285750" indent="-285750">
              <a:buClr>
                <a:schemeClr val="dk1"/>
              </a:buClr>
              <a:buSzPct val="100000"/>
              <a:buFont typeface="Arial" panose="020B0604020202020204" pitchFamily="34" charset="0"/>
              <a:buChar char="•"/>
            </a:pPr>
            <a:r>
              <a:rPr lang="en-GB" sz="1600" dirty="0"/>
              <a:t>away team winner 	(”P" → 2)</a:t>
            </a:r>
          </a:p>
          <a:p>
            <a:pPr marL="285750" indent="-285750">
              <a:buClr>
                <a:schemeClr val="dk1"/>
              </a:buClr>
              <a:buSzPct val="100000"/>
              <a:buFont typeface="Arial" panose="020B0604020202020204" pitchFamily="34" charset="0"/>
              <a:buChar char="•"/>
            </a:pPr>
            <a:endParaRPr lang="en-GB" sz="1600" dirty="0"/>
          </a:p>
          <a:p>
            <a:pPr marL="0" indent="0">
              <a:buClr>
                <a:schemeClr val="dk1"/>
              </a:buClr>
              <a:buSzPct val="100000"/>
              <a:buNone/>
            </a:pPr>
            <a:r>
              <a:rPr lang="en-GB" sz="1600" dirty="0"/>
              <a:t>To build the predictive model I used two different supervised classification</a:t>
            </a:r>
            <a:br>
              <a:rPr lang="en-GB" sz="1600" dirty="0"/>
            </a:br>
            <a:r>
              <a:rPr lang="en-GB" sz="1600" dirty="0"/>
              <a:t>models:</a:t>
            </a:r>
          </a:p>
          <a:p>
            <a:pPr marL="285750" indent="-285750">
              <a:buClr>
                <a:schemeClr val="dk1"/>
              </a:buClr>
              <a:buSzPct val="100000"/>
              <a:buFont typeface="Arial" panose="020B0604020202020204" pitchFamily="34" charset="0"/>
              <a:buChar char="•"/>
            </a:pPr>
            <a:r>
              <a:rPr lang="en-GB" sz="1600" b="1" dirty="0"/>
              <a:t>Decision Tree</a:t>
            </a:r>
            <a:r>
              <a:rPr lang="en-GB" sz="1600" dirty="0"/>
              <a:t>: used to analyse the text read from football prediction and to get the label</a:t>
            </a:r>
          </a:p>
          <a:p>
            <a:pPr marL="285750" indent="-285750">
              <a:buClr>
                <a:schemeClr val="dk1"/>
              </a:buClr>
              <a:buSzPct val="100000"/>
              <a:buFont typeface="Arial" panose="020B0604020202020204" pitchFamily="34" charset="0"/>
              <a:buChar char="•"/>
            </a:pPr>
            <a:r>
              <a:rPr lang="en-GB" sz="1600" b="1" dirty="0"/>
              <a:t>Random Forest</a:t>
            </a:r>
            <a:r>
              <a:rPr lang="en-GB" sz="1600" dirty="0"/>
              <a:t>: used to predict the final result of a next match</a:t>
            </a:r>
          </a:p>
          <a:p>
            <a:pPr marL="0" indent="0">
              <a:buClr>
                <a:schemeClr val="dk1"/>
              </a:buClr>
              <a:buSzPct val="100000"/>
              <a:buNone/>
            </a:pPr>
            <a:endParaRPr lang="en-GB" sz="1600" dirty="0"/>
          </a:p>
          <a:p>
            <a:pPr marL="0" indent="0">
              <a:buClr>
                <a:schemeClr val="dk1"/>
              </a:buClr>
              <a:buSzPts val="1100"/>
              <a:buNone/>
            </a:pPr>
            <a:endParaRPr lang="en-GB" sz="1600" dirty="0"/>
          </a:p>
        </p:txBody>
      </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Classification</a:t>
            </a:r>
          </a:p>
        </p:txBody>
      </p:sp>
    </p:spTree>
    <p:extLst>
      <p:ext uri="{BB962C8B-B14F-4D97-AF65-F5344CB8AC3E}">
        <p14:creationId xmlns:p14="http://schemas.microsoft.com/office/powerpoint/2010/main" val="392254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0"/>
            <a:ext cx="7839229" cy="3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Texts downloaded from FP can't be used to build the model without any pre-processing operation, in fact texts must be transformed into vectors of numbers.</a:t>
            </a:r>
          </a:p>
          <a:p>
            <a:pPr marL="0" indent="0">
              <a:buClr>
                <a:schemeClr val="dk1"/>
              </a:buClr>
              <a:buSzPts val="1100"/>
              <a:buNone/>
            </a:pPr>
            <a:endParaRPr lang="en-GB" sz="1600" dirty="0"/>
          </a:p>
          <a:p>
            <a:pPr marL="0" indent="0">
              <a:buClr>
                <a:schemeClr val="dk1"/>
              </a:buClr>
              <a:buSzPts val="1100"/>
              <a:buNone/>
            </a:pPr>
            <a:r>
              <a:rPr lang="en-GB" sz="1600" b="1" dirty="0"/>
              <a:t>TfidfVectorizer</a:t>
            </a:r>
            <a:r>
              <a:rPr lang="en-GB" sz="1600" dirty="0"/>
              <a:t> is the vectorizer used to build the Decision Tree model.</a:t>
            </a:r>
          </a:p>
          <a:p>
            <a:pPr marL="0" indent="0">
              <a:buClr>
                <a:schemeClr val="dk1"/>
              </a:buClr>
              <a:buSzPts val="1100"/>
              <a:buNone/>
            </a:pPr>
            <a:endParaRPr lang="en-GB" sz="1600" dirty="0"/>
          </a:p>
          <a:p>
            <a:pPr marL="0" indent="0">
              <a:buClr>
                <a:schemeClr val="dk1"/>
              </a:buClr>
              <a:buSzPts val="1100"/>
              <a:buNone/>
            </a:pPr>
            <a:r>
              <a:rPr lang="en-GB" sz="1600" dirty="0"/>
              <a:t>TfidfVectorizer converts a collection of raw documents to a matrix of TF-IDF features.</a:t>
            </a:r>
          </a:p>
          <a:p>
            <a:pPr marL="0" indent="0">
              <a:buClr>
                <a:schemeClr val="dk1"/>
              </a:buClr>
              <a:buSzPts val="1100"/>
              <a:buNone/>
            </a:pPr>
            <a:endParaRPr lang="en-GB" sz="1600" dirty="0"/>
          </a:p>
          <a:p>
            <a:pPr marL="0" indent="0">
              <a:buClr>
                <a:schemeClr val="dk1"/>
              </a:buClr>
              <a:buSzPts val="1100"/>
              <a:buNone/>
            </a:pPr>
            <a:r>
              <a:rPr lang="en-GB" sz="1600" dirty="0"/>
              <a:t>In order to do that texts have to be processed through 4 phases: </a:t>
            </a:r>
          </a:p>
          <a:p>
            <a:pPr marL="285750" indent="-285750">
              <a:buClr>
                <a:schemeClr val="dk1"/>
              </a:buClr>
              <a:buSzPct val="100000"/>
              <a:buFont typeface="Arial" panose="020B0604020202020204" pitchFamily="34" charset="0"/>
              <a:buChar char="•"/>
            </a:pPr>
            <a:r>
              <a:rPr lang="en-GB" sz="1600" dirty="0"/>
              <a:t>synonyms normalization</a:t>
            </a:r>
          </a:p>
          <a:p>
            <a:pPr marL="285750" indent="-285750">
              <a:buClr>
                <a:schemeClr val="dk1"/>
              </a:buClr>
              <a:buSzPct val="100000"/>
              <a:buFont typeface="Arial" panose="020B0604020202020204" pitchFamily="34" charset="0"/>
              <a:buChar char="•"/>
            </a:pPr>
            <a:r>
              <a:rPr lang="en-GB" sz="1600" dirty="0"/>
              <a:t>tokenization</a:t>
            </a:r>
          </a:p>
          <a:p>
            <a:pPr marL="285750" indent="-285750">
              <a:buClr>
                <a:schemeClr val="dk1"/>
              </a:buClr>
              <a:buSzPct val="100000"/>
              <a:buFont typeface="Arial" panose="020B0604020202020204" pitchFamily="34" charset="0"/>
              <a:buChar char="•"/>
            </a:pPr>
            <a:r>
              <a:rPr lang="en-GB" sz="1600" dirty="0"/>
              <a:t>stop word filtering</a:t>
            </a:r>
          </a:p>
          <a:p>
            <a:pPr marL="285750" indent="-285750">
              <a:buClr>
                <a:schemeClr val="dk1"/>
              </a:buClr>
              <a:buSzPct val="100000"/>
              <a:buFont typeface="Arial" panose="020B0604020202020204" pitchFamily="34" charset="0"/>
              <a:buChar char="•"/>
            </a:pPr>
            <a:r>
              <a:rPr lang="en-GB" sz="1600" dirty="0"/>
              <a:t>stemming</a:t>
            </a:r>
          </a:p>
        </p:txBody>
      </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Text classification</a:t>
            </a:r>
          </a:p>
        </p:txBody>
      </p:sp>
      <p:pic>
        <p:nvPicPr>
          <p:cNvPr id="6" name="Picture 5" descr="A picture containing circle&#10;&#10;Description automatically generated">
            <a:extLst>
              <a:ext uri="{FF2B5EF4-FFF2-40B4-BE49-F238E27FC236}">
                <a16:creationId xmlns:a16="http://schemas.microsoft.com/office/drawing/2014/main" id="{BCC1A354-C16D-AB32-B9A9-8A5FA86E74F5}"/>
              </a:ext>
            </a:extLst>
          </p:cNvPr>
          <p:cNvPicPr>
            <a:picLocks noChangeAspect="1"/>
          </p:cNvPicPr>
          <p:nvPr/>
        </p:nvPicPr>
        <p:blipFill>
          <a:blip r:embed="rId3"/>
          <a:stretch>
            <a:fillRect/>
          </a:stretch>
        </p:blipFill>
        <p:spPr>
          <a:xfrm>
            <a:off x="7820528" y="132735"/>
            <a:ext cx="1258284" cy="677376"/>
          </a:xfrm>
          <a:prstGeom prst="rect">
            <a:avLst/>
          </a:prstGeom>
        </p:spPr>
      </p:pic>
    </p:spTree>
    <p:extLst>
      <p:ext uri="{BB962C8B-B14F-4D97-AF65-F5344CB8AC3E}">
        <p14:creationId xmlns:p14="http://schemas.microsoft.com/office/powerpoint/2010/main" val="3115673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0"/>
            <a:ext cx="7839229" cy="3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latin typeface="Roboto" panose="02000000000000000000" pitchFamily="2" charset="0"/>
                <a:ea typeface="Roboto" panose="02000000000000000000" pitchFamily="2" charset="0"/>
              </a:rPr>
              <a:t>T</a:t>
            </a:r>
            <a:r>
              <a:rPr lang="en-GB" sz="1600" b="0" i="0" dirty="0">
                <a:effectLst/>
                <a:latin typeface="Roboto" panose="02000000000000000000" pitchFamily="2" charset="0"/>
                <a:ea typeface="Roboto" panose="02000000000000000000" pitchFamily="2" charset="0"/>
              </a:rPr>
              <a:t>aking into account the the text of the match between </a:t>
            </a:r>
            <a:r>
              <a:rPr lang="en-GB" sz="1600" b="0" i="0" dirty="0" err="1">
                <a:effectLst/>
                <a:latin typeface="Roboto" panose="02000000000000000000" pitchFamily="2" charset="0"/>
                <a:ea typeface="Roboto" panose="02000000000000000000" pitchFamily="2" charset="0"/>
              </a:rPr>
              <a:t>Sassuolo</a:t>
            </a:r>
            <a:r>
              <a:rPr lang="en-GB" sz="1600" b="0" i="0" dirty="0">
                <a:effectLst/>
                <a:latin typeface="Roboto" panose="02000000000000000000" pitchFamily="2" charset="0"/>
                <a:ea typeface="Roboto" panose="02000000000000000000" pitchFamily="2" charset="0"/>
              </a:rPr>
              <a:t>-Hellas Verona in the 24 October 2022: </a:t>
            </a:r>
            <a:endParaRPr lang="en-GB" sz="1600" b="0" i="1" dirty="0">
              <a:solidFill>
                <a:schemeClr val="accent5">
                  <a:lumMod val="50000"/>
                </a:schemeClr>
              </a:solidFill>
              <a:effectLst/>
              <a:latin typeface="Roboto" panose="02000000000000000000" pitchFamily="2" charset="0"/>
              <a:ea typeface="Roboto" panose="02000000000000000000" pitchFamily="2" charset="0"/>
            </a:endParaRPr>
          </a:p>
          <a:p>
            <a:pPr marL="0" indent="0">
              <a:buClr>
                <a:schemeClr val="dk1"/>
              </a:buClr>
              <a:buSzPts val="1100"/>
              <a:buNone/>
            </a:pPr>
            <a:endParaRPr lang="en-GB" i="1" dirty="0">
              <a:solidFill>
                <a:schemeClr val="accent5">
                  <a:lumMod val="50000"/>
                </a:schemeClr>
              </a:solidFill>
            </a:endParaRPr>
          </a:p>
          <a:p>
            <a:pPr marL="0" indent="0">
              <a:buClr>
                <a:schemeClr val="dk1"/>
              </a:buClr>
              <a:buSzPts val="1100"/>
              <a:buNone/>
            </a:pPr>
            <a:r>
              <a:rPr lang="en-GB" i="1" dirty="0">
                <a:solidFill>
                  <a:schemeClr val="accent5">
                    <a:lumMod val="50000"/>
                  </a:schemeClr>
                </a:solidFill>
              </a:rPr>
              <a:t>“Monday's football game between </a:t>
            </a:r>
            <a:r>
              <a:rPr lang="en-GB" b="1" i="1" dirty="0" err="1">
                <a:solidFill>
                  <a:srgbClr val="006B0E"/>
                </a:solidFill>
              </a:rPr>
              <a:t>Sassuolo</a:t>
            </a:r>
            <a:r>
              <a:rPr lang="en-GB" i="1" dirty="0">
                <a:solidFill>
                  <a:schemeClr val="accent5">
                    <a:lumMod val="50000"/>
                  </a:schemeClr>
                </a:solidFill>
              </a:rPr>
              <a:t> and orange </a:t>
            </a:r>
            <a:r>
              <a:rPr lang="en-GB" b="1" i="1" dirty="0">
                <a:solidFill>
                  <a:srgbClr val="9B9200"/>
                </a:solidFill>
              </a:rPr>
              <a:t>Verona</a:t>
            </a:r>
            <a:r>
              <a:rPr lang="en-GB" i="1" dirty="0">
                <a:solidFill>
                  <a:schemeClr val="accent5">
                    <a:lumMod val="50000"/>
                  </a:schemeClr>
                </a:solidFill>
              </a:rPr>
              <a:t> will bring down the curtain on day 11 of the new Serie A campaign. The </a:t>
            </a:r>
            <a:r>
              <a:rPr lang="en-GB" b="1" i="1" dirty="0" err="1">
                <a:solidFill>
                  <a:srgbClr val="006B0E"/>
                </a:solidFill>
              </a:rPr>
              <a:t>Neroverdi</a:t>
            </a:r>
            <a:r>
              <a:rPr lang="en-GB" i="1" dirty="0">
                <a:solidFill>
                  <a:schemeClr val="accent5">
                    <a:lumMod val="50000"/>
                  </a:schemeClr>
                </a:solidFill>
              </a:rPr>
              <a:t> aim to make amends for back-to-back losses to Inter and Atalanta, and they are surely capable of matching the </a:t>
            </a:r>
            <a:r>
              <a:rPr lang="en-GB" b="1" i="1" dirty="0" err="1">
                <a:solidFill>
                  <a:srgbClr val="9B9200"/>
                </a:solidFill>
              </a:rPr>
              <a:t>Mastini</a:t>
            </a:r>
            <a:r>
              <a:rPr lang="en-GB" i="1" dirty="0">
                <a:solidFill>
                  <a:schemeClr val="accent5">
                    <a:lumMod val="50000"/>
                  </a:schemeClr>
                </a:solidFill>
              </a:rPr>
              <a:t> on home soil. Fit-again forward Domenico Berardi is widely expected to return to the starting XI, while both Gregoire </a:t>
            </a:r>
            <a:r>
              <a:rPr lang="en-GB" i="1" dirty="0" err="1">
                <a:solidFill>
                  <a:schemeClr val="accent5">
                    <a:lumMod val="50000"/>
                  </a:schemeClr>
                </a:solidFill>
              </a:rPr>
              <a:t>Defrel</a:t>
            </a:r>
            <a:r>
              <a:rPr lang="en-GB" i="1" dirty="0">
                <a:solidFill>
                  <a:schemeClr val="accent5">
                    <a:lumMod val="50000"/>
                  </a:schemeClr>
                </a:solidFill>
              </a:rPr>
              <a:t> and </a:t>
            </a:r>
            <a:r>
              <a:rPr lang="en-GB" i="1" dirty="0" err="1">
                <a:solidFill>
                  <a:schemeClr val="accent5">
                    <a:lumMod val="50000"/>
                  </a:schemeClr>
                </a:solidFill>
              </a:rPr>
              <a:t>Mert</a:t>
            </a:r>
            <a:r>
              <a:rPr lang="en-GB" i="1" dirty="0">
                <a:solidFill>
                  <a:schemeClr val="accent5">
                    <a:lumMod val="50000"/>
                  </a:schemeClr>
                </a:solidFill>
              </a:rPr>
              <a:t> </a:t>
            </a:r>
            <a:r>
              <a:rPr lang="en-GB" i="1" dirty="0" err="1">
                <a:solidFill>
                  <a:schemeClr val="accent5">
                    <a:lumMod val="50000"/>
                  </a:schemeClr>
                </a:solidFill>
              </a:rPr>
              <a:t>Muldur</a:t>
            </a:r>
            <a:r>
              <a:rPr lang="en-GB" i="1" dirty="0">
                <a:solidFill>
                  <a:schemeClr val="accent5">
                    <a:lumMod val="50000"/>
                  </a:schemeClr>
                </a:solidFill>
              </a:rPr>
              <a:t> continue to miss out with injuries. </a:t>
            </a:r>
            <a:r>
              <a:rPr lang="en-GB" b="1" i="1" dirty="0">
                <a:solidFill>
                  <a:srgbClr val="9B9200"/>
                </a:solidFill>
              </a:rPr>
              <a:t>Verona</a:t>
            </a:r>
            <a:r>
              <a:rPr lang="en-GB" i="1" dirty="0">
                <a:solidFill>
                  <a:schemeClr val="accent5">
                    <a:lumMod val="50000"/>
                  </a:schemeClr>
                </a:solidFill>
              </a:rPr>
              <a:t>, on the other hand, are on a five-game losing run in the Italian top flight, meaning that </a:t>
            </a:r>
            <a:r>
              <a:rPr lang="en-GB" b="1" i="1" dirty="0" err="1">
                <a:solidFill>
                  <a:srgbClr val="006B0E"/>
                </a:solidFill>
              </a:rPr>
              <a:t>Sassuolo</a:t>
            </a:r>
            <a:r>
              <a:rPr lang="en-GB" i="1" dirty="0">
                <a:solidFill>
                  <a:schemeClr val="accent5">
                    <a:lumMod val="50000"/>
                  </a:schemeClr>
                </a:solidFill>
              </a:rPr>
              <a:t> will not have a better chance than this to get back on course. Both Kevin </a:t>
            </a:r>
            <a:r>
              <a:rPr lang="en-GB" i="1" dirty="0" err="1">
                <a:solidFill>
                  <a:schemeClr val="accent5">
                    <a:lumMod val="50000"/>
                  </a:schemeClr>
                </a:solidFill>
              </a:rPr>
              <a:t>Lasagna</a:t>
            </a:r>
            <a:r>
              <a:rPr lang="en-GB" i="1" dirty="0">
                <a:solidFill>
                  <a:schemeClr val="accent5">
                    <a:lumMod val="50000"/>
                  </a:schemeClr>
                </a:solidFill>
              </a:rPr>
              <a:t> and Diego Coppola are </a:t>
            </a:r>
            <a:r>
              <a:rPr lang="en-GB" i="1" dirty="0" err="1">
                <a:solidFill>
                  <a:schemeClr val="accent5">
                    <a:lumMod val="50000"/>
                  </a:schemeClr>
                </a:solidFill>
              </a:rPr>
              <a:t>sidelined</a:t>
            </a:r>
            <a:r>
              <a:rPr lang="en-GB" i="1" dirty="0">
                <a:solidFill>
                  <a:schemeClr val="accent5">
                    <a:lumMod val="50000"/>
                  </a:schemeClr>
                </a:solidFill>
              </a:rPr>
              <a:t> with injuries for the visiting side, while defender Federico Ceccherini is back from suspension. In their last encounter in the Serie A </a:t>
            </a:r>
            <a:r>
              <a:rPr lang="en-GB" b="1" i="1" dirty="0">
                <a:solidFill>
                  <a:srgbClr val="9B9200"/>
                </a:solidFill>
              </a:rPr>
              <a:t>Verona</a:t>
            </a:r>
            <a:r>
              <a:rPr lang="en-GB" i="1" dirty="0">
                <a:solidFill>
                  <a:schemeClr val="accent5">
                    <a:lumMod val="50000"/>
                  </a:schemeClr>
                </a:solidFill>
              </a:rPr>
              <a:t> outplayed </a:t>
            </a:r>
            <a:r>
              <a:rPr lang="en-GB" b="1" i="1" dirty="0" err="1">
                <a:solidFill>
                  <a:srgbClr val="006B0E"/>
                </a:solidFill>
              </a:rPr>
              <a:t>Sassuolo</a:t>
            </a:r>
            <a:r>
              <a:rPr lang="en-GB" i="1" dirty="0">
                <a:solidFill>
                  <a:schemeClr val="accent5">
                    <a:lumMod val="50000"/>
                  </a:schemeClr>
                </a:solidFill>
              </a:rPr>
              <a:t> 4-2, meaning that the hosts are hungry for revenge.”</a:t>
            </a:r>
          </a:p>
          <a:p>
            <a:pPr marL="0" indent="0">
              <a:buClr>
                <a:schemeClr val="dk1"/>
              </a:buClr>
              <a:buSzPts val="1100"/>
              <a:buNone/>
            </a:pPr>
            <a:endParaRPr lang="en-GB" sz="1400" i="1" dirty="0">
              <a:solidFill>
                <a:schemeClr val="tx1">
                  <a:lumMod val="60000"/>
                  <a:lumOff val="40000"/>
                </a:schemeClr>
              </a:solidFill>
            </a:endParaRPr>
          </a:p>
          <a:p>
            <a:pPr marL="0" indent="0">
              <a:buClr>
                <a:schemeClr val="dk1"/>
              </a:buClr>
              <a:buSzPts val="1100"/>
              <a:buNone/>
            </a:pPr>
            <a:r>
              <a:rPr lang="en-GB" sz="1600" dirty="0">
                <a:solidFill>
                  <a:schemeClr val="tx1">
                    <a:lumMod val="50000"/>
                  </a:schemeClr>
                </a:solidFill>
              </a:rPr>
              <a:t>In text there are words meaning nicknames of the teams involved in a match for example </a:t>
            </a:r>
            <a:r>
              <a:rPr lang="en-GB" sz="1600" i="1" dirty="0">
                <a:solidFill>
                  <a:schemeClr val="tx1">
                    <a:lumMod val="50000"/>
                  </a:schemeClr>
                </a:solidFill>
              </a:rPr>
              <a:t>”</a:t>
            </a:r>
            <a:r>
              <a:rPr lang="en-GB" sz="1600" i="1" dirty="0" err="1">
                <a:solidFill>
                  <a:schemeClr val="tx1">
                    <a:lumMod val="50000"/>
                  </a:schemeClr>
                </a:solidFill>
              </a:rPr>
              <a:t>Mastini</a:t>
            </a:r>
            <a:r>
              <a:rPr lang="en-GB" sz="1600" i="1" dirty="0">
                <a:solidFill>
                  <a:schemeClr val="tx1">
                    <a:lumMod val="50000"/>
                  </a:schemeClr>
                </a:solidFill>
              </a:rPr>
              <a:t>” </a:t>
            </a:r>
            <a:r>
              <a:rPr lang="en-GB" sz="1600" dirty="0">
                <a:solidFill>
                  <a:schemeClr val="tx1">
                    <a:lumMod val="50000"/>
                  </a:schemeClr>
                </a:solidFill>
              </a:rPr>
              <a:t>(Verona’s nickname) and </a:t>
            </a:r>
            <a:r>
              <a:rPr lang="en-GB" sz="1600" i="1" dirty="0">
                <a:solidFill>
                  <a:schemeClr val="tx1">
                    <a:lumMod val="50000"/>
                  </a:schemeClr>
                </a:solidFill>
              </a:rPr>
              <a:t>”</a:t>
            </a:r>
            <a:r>
              <a:rPr lang="en-GB" sz="1600" i="1" dirty="0" err="1">
                <a:solidFill>
                  <a:schemeClr val="tx1">
                    <a:lumMod val="50000"/>
                  </a:schemeClr>
                </a:solidFill>
              </a:rPr>
              <a:t>Neroverdi</a:t>
            </a:r>
            <a:r>
              <a:rPr lang="en-GB" sz="1600" i="1" dirty="0">
                <a:solidFill>
                  <a:schemeClr val="tx1">
                    <a:lumMod val="50000"/>
                  </a:schemeClr>
                </a:solidFill>
              </a:rPr>
              <a:t>” </a:t>
            </a:r>
            <a:r>
              <a:rPr lang="en-GB" sz="1600" dirty="0">
                <a:solidFill>
                  <a:schemeClr val="tx1">
                    <a:lumMod val="50000"/>
                  </a:schemeClr>
                </a:solidFill>
              </a:rPr>
              <a:t>(</a:t>
            </a:r>
            <a:r>
              <a:rPr lang="en-GB" sz="1600" dirty="0" err="1">
                <a:solidFill>
                  <a:schemeClr val="tx1">
                    <a:lumMod val="50000"/>
                  </a:schemeClr>
                </a:solidFill>
              </a:rPr>
              <a:t>Sassuolo’s</a:t>
            </a:r>
            <a:r>
              <a:rPr lang="en-GB" sz="1600" dirty="0">
                <a:solidFill>
                  <a:schemeClr val="tx1">
                    <a:lumMod val="50000"/>
                  </a:schemeClr>
                </a:solidFill>
              </a:rPr>
              <a:t> nickname).</a:t>
            </a:r>
          </a:p>
          <a:p>
            <a:pPr marL="0" indent="0">
              <a:buClr>
                <a:schemeClr val="dk1"/>
              </a:buClr>
              <a:buSzPts val="1100"/>
              <a:buNone/>
            </a:pPr>
            <a:endParaRPr lang="en-GB" sz="1600" dirty="0">
              <a:solidFill>
                <a:schemeClr val="tx1">
                  <a:lumMod val="50000"/>
                </a:schemeClr>
              </a:solidFill>
            </a:endParaRPr>
          </a:p>
          <a:p>
            <a:pPr marL="0" indent="0">
              <a:buClr>
                <a:schemeClr val="dk1"/>
              </a:buClr>
              <a:buSzPts val="1100"/>
              <a:buNone/>
            </a:pPr>
            <a:r>
              <a:rPr lang="en-GB" sz="1600" dirty="0">
                <a:solidFill>
                  <a:schemeClr val="tx1">
                    <a:lumMod val="50000"/>
                  </a:schemeClr>
                </a:solidFill>
              </a:rPr>
              <a:t>These words need to be processed and they are replaced with “</a:t>
            </a:r>
            <a:r>
              <a:rPr lang="en-GB" sz="1600" i="1" dirty="0">
                <a:solidFill>
                  <a:schemeClr val="tx1">
                    <a:lumMod val="50000"/>
                  </a:schemeClr>
                </a:solidFill>
              </a:rPr>
              <a:t>home team” </a:t>
            </a:r>
            <a:r>
              <a:rPr lang="en-GB" sz="1600" dirty="0">
                <a:solidFill>
                  <a:schemeClr val="tx1">
                    <a:lumMod val="50000"/>
                  </a:schemeClr>
                </a:solidFill>
              </a:rPr>
              <a:t>or </a:t>
            </a:r>
            <a:r>
              <a:rPr lang="en-GB" sz="1600" i="1" dirty="0">
                <a:solidFill>
                  <a:schemeClr val="tx1">
                    <a:lumMod val="50000"/>
                  </a:schemeClr>
                </a:solidFill>
              </a:rPr>
              <a:t>“away team”</a:t>
            </a:r>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Normalization of synonyms</a:t>
            </a:r>
          </a:p>
        </p:txBody>
      </p:sp>
      <p:pic>
        <p:nvPicPr>
          <p:cNvPr id="6" name="Picture 5" descr="A picture containing circle&#10;&#10;Description automatically generated">
            <a:extLst>
              <a:ext uri="{FF2B5EF4-FFF2-40B4-BE49-F238E27FC236}">
                <a16:creationId xmlns:a16="http://schemas.microsoft.com/office/drawing/2014/main" id="{BCC1A354-C16D-AB32-B9A9-8A5FA86E74F5}"/>
              </a:ext>
            </a:extLst>
          </p:cNvPr>
          <p:cNvPicPr>
            <a:picLocks noChangeAspect="1"/>
          </p:cNvPicPr>
          <p:nvPr/>
        </p:nvPicPr>
        <p:blipFill>
          <a:blip r:embed="rId3"/>
          <a:stretch>
            <a:fillRect/>
          </a:stretch>
        </p:blipFill>
        <p:spPr>
          <a:xfrm>
            <a:off x="7820528" y="132735"/>
            <a:ext cx="1258284" cy="677376"/>
          </a:xfrm>
          <a:prstGeom prst="rect">
            <a:avLst/>
          </a:prstGeom>
        </p:spPr>
      </p:pic>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TEXT CLASSIFICATION – PRE-PROCESSING</a:t>
            </a:r>
            <a:endParaRPr lang="it-IT" i="1" dirty="0">
              <a:solidFill>
                <a:srgbClr val="00B050"/>
              </a:solidFill>
            </a:endParaRPr>
          </a:p>
        </p:txBody>
      </p:sp>
    </p:spTree>
    <p:extLst>
      <p:ext uri="{BB962C8B-B14F-4D97-AF65-F5344CB8AC3E}">
        <p14:creationId xmlns:p14="http://schemas.microsoft.com/office/powerpoint/2010/main" val="380106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343" name="Google Shape;1343;p38"/>
          <p:cNvSpPr txBox="1">
            <a:spLocks noGrp="1"/>
          </p:cNvSpPr>
          <p:nvPr>
            <p:ph type="title"/>
          </p:nvPr>
        </p:nvSpPr>
        <p:spPr>
          <a:xfrm>
            <a:off x="713100" y="54455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Abstract</a:t>
            </a:r>
            <a:endParaRPr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44;p38">
            <a:extLst>
              <a:ext uri="{FF2B5EF4-FFF2-40B4-BE49-F238E27FC236}">
                <a16:creationId xmlns:a16="http://schemas.microsoft.com/office/drawing/2014/main" id="{EA9A150D-C082-1544-C982-906B777C214F}"/>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The aim of the project is to define an automatic system to predict the outcome of the matches starting from the news concerning the teams involved in the match published in the days and weeks preceding the match.</a:t>
            </a:r>
          </a:p>
          <a:p>
            <a:pPr marL="0" indent="0">
              <a:buClr>
                <a:schemeClr val="dk1"/>
              </a:buClr>
              <a:buSzPts val="1100"/>
              <a:buNone/>
            </a:pPr>
            <a:endParaRPr lang="en-GB" sz="1600" dirty="0"/>
          </a:p>
          <a:p>
            <a:pPr marL="0" indent="0">
              <a:buClr>
                <a:schemeClr val="dk1"/>
              </a:buClr>
              <a:buSzPts val="1100"/>
              <a:buNone/>
            </a:pPr>
            <a:r>
              <a:rPr lang="en-GB" sz="1600" dirty="0"/>
              <a:t>The outcome problem became a classification problem because an outcome match could belong to 3 different classes:</a:t>
            </a:r>
          </a:p>
          <a:p>
            <a:pPr marL="285750" indent="-285750">
              <a:buClr>
                <a:schemeClr val="dk1"/>
              </a:buClr>
              <a:buSzPct val="100000"/>
              <a:buFont typeface="Arial" panose="020B0604020202020204" pitchFamily="34" charset="0"/>
              <a:buChar char="•"/>
            </a:pPr>
            <a:r>
              <a:rPr lang="en-GB" sz="1600" b="1" dirty="0"/>
              <a:t>Home team win </a:t>
            </a:r>
            <a:r>
              <a:rPr lang="en-GB" sz="1600" dirty="0">
                <a:sym typeface="Wingdings" pitchFamily="2" charset="2"/>
              </a:rPr>
              <a:t> (e.g. Juventus 2 – Inter 0)</a:t>
            </a:r>
            <a:endParaRPr lang="en-GB" sz="1600" dirty="0"/>
          </a:p>
          <a:p>
            <a:pPr marL="285750" indent="-285750">
              <a:buClr>
                <a:schemeClr val="dk1"/>
              </a:buClr>
              <a:buSzPct val="100000"/>
              <a:buFont typeface="Arial" panose="020B0604020202020204" pitchFamily="34" charset="0"/>
              <a:buChar char="•"/>
            </a:pPr>
            <a:r>
              <a:rPr lang="en-GB" sz="1600" b="1" dirty="0"/>
              <a:t>Away team win</a:t>
            </a:r>
            <a:r>
              <a:rPr lang="en-GB" sz="1600" dirty="0"/>
              <a:t> </a:t>
            </a:r>
            <a:r>
              <a:rPr lang="en-GB" sz="1600" dirty="0">
                <a:sym typeface="Wingdings" pitchFamily="2" charset="2"/>
              </a:rPr>
              <a:t> (e.g. Milan 0 – Juventus 2)</a:t>
            </a:r>
            <a:endParaRPr lang="en-GB" sz="1600" dirty="0"/>
          </a:p>
          <a:p>
            <a:pPr marL="285750" indent="-285750">
              <a:buClr>
                <a:schemeClr val="dk1"/>
              </a:buClr>
              <a:buSzPct val="100000"/>
              <a:buFont typeface="Arial" panose="020B0604020202020204" pitchFamily="34" charset="0"/>
              <a:buChar char="•"/>
            </a:pPr>
            <a:r>
              <a:rPr lang="en-GB" sz="1600" b="1" dirty="0"/>
              <a:t>Draw</a:t>
            </a:r>
            <a:r>
              <a:rPr lang="en-GB" sz="1600" dirty="0">
                <a:sym typeface="Wingdings" pitchFamily="2" charset="2"/>
              </a:rPr>
              <a:t>  (e.g. Napoli 0 – Juventus 0)</a:t>
            </a:r>
            <a:endParaRPr lang="en-GB" sz="1600" dirty="0"/>
          </a:p>
        </p:txBody>
      </p:sp>
    </p:spTree>
    <p:extLst>
      <p:ext uri="{BB962C8B-B14F-4D97-AF65-F5344CB8AC3E}">
        <p14:creationId xmlns:p14="http://schemas.microsoft.com/office/powerpoint/2010/main" val="30826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343" name="Google Shape;1343;p38"/>
          <p:cNvSpPr txBox="1">
            <a:spLocks noGrp="1"/>
          </p:cNvSpPr>
          <p:nvPr>
            <p:ph type="title"/>
          </p:nvPr>
        </p:nvSpPr>
        <p:spPr>
          <a:xfrm>
            <a:off x="685392" y="54455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collection</a:t>
            </a:r>
            <a:endParaRPr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44;p38">
            <a:extLst>
              <a:ext uri="{FF2B5EF4-FFF2-40B4-BE49-F238E27FC236}">
                <a16:creationId xmlns:a16="http://schemas.microsoft.com/office/drawing/2014/main" id="{CCBD5730-20DA-E6DE-A471-54787828770A}"/>
              </a:ext>
            </a:extLst>
          </p:cNvPr>
          <p:cNvSpPr txBox="1">
            <a:spLocks/>
          </p:cNvSpPr>
          <p:nvPr/>
        </p:nvSpPr>
        <p:spPr>
          <a:xfrm>
            <a:off x="705579" y="2382187"/>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endParaRPr lang="en-GB" sz="1600" b="1" i="1" dirty="0"/>
          </a:p>
        </p:txBody>
      </p:sp>
      <p:pic>
        <p:nvPicPr>
          <p:cNvPr id="7" name="Graphic 6">
            <a:hlinkClick r:id="rId4"/>
            <a:extLst>
              <a:ext uri="{FF2B5EF4-FFF2-40B4-BE49-F238E27FC236}">
                <a16:creationId xmlns:a16="http://schemas.microsoft.com/office/drawing/2014/main" id="{C1F66B2B-A6A7-A93E-F689-0DFE39710A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8807" y="3992430"/>
            <a:ext cx="1701412" cy="339027"/>
          </a:xfrm>
          <a:prstGeom prst="rect">
            <a:avLst/>
          </a:prstGeom>
        </p:spPr>
      </p:pic>
      <p:pic>
        <p:nvPicPr>
          <p:cNvPr id="1034" name="Picture 10">
            <a:hlinkClick r:id="rId7"/>
            <a:extLst>
              <a:ext uri="{FF2B5EF4-FFF2-40B4-BE49-F238E27FC236}">
                <a16:creationId xmlns:a16="http://schemas.microsoft.com/office/drawing/2014/main" id="{1ACAF05E-FA69-A0E5-C447-E13609FFA9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9747" y="3992430"/>
            <a:ext cx="5273052" cy="344592"/>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44;p38">
            <a:extLst>
              <a:ext uri="{FF2B5EF4-FFF2-40B4-BE49-F238E27FC236}">
                <a16:creationId xmlns:a16="http://schemas.microsoft.com/office/drawing/2014/main" id="{FF0F18D6-CA29-17D8-523B-80EEE0EAE8E4}"/>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To build the predicting model, I used data coming from 2 different sources: </a:t>
            </a:r>
          </a:p>
          <a:p>
            <a:pPr marL="0" indent="0">
              <a:buClr>
                <a:schemeClr val="dk1"/>
              </a:buClr>
              <a:buSzPts val="1100"/>
              <a:buNone/>
            </a:pPr>
            <a:endParaRPr lang="en-GB" sz="1600" dirty="0"/>
          </a:p>
          <a:p>
            <a:pPr marL="285750" indent="-285750">
              <a:buClr>
                <a:schemeClr val="dk1"/>
              </a:buClr>
              <a:buSzPct val="100000"/>
              <a:buFont typeface="Arial" panose="020B0604020202020204" pitchFamily="34" charset="0"/>
              <a:buChar char="•"/>
            </a:pPr>
            <a:r>
              <a:rPr lang="en-GB" sz="1600" b="1" dirty="0" err="1"/>
              <a:t>FBref</a:t>
            </a:r>
            <a:r>
              <a:rPr lang="en-GB" sz="1600" dirty="0"/>
              <a:t>: in this website statistics of various teams belonging to different leagues (male and female league) are published</a:t>
            </a:r>
          </a:p>
          <a:p>
            <a:pPr marL="285750" indent="-285750">
              <a:buClr>
                <a:schemeClr val="dk1"/>
              </a:buClr>
              <a:buSzPct val="100000"/>
              <a:buFont typeface="Arial" panose="020B0604020202020204" pitchFamily="34" charset="0"/>
              <a:buChar char="•"/>
            </a:pPr>
            <a:endParaRPr lang="en-GB" sz="1600" dirty="0"/>
          </a:p>
          <a:p>
            <a:pPr marL="285750" indent="-285750">
              <a:buClr>
                <a:schemeClr val="dk1"/>
              </a:buClr>
              <a:buSzPct val="100000"/>
              <a:buFont typeface="Arial" panose="020B0604020202020204" pitchFamily="34" charset="0"/>
              <a:buChar char="•"/>
            </a:pPr>
            <a:r>
              <a:rPr lang="en-GB" sz="1600" b="1" dirty="0" err="1"/>
              <a:t>FootballPredictions</a:t>
            </a:r>
            <a:r>
              <a:rPr lang="en-GB" sz="1600" dirty="0"/>
              <a:t>: in this website news of teams are published before the matchday</a:t>
            </a:r>
          </a:p>
          <a:p>
            <a:pPr marL="0" indent="0">
              <a:buClr>
                <a:schemeClr val="dk1"/>
              </a:buClr>
              <a:buSzPct val="100000"/>
              <a:buNone/>
            </a:pPr>
            <a:endParaRPr lang="en-GB" sz="1600" dirty="0"/>
          </a:p>
          <a:p>
            <a:pPr marL="0" indent="0">
              <a:buClr>
                <a:schemeClr val="dk1"/>
              </a:buClr>
              <a:buSzPct val="100000"/>
              <a:buNone/>
            </a:pPr>
            <a:r>
              <a:rPr lang="en-GB" sz="1600" dirty="0"/>
              <a:t>The competition taken into account, also for previous knowledge, is the </a:t>
            </a:r>
          </a:p>
          <a:p>
            <a:pPr marL="0" indent="0">
              <a:buClr>
                <a:schemeClr val="dk1"/>
              </a:buClr>
              <a:buSzPct val="100000"/>
              <a:buNone/>
            </a:pPr>
            <a:r>
              <a:rPr lang="en-GB" sz="1600" b="1" i="1" dirty="0"/>
              <a:t>Italian Serie A.</a:t>
            </a:r>
          </a:p>
        </p:txBody>
      </p:sp>
    </p:spTree>
    <p:extLst>
      <p:ext uri="{BB962C8B-B14F-4D97-AF65-F5344CB8AC3E}">
        <p14:creationId xmlns:p14="http://schemas.microsoft.com/office/powerpoint/2010/main" val="183558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44;p38">
            <a:extLst>
              <a:ext uri="{FF2B5EF4-FFF2-40B4-BE49-F238E27FC236}">
                <a16:creationId xmlns:a16="http://schemas.microsoft.com/office/drawing/2014/main" id="{CCBD5730-20DA-E6DE-A471-54787828770A}"/>
              </a:ext>
            </a:extLst>
          </p:cNvPr>
          <p:cNvSpPr txBox="1">
            <a:spLocks/>
          </p:cNvSpPr>
          <p:nvPr/>
        </p:nvSpPr>
        <p:spPr>
          <a:xfrm>
            <a:off x="713099" y="1028443"/>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err="1"/>
              <a:t>Fbref</a:t>
            </a:r>
            <a:r>
              <a:rPr lang="en-GB" sz="1600" dirty="0"/>
              <a:t> publishes different HTML statistical tables for each team in the championship (2022-2023)</a:t>
            </a:r>
          </a:p>
        </p:txBody>
      </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8" name="Picture 7" descr="Graphical user interface, application&#10;&#10;Description automatically generated">
            <a:extLst>
              <a:ext uri="{FF2B5EF4-FFF2-40B4-BE49-F238E27FC236}">
                <a16:creationId xmlns:a16="http://schemas.microsoft.com/office/drawing/2014/main" id="{66542F55-137A-8649-A60A-98F9E613940F}"/>
              </a:ext>
            </a:extLst>
          </p:cNvPr>
          <p:cNvPicPr>
            <a:picLocks noChangeAspect="1"/>
          </p:cNvPicPr>
          <p:nvPr/>
        </p:nvPicPr>
        <p:blipFill>
          <a:blip r:embed="rId4"/>
          <a:stretch>
            <a:fillRect/>
          </a:stretch>
        </p:blipFill>
        <p:spPr>
          <a:xfrm>
            <a:off x="0" y="1860239"/>
            <a:ext cx="9144000" cy="3283261"/>
          </a:xfrm>
          <a:prstGeom prst="rect">
            <a:avLst/>
          </a:prstGeom>
        </p:spPr>
      </p:pic>
      <p:pic>
        <p:nvPicPr>
          <p:cNvPr id="9" name="Graphic 8">
            <a:hlinkClick r:id="rId5"/>
            <a:extLst>
              <a:ext uri="{FF2B5EF4-FFF2-40B4-BE49-F238E27FC236}">
                <a16:creationId xmlns:a16="http://schemas.microsoft.com/office/drawing/2014/main" id="{B9F489EE-FB4E-1F8D-31EF-6B258D719E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89880" y="346524"/>
            <a:ext cx="1387348" cy="276446"/>
          </a:xfrm>
          <a:prstGeom prst="rect">
            <a:avLst/>
          </a:prstGeom>
        </p:spPr>
      </p:pic>
      <p:sp>
        <p:nvSpPr>
          <p:cNvPr id="15" name="Google Shape;1343;p38">
            <a:extLst>
              <a:ext uri="{FF2B5EF4-FFF2-40B4-BE49-F238E27FC236}">
                <a16:creationId xmlns:a16="http://schemas.microsoft.com/office/drawing/2014/main" id="{EA2AEDA6-2CA9-B7DC-FE7C-666AFF71FCEE}"/>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170540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6" name="TextBox 5">
            <a:extLst>
              <a:ext uri="{FF2B5EF4-FFF2-40B4-BE49-F238E27FC236}">
                <a16:creationId xmlns:a16="http://schemas.microsoft.com/office/drawing/2014/main" id="{4140D82F-CB9E-BB3F-8A48-A2B3DB00D127}"/>
              </a:ext>
            </a:extLst>
          </p:cNvPr>
          <p:cNvSpPr txBox="1"/>
          <p:nvPr/>
        </p:nvSpPr>
        <p:spPr>
          <a:xfrm>
            <a:off x="3192493" y="1416709"/>
            <a:ext cx="1856040" cy="830997"/>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Shots on target</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Total penalties</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Yellow cards</a:t>
            </a:r>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p:spPr>
      </p:pic>
      <p:sp>
        <p:nvSpPr>
          <p:cNvPr id="3" name="TextBox 2">
            <a:extLst>
              <a:ext uri="{FF2B5EF4-FFF2-40B4-BE49-F238E27FC236}">
                <a16:creationId xmlns:a16="http://schemas.microsoft.com/office/drawing/2014/main" id="{33969FD1-3560-2010-6621-4A1C245A744B}"/>
              </a:ext>
            </a:extLst>
          </p:cNvPr>
          <p:cNvSpPr txBox="1"/>
          <p:nvPr/>
        </p:nvSpPr>
        <p:spPr>
          <a:xfrm>
            <a:off x="764677" y="1405041"/>
            <a:ext cx="2250666" cy="830997"/>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Goals</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Goals on penalty</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Fouls</a:t>
            </a:r>
          </a:p>
        </p:txBody>
      </p:sp>
      <p:sp>
        <p:nvSpPr>
          <p:cNvPr id="7" name="TextBox 6">
            <a:extLst>
              <a:ext uri="{FF2B5EF4-FFF2-40B4-BE49-F238E27FC236}">
                <a16:creationId xmlns:a16="http://schemas.microsoft.com/office/drawing/2014/main" id="{E53E7A7A-BA93-BCE8-3291-EE3ACF3729E3}"/>
              </a:ext>
            </a:extLst>
          </p:cNvPr>
          <p:cNvSpPr txBox="1"/>
          <p:nvPr/>
        </p:nvSpPr>
        <p:spPr>
          <a:xfrm>
            <a:off x="5620308" y="1406178"/>
            <a:ext cx="2899411" cy="830997"/>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Total shots</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Percentage possession</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Red cards</a:t>
            </a:r>
          </a:p>
        </p:txBody>
      </p:sp>
      <p:sp>
        <p:nvSpPr>
          <p:cNvPr id="13" name="TextBox 12">
            <a:extLst>
              <a:ext uri="{FF2B5EF4-FFF2-40B4-BE49-F238E27FC236}">
                <a16:creationId xmlns:a16="http://schemas.microsoft.com/office/drawing/2014/main" id="{FFA115C9-9B65-66F7-26CB-EB27DA470042}"/>
              </a:ext>
            </a:extLst>
          </p:cNvPr>
          <p:cNvSpPr txBox="1"/>
          <p:nvPr/>
        </p:nvSpPr>
        <p:spPr>
          <a:xfrm>
            <a:off x="3947379" y="2449693"/>
            <a:ext cx="4146754" cy="1323439"/>
          </a:xfrm>
          <a:prstGeom prst="rect">
            <a:avLst/>
          </a:prstGeom>
          <a:noFill/>
        </p:spPr>
        <p:txBody>
          <a:bodyPr wrap="square">
            <a:spAutoFit/>
          </a:bodyPr>
          <a:lstStyle/>
          <a:p>
            <a:r>
              <a:rPr lang="en-GB" sz="1600" dirty="0">
                <a:solidFill>
                  <a:schemeClr val="dk1"/>
                </a:solidFill>
                <a:latin typeface="Roboto"/>
                <a:ea typeface="Roboto"/>
                <a:sym typeface="Roboto"/>
              </a:rPr>
              <a:t>Every championship has its csv dataset with statistics.</a:t>
            </a:r>
          </a:p>
          <a:p>
            <a:endParaRPr lang="en-GB" sz="1600" dirty="0">
              <a:solidFill>
                <a:schemeClr val="dk1"/>
              </a:solidFill>
              <a:latin typeface="Roboto"/>
              <a:ea typeface="Roboto"/>
              <a:sym typeface="Roboto"/>
            </a:endParaRPr>
          </a:p>
          <a:p>
            <a:r>
              <a:rPr lang="en-GB" sz="1600" dirty="0">
                <a:solidFill>
                  <a:schemeClr val="dk1"/>
                </a:solidFill>
                <a:latin typeface="Roboto"/>
                <a:ea typeface="Roboto"/>
                <a:sym typeface="Roboto"/>
              </a:rPr>
              <a:t>These datasets are merged into one dataset “</a:t>
            </a:r>
            <a:r>
              <a:rPr lang="en-GB" sz="1600" dirty="0" err="1">
                <a:solidFill>
                  <a:schemeClr val="dk1"/>
                </a:solidFill>
                <a:latin typeface="Roboto"/>
                <a:ea typeface="Roboto"/>
                <a:sym typeface="Roboto"/>
              </a:rPr>
              <a:t>all_stats.csv</a:t>
            </a:r>
            <a:r>
              <a:rPr lang="en-GB" sz="1600" dirty="0">
                <a:solidFill>
                  <a:schemeClr val="dk1"/>
                </a:solidFill>
                <a:latin typeface="Roboto"/>
                <a:ea typeface="Roboto"/>
                <a:sym typeface="Roboto"/>
              </a:rPr>
              <a:t>”</a:t>
            </a:r>
            <a:endParaRPr lang="it-IT" sz="1600" dirty="0">
              <a:solidFill>
                <a:schemeClr val="dk1"/>
              </a:solidFill>
              <a:latin typeface="Roboto"/>
              <a:ea typeface="Roboto"/>
              <a:sym typeface="Roboto"/>
            </a:endParaRPr>
          </a:p>
        </p:txBody>
      </p:sp>
      <p:pic>
        <p:nvPicPr>
          <p:cNvPr id="10" name="Picture 9">
            <a:extLst>
              <a:ext uri="{FF2B5EF4-FFF2-40B4-BE49-F238E27FC236}">
                <a16:creationId xmlns:a16="http://schemas.microsoft.com/office/drawing/2014/main" id="{058867FF-60F1-C203-FEED-05F964E89C41}"/>
              </a:ext>
            </a:extLst>
          </p:cNvPr>
          <p:cNvPicPr>
            <a:picLocks noChangeAspect="1"/>
          </p:cNvPicPr>
          <p:nvPr/>
        </p:nvPicPr>
        <p:blipFill>
          <a:blip r:embed="rId7"/>
          <a:stretch>
            <a:fillRect/>
          </a:stretch>
        </p:blipFill>
        <p:spPr>
          <a:xfrm>
            <a:off x="764677" y="2485066"/>
            <a:ext cx="3064243" cy="1845510"/>
          </a:xfrm>
          <a:prstGeom prst="rect">
            <a:avLst/>
          </a:prstGeom>
        </p:spPr>
      </p:pic>
      <p:sp>
        <p:nvSpPr>
          <p:cNvPr id="19" name="Google Shape;1344;p38">
            <a:extLst>
              <a:ext uri="{FF2B5EF4-FFF2-40B4-BE49-F238E27FC236}">
                <a16:creationId xmlns:a16="http://schemas.microsoft.com/office/drawing/2014/main" id="{D4F3EF63-5FEF-1626-A840-5E0A446153B2}"/>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Features extracted from all those HTML tables:</a:t>
            </a:r>
          </a:p>
        </p:txBody>
      </p:sp>
      <p:sp>
        <p:nvSpPr>
          <p:cNvPr id="23" name="Google Shape;1343;p38">
            <a:extLst>
              <a:ext uri="{FF2B5EF4-FFF2-40B4-BE49-F238E27FC236}">
                <a16:creationId xmlns:a16="http://schemas.microsoft.com/office/drawing/2014/main" id="{7364D503-F3D3-9655-A0EA-E0819A8149F7}"/>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240244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p:spPr>
      </p:pic>
      <p:pic>
        <p:nvPicPr>
          <p:cNvPr id="11" name="Picture 10" descr="Table&#10;&#10;Description automatically generated">
            <a:extLst>
              <a:ext uri="{FF2B5EF4-FFF2-40B4-BE49-F238E27FC236}">
                <a16:creationId xmlns:a16="http://schemas.microsoft.com/office/drawing/2014/main" id="{5DD0A543-1199-477B-E66B-ABF0D2AC5413}"/>
              </a:ext>
            </a:extLst>
          </p:cNvPr>
          <p:cNvPicPr>
            <a:picLocks noChangeAspect="1"/>
          </p:cNvPicPr>
          <p:nvPr/>
        </p:nvPicPr>
        <p:blipFill rotWithShape="1">
          <a:blip r:embed="rId7"/>
          <a:srcRect t="493" r="592" b="440"/>
          <a:stretch/>
        </p:blipFill>
        <p:spPr>
          <a:xfrm>
            <a:off x="713100" y="2027966"/>
            <a:ext cx="7726330" cy="2614320"/>
          </a:xfrm>
          <a:prstGeom prst="rect">
            <a:avLst/>
          </a:prstGeom>
        </p:spPr>
      </p:pic>
      <p:sp>
        <p:nvSpPr>
          <p:cNvPr id="15" name="Google Shape;1344;p38">
            <a:extLst>
              <a:ext uri="{FF2B5EF4-FFF2-40B4-BE49-F238E27FC236}">
                <a16:creationId xmlns:a16="http://schemas.microsoft.com/office/drawing/2014/main" id="{6CDF0198-7442-4999-B830-425DF72AB961}"/>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Matches in the obtained dataset are double and they need to be processed.</a:t>
            </a:r>
          </a:p>
          <a:p>
            <a:pPr marL="0" indent="0">
              <a:buClr>
                <a:schemeClr val="dk1"/>
              </a:buClr>
              <a:buSzPts val="1100"/>
              <a:buNone/>
            </a:pPr>
            <a:r>
              <a:rPr lang="en-GB" sz="1600" dirty="0"/>
              <a:t>There are two records referring to the same match: statistics obtained by the home team and statistics obtained by the away team</a:t>
            </a:r>
          </a:p>
        </p:txBody>
      </p:sp>
      <p:sp>
        <p:nvSpPr>
          <p:cNvPr id="23" name="Google Shape;1343;p38">
            <a:extLst>
              <a:ext uri="{FF2B5EF4-FFF2-40B4-BE49-F238E27FC236}">
                <a16:creationId xmlns:a16="http://schemas.microsoft.com/office/drawing/2014/main" id="{A4C93E17-FAF2-3167-EA3B-B9059862FCBC}"/>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348538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p:spPr>
      </p:pic>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Each pair of records referring the same match are merged into following 3 steps:</a:t>
            </a:r>
          </a:p>
          <a:p>
            <a:pPr marL="285750" indent="-285750">
              <a:buClr>
                <a:schemeClr val="dk1"/>
              </a:buClr>
              <a:buSzPct val="100000"/>
              <a:buFont typeface="Arial" panose="020B0604020202020204" pitchFamily="34" charset="0"/>
              <a:buChar char="•"/>
            </a:pPr>
            <a:r>
              <a:rPr lang="en-GB" sz="1600" dirty="0"/>
              <a:t>filtering previous statistics of the 2 teams involved in the match</a:t>
            </a:r>
          </a:p>
          <a:p>
            <a:pPr marL="285750" indent="-285750">
              <a:buClr>
                <a:schemeClr val="dk1"/>
              </a:buClr>
              <a:buSzPct val="100000"/>
              <a:buFont typeface="Arial" panose="020B0604020202020204" pitchFamily="34" charset="0"/>
              <a:buChar char="•"/>
            </a:pPr>
            <a:r>
              <a:rPr lang="en-GB" sz="1600" dirty="0"/>
              <a:t>computing the average for each statistic in the previous 5 matches </a:t>
            </a:r>
          </a:p>
          <a:p>
            <a:pPr marL="285750" indent="-285750">
              <a:buClr>
                <a:schemeClr val="dk1"/>
              </a:buClr>
              <a:buSzPct val="100000"/>
              <a:buFont typeface="Arial" panose="020B0604020202020204" pitchFamily="34" charset="0"/>
              <a:buChar char="•"/>
            </a:pPr>
            <a:r>
              <a:rPr lang="en-GB" sz="1600" dirty="0"/>
              <a:t>subtracting features [</a:t>
            </a:r>
            <a:r>
              <a:rPr lang="en-GB" sz="1600" dirty="0" err="1"/>
              <a:t>avg</a:t>
            </a:r>
            <a:r>
              <a:rPr lang="en-GB" sz="1600" dirty="0"/>
              <a:t>(home features) – </a:t>
            </a:r>
            <a:r>
              <a:rPr lang="en-GB" sz="1600" dirty="0" err="1"/>
              <a:t>avg</a:t>
            </a:r>
            <a:r>
              <a:rPr lang="en-GB" sz="1600" dirty="0"/>
              <a:t>(away features)]</a:t>
            </a:r>
          </a:p>
          <a:p>
            <a:pPr marL="285750" indent="-285750">
              <a:buClr>
                <a:schemeClr val="dk1"/>
              </a:buClr>
              <a:buSzPct val="100000"/>
              <a:buFont typeface="Arial" panose="020B0604020202020204" pitchFamily="34" charset="0"/>
              <a:buChar char="•"/>
            </a:pPr>
            <a:endParaRPr lang="en-GB" sz="1600" dirty="0"/>
          </a:p>
          <a:p>
            <a:pPr marL="0" indent="0">
              <a:buClr>
                <a:schemeClr val="dk1"/>
              </a:buClr>
              <a:buSzPct val="100000"/>
              <a:buNone/>
            </a:pPr>
            <a:endParaRPr lang="en-GB" sz="1600" dirty="0"/>
          </a:p>
        </p:txBody>
      </p:sp>
      <p:pic>
        <p:nvPicPr>
          <p:cNvPr id="3" name="Picture 2">
            <a:extLst>
              <a:ext uri="{FF2B5EF4-FFF2-40B4-BE49-F238E27FC236}">
                <a16:creationId xmlns:a16="http://schemas.microsoft.com/office/drawing/2014/main" id="{00F3A1BC-D6C4-AE76-2203-9F8CB2AA8A97}"/>
              </a:ext>
            </a:extLst>
          </p:cNvPr>
          <p:cNvPicPr>
            <a:picLocks noChangeAspect="1"/>
          </p:cNvPicPr>
          <p:nvPr/>
        </p:nvPicPr>
        <p:blipFill rotWithShape="1">
          <a:blip r:embed="rId7"/>
          <a:srcRect l="866" r="618"/>
          <a:stretch/>
        </p:blipFill>
        <p:spPr>
          <a:xfrm>
            <a:off x="822341" y="2225240"/>
            <a:ext cx="7657071" cy="424689"/>
          </a:xfrm>
          <a:prstGeom prst="roundRect">
            <a:avLst>
              <a:gd name="adj" fmla="val 8594"/>
            </a:avLst>
          </a:prstGeom>
          <a:solidFill>
            <a:srgbClr val="FFFFFF">
              <a:shade val="85000"/>
            </a:srgbClr>
          </a:solidFill>
          <a:ln>
            <a:noFill/>
          </a:ln>
          <a:effectLst/>
        </p:spPr>
      </p:pic>
      <p:pic>
        <p:nvPicPr>
          <p:cNvPr id="6" name="Picture 5">
            <a:extLst>
              <a:ext uri="{FF2B5EF4-FFF2-40B4-BE49-F238E27FC236}">
                <a16:creationId xmlns:a16="http://schemas.microsoft.com/office/drawing/2014/main" id="{CFAF819F-EA0B-C7A3-404A-BF083A2AE97A}"/>
              </a:ext>
            </a:extLst>
          </p:cNvPr>
          <p:cNvPicPr>
            <a:picLocks noChangeAspect="1"/>
          </p:cNvPicPr>
          <p:nvPr/>
        </p:nvPicPr>
        <p:blipFill>
          <a:blip r:embed="rId8"/>
          <a:stretch>
            <a:fillRect/>
          </a:stretch>
        </p:blipFill>
        <p:spPr>
          <a:xfrm>
            <a:off x="764677" y="2670868"/>
            <a:ext cx="7772400" cy="1221709"/>
          </a:xfrm>
          <a:prstGeom prst="roundRect">
            <a:avLst>
              <a:gd name="adj" fmla="val 8594"/>
            </a:avLst>
          </a:prstGeom>
          <a:solidFill>
            <a:srgbClr val="FFFFFF">
              <a:shade val="85000"/>
            </a:srgbClr>
          </a:solidFill>
          <a:ln>
            <a:noFill/>
          </a:ln>
          <a:effectLst/>
        </p:spPr>
      </p:pic>
      <p:pic>
        <p:nvPicPr>
          <p:cNvPr id="8" name="Picture 7">
            <a:extLst>
              <a:ext uri="{FF2B5EF4-FFF2-40B4-BE49-F238E27FC236}">
                <a16:creationId xmlns:a16="http://schemas.microsoft.com/office/drawing/2014/main" id="{4477D026-BAE8-61EF-BEEF-EA2357BB285D}"/>
              </a:ext>
            </a:extLst>
          </p:cNvPr>
          <p:cNvPicPr>
            <a:picLocks noChangeAspect="1"/>
          </p:cNvPicPr>
          <p:nvPr/>
        </p:nvPicPr>
        <p:blipFill>
          <a:blip r:embed="rId9"/>
          <a:stretch>
            <a:fillRect/>
          </a:stretch>
        </p:blipFill>
        <p:spPr>
          <a:xfrm>
            <a:off x="764677" y="3912683"/>
            <a:ext cx="7772400" cy="1200235"/>
          </a:xfrm>
          <a:prstGeom prst="roundRect">
            <a:avLst>
              <a:gd name="adj" fmla="val 8594"/>
            </a:avLst>
          </a:prstGeom>
          <a:solidFill>
            <a:srgbClr val="FFFFFF">
              <a:shade val="85000"/>
            </a:srgbClr>
          </a:solidFill>
          <a:ln>
            <a:noFill/>
          </a:ln>
          <a:effectLst/>
        </p:spPr>
      </p:pic>
      <p:sp>
        <p:nvSpPr>
          <p:cNvPr id="13" name="Google Shape;1343;p38">
            <a:extLst>
              <a:ext uri="{FF2B5EF4-FFF2-40B4-BE49-F238E27FC236}">
                <a16:creationId xmlns:a16="http://schemas.microsoft.com/office/drawing/2014/main" id="{C4AED995-B35E-3A4F-2FD8-B898F53871C1}"/>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 dirty="0"/>
              <a:t>Processing F</a:t>
            </a:r>
            <a:r>
              <a:rPr lang="en-GB" dirty="0"/>
              <a:t>b</a:t>
            </a:r>
            <a:r>
              <a:rPr lang="en" dirty="0"/>
              <a:t>ref data</a:t>
            </a:r>
            <a:endParaRPr lang="en-GB" dirty="0"/>
          </a:p>
        </p:txBody>
      </p:sp>
    </p:spTree>
    <p:extLst>
      <p:ext uri="{BB962C8B-B14F-4D97-AF65-F5344CB8AC3E}">
        <p14:creationId xmlns:p14="http://schemas.microsoft.com/office/powerpoint/2010/main" val="268695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p:spPr>
      </p:pic>
      <p:sp>
        <p:nvSpPr>
          <p:cNvPr id="13" name="Google Shape;1343;p38">
            <a:extLst>
              <a:ext uri="{FF2B5EF4-FFF2-40B4-BE49-F238E27FC236}">
                <a16:creationId xmlns:a16="http://schemas.microsoft.com/office/drawing/2014/main" id="{C4AED995-B35E-3A4F-2FD8-B898F53871C1}"/>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 dirty="0"/>
              <a:t>Processing F</a:t>
            </a:r>
            <a:r>
              <a:rPr lang="en-GB" dirty="0"/>
              <a:t>b</a:t>
            </a:r>
            <a:r>
              <a:rPr lang="en" dirty="0"/>
              <a:t>ref data</a:t>
            </a:r>
            <a:endParaRPr lang="en-GB" dirty="0"/>
          </a:p>
        </p:txBody>
      </p:sp>
      <p:pic>
        <p:nvPicPr>
          <p:cNvPr id="7" name="Picture 6" descr="Table&#10;&#10;Description automatically generated">
            <a:extLst>
              <a:ext uri="{FF2B5EF4-FFF2-40B4-BE49-F238E27FC236}">
                <a16:creationId xmlns:a16="http://schemas.microsoft.com/office/drawing/2014/main" id="{ADCF86BA-FB8D-5823-F25E-B2D08AE665F4}"/>
              </a:ext>
            </a:extLst>
          </p:cNvPr>
          <p:cNvPicPr>
            <a:picLocks noChangeAspect="1"/>
          </p:cNvPicPr>
          <p:nvPr/>
        </p:nvPicPr>
        <p:blipFill>
          <a:blip r:embed="rId7"/>
          <a:stretch>
            <a:fillRect/>
          </a:stretch>
        </p:blipFill>
        <p:spPr>
          <a:xfrm>
            <a:off x="108823" y="2289509"/>
            <a:ext cx="8870938" cy="2502470"/>
          </a:xfrm>
          <a:prstGeom prst="rect">
            <a:avLst/>
          </a:prstGeom>
          <a:ln>
            <a:noFill/>
          </a:ln>
          <a:effectLst>
            <a:outerShdw blurRad="292100" dist="139700" dir="2700000" algn="tl" rotWithShape="0">
              <a:srgbClr val="333333">
                <a:alpha val="65000"/>
              </a:srgbClr>
            </a:outerShdw>
          </a:effectLst>
        </p:spPr>
      </p:pic>
      <p:sp>
        <p:nvSpPr>
          <p:cNvPr id="10" name="Google Shape;1344;p38">
            <a:extLst>
              <a:ext uri="{FF2B5EF4-FFF2-40B4-BE49-F238E27FC236}">
                <a16:creationId xmlns:a16="http://schemas.microsoft.com/office/drawing/2014/main" id="{97EDE9A0-EC72-C5DE-5CD5-3DF453D37B16}"/>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Ranks are two additional feature calculated for each match starting from all the previous matches between the two teams: home rank represents the number of direct confrontations (played prior to the match) won against the away team, away rank </a:t>
            </a:r>
            <a:r>
              <a:rPr lang="en-GB" sz="1600" dirty="0" err="1"/>
              <a:t>viceversa</a:t>
            </a:r>
            <a:endParaRPr lang="en-GB" sz="1600" dirty="0"/>
          </a:p>
        </p:txBody>
      </p:sp>
    </p:spTree>
    <p:extLst>
      <p:ext uri="{BB962C8B-B14F-4D97-AF65-F5344CB8AC3E}">
        <p14:creationId xmlns:p14="http://schemas.microsoft.com/office/powerpoint/2010/main" val="279963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FOOTBALLPREDICTIONS</a:t>
            </a:r>
            <a:endParaRPr lang="it-IT" i="1" dirty="0">
              <a:solidFill>
                <a:srgbClr val="00B050"/>
              </a:solidFill>
            </a:endParaRPr>
          </a:p>
        </p:txBody>
      </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2454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endParaRPr lang="en-GB" sz="1600" dirty="0"/>
          </a:p>
        </p:txBody>
      </p:sp>
      <p:pic>
        <p:nvPicPr>
          <p:cNvPr id="2" name="Picture 10">
            <a:hlinkClick r:id="rId4"/>
            <a:extLst>
              <a:ext uri="{FF2B5EF4-FFF2-40B4-BE49-F238E27FC236}">
                <a16:creationId xmlns:a16="http://schemas.microsoft.com/office/drawing/2014/main" id="{61ACF0BE-E263-5938-1142-53EAB1C5FBE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66808" b="-23964"/>
          <a:stretch/>
        </p:blipFill>
        <p:spPr bwMode="auto">
          <a:xfrm>
            <a:off x="7817987" y="322516"/>
            <a:ext cx="1263366" cy="3083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hlinkClick r:id="rId4"/>
            <a:extLst>
              <a:ext uri="{FF2B5EF4-FFF2-40B4-BE49-F238E27FC236}">
                <a16:creationId xmlns:a16="http://schemas.microsoft.com/office/drawing/2014/main" id="{42D4D957-FBAA-B8B4-D60B-D8034897C1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028" t="-7094" r="70" b="-23964"/>
          <a:stretch/>
        </p:blipFill>
        <p:spPr bwMode="auto">
          <a:xfrm>
            <a:off x="7817987" y="560518"/>
            <a:ext cx="1263366" cy="161737"/>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1343;p38">
            <a:extLst>
              <a:ext uri="{FF2B5EF4-FFF2-40B4-BE49-F238E27FC236}">
                <a16:creationId xmlns:a16="http://schemas.microsoft.com/office/drawing/2014/main" id="{669721CF-DADF-F723-A175-BB2D6D10F5FB}"/>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FootballPredictions</a:t>
            </a:r>
            <a:r>
              <a:rPr lang="en-GB" dirty="0"/>
              <a:t> data</a:t>
            </a:r>
          </a:p>
        </p:txBody>
      </p:sp>
      <p:sp>
        <p:nvSpPr>
          <p:cNvPr id="24" name="Google Shape;1344;p38">
            <a:extLst>
              <a:ext uri="{FF2B5EF4-FFF2-40B4-BE49-F238E27FC236}">
                <a16:creationId xmlns:a16="http://schemas.microsoft.com/office/drawing/2014/main" id="{05BA04AD-15FC-0589-2D90-448BDDE4EF75}"/>
              </a:ext>
            </a:extLst>
          </p:cNvPr>
          <p:cNvSpPr txBox="1">
            <a:spLocks/>
          </p:cNvSpPr>
          <p:nvPr/>
        </p:nvSpPr>
        <p:spPr>
          <a:xfrm>
            <a:off x="713099" y="1028443"/>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err="1"/>
              <a:t>FootballPredictions</a:t>
            </a:r>
            <a:r>
              <a:rPr lang="en-GB" sz="1600" dirty="0"/>
              <a:t> publishes news for each match reporting the </a:t>
            </a:r>
            <a:r>
              <a:rPr lang="en-GB" sz="1600" dirty="0" err="1"/>
              <a:t>favorite</a:t>
            </a:r>
            <a:r>
              <a:rPr lang="en-GB" sz="1600" dirty="0"/>
              <a:t> team, performances about previous matches, injured players.</a:t>
            </a:r>
          </a:p>
          <a:p>
            <a:pPr marL="0" indent="0">
              <a:buClr>
                <a:schemeClr val="dk1"/>
              </a:buClr>
              <a:buSzPts val="1100"/>
              <a:buNone/>
            </a:pPr>
            <a:endParaRPr lang="en-GB" sz="1600" dirty="0"/>
          </a:p>
          <a:p>
            <a:pPr marL="0" indent="0">
              <a:buClr>
                <a:schemeClr val="dk1"/>
              </a:buClr>
              <a:buSzPts val="1100"/>
              <a:buNone/>
            </a:pPr>
            <a:r>
              <a:rPr lang="en-GB" sz="1600" dirty="0"/>
              <a:t>For each match in the statistical dataset the news of the match are searched in </a:t>
            </a:r>
            <a:r>
              <a:rPr lang="en-GB" sz="1600" dirty="0" err="1"/>
              <a:t>FootballPredictions</a:t>
            </a:r>
            <a:r>
              <a:rPr lang="en-GB" sz="1600" dirty="0"/>
              <a:t> setting the date of the match in the </a:t>
            </a:r>
            <a:r>
              <a:rPr lang="en-GB" sz="1600" dirty="0" err="1"/>
              <a:t>FootballPredictions</a:t>
            </a:r>
            <a:r>
              <a:rPr lang="en-GB" sz="1600" dirty="0"/>
              <a:t> </a:t>
            </a:r>
            <a:r>
              <a:rPr lang="en-GB" sz="1600" dirty="0" err="1"/>
              <a:t>url</a:t>
            </a:r>
            <a:r>
              <a:rPr lang="en-GB" sz="1600" dirty="0"/>
              <a:t>. </a:t>
            </a:r>
          </a:p>
          <a:p>
            <a:pPr marL="0" indent="0">
              <a:buClr>
                <a:schemeClr val="dk1"/>
              </a:buClr>
              <a:buSzPts val="1100"/>
              <a:buNone/>
            </a:pPr>
            <a:r>
              <a:rPr lang="en-GB" dirty="0">
                <a:hlinkClick r:id="rId6"/>
              </a:rPr>
              <a:t>https://footballpredictions.com/footballpredictions/?date=23-10-2022</a:t>
            </a:r>
            <a:endParaRPr lang="en-GB" dirty="0"/>
          </a:p>
          <a:p>
            <a:pPr marL="0" indent="0">
              <a:buClr>
                <a:schemeClr val="dk1"/>
              </a:buClr>
              <a:buSzPts val="1100"/>
              <a:buNone/>
            </a:pPr>
            <a:endParaRPr lang="en-GB" sz="1600" dirty="0"/>
          </a:p>
          <a:p>
            <a:pPr marL="0" indent="0">
              <a:buClr>
                <a:schemeClr val="dk1"/>
              </a:buClr>
              <a:buSzPts val="1100"/>
              <a:buNone/>
            </a:pPr>
            <a:endParaRPr lang="en-GB" sz="1600" dirty="0"/>
          </a:p>
          <a:p>
            <a:pPr marL="0" indent="0">
              <a:buClr>
                <a:schemeClr val="dk1"/>
              </a:buClr>
              <a:buSzPts val="1100"/>
              <a:buNone/>
            </a:pPr>
            <a:r>
              <a:rPr lang="en-GB" sz="1600" dirty="0"/>
              <a:t> </a:t>
            </a:r>
          </a:p>
        </p:txBody>
      </p:sp>
      <p:pic>
        <p:nvPicPr>
          <p:cNvPr id="26" name="Picture 25" descr="Graphical user interface, text, application, email, website&#10;&#10;Description automatically generated">
            <a:extLst>
              <a:ext uri="{FF2B5EF4-FFF2-40B4-BE49-F238E27FC236}">
                <a16:creationId xmlns:a16="http://schemas.microsoft.com/office/drawing/2014/main" id="{C8DA3CF0-390A-ED1C-290D-487474B8CA5A}"/>
              </a:ext>
            </a:extLst>
          </p:cNvPr>
          <p:cNvPicPr>
            <a:picLocks noChangeAspect="1"/>
          </p:cNvPicPr>
          <p:nvPr/>
        </p:nvPicPr>
        <p:blipFill>
          <a:blip r:embed="rId7"/>
          <a:stretch>
            <a:fillRect/>
          </a:stretch>
        </p:blipFill>
        <p:spPr>
          <a:xfrm>
            <a:off x="2455142" y="2723319"/>
            <a:ext cx="4178300" cy="2197100"/>
          </a:xfrm>
          <a:prstGeom prst="rect">
            <a:avLst/>
          </a:prstGeom>
        </p:spPr>
      </p:pic>
    </p:spTree>
    <p:extLst>
      <p:ext uri="{BB962C8B-B14F-4D97-AF65-F5344CB8AC3E}">
        <p14:creationId xmlns:p14="http://schemas.microsoft.com/office/powerpoint/2010/main" val="758859990"/>
      </p:ext>
    </p:extLst>
  </p:cSld>
  <p:clrMapOvr>
    <a:masterClrMapping/>
  </p:clrMapOvr>
</p:sld>
</file>

<file path=ppt/theme/theme1.xml><?xml version="1.0" encoding="utf-8"?>
<a:theme xmlns:a="http://schemas.openxmlformats.org/drawingml/2006/main" name="Formal Education Pack for Students by Slidesgo">
  <a:themeElements>
    <a:clrScheme name="Simple Light">
      <a:dk1>
        <a:srgbClr val="434343"/>
      </a:dk1>
      <a:lt1>
        <a:srgbClr val="FFFFFF"/>
      </a:lt1>
      <a:dk2>
        <a:srgbClr val="E2E0DF"/>
      </a:dk2>
      <a:lt2>
        <a:srgbClr val="FAFAFA"/>
      </a:lt2>
      <a:accent1>
        <a:srgbClr val="F5E1D0"/>
      </a:accent1>
      <a:accent2>
        <a:srgbClr val="7F8C7D"/>
      </a:accent2>
      <a:accent3>
        <a:srgbClr val="E0D0D3"/>
      </a:accent3>
      <a:accent4>
        <a:srgbClr val="D7DBC2"/>
      </a:accent4>
      <a:accent5>
        <a:srgbClr val="F3F3F3"/>
      </a:accent5>
      <a:accent6>
        <a:srgbClr val="FFFFFF"/>
      </a:accent6>
      <a:hlink>
        <a:srgbClr val="7F8C7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TotalTime>
  <Words>880</Words>
  <Application>Microsoft Macintosh PowerPoint</Application>
  <PresentationFormat>On-screen Show (16:9)</PresentationFormat>
  <Paragraphs>89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vt:lpstr>
      <vt:lpstr>Tajawal</vt:lpstr>
      <vt:lpstr>Arial</vt:lpstr>
      <vt:lpstr>Roboto Condensed Light</vt:lpstr>
      <vt:lpstr>Formal Education Pack for Students by Slidesgo</vt:lpstr>
      <vt:lpstr>THE WINNER OF THE NEXT MATCH</vt:lpstr>
      <vt:lpstr>Abstract</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L’archiviazione dei dati</dc:title>
  <cp:lastModifiedBy>Simone Malesardi</cp:lastModifiedBy>
  <cp:revision>376</cp:revision>
  <dcterms:modified xsi:type="dcterms:W3CDTF">2022-11-11T13:35:53Z</dcterms:modified>
</cp:coreProperties>
</file>