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C26D8-EAAC-4177-8BBA-5A67437C801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F3E-5970-4357-81C5-9285AE1C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3CE9-2381-22B7-D588-78B31744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89DD-9C59-3D05-03BA-5A549047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68B4-6451-5A6C-9AEC-4A9A00CA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8A3D-1263-4CE2-8A4A-204747AB1B70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5BF6-9841-3806-7655-9813B424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BE03-05D0-DB5E-E9B3-FF2636B4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939C-1EF0-FDC5-6DD2-250842F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100C5-9372-633E-2722-99CE3270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F6F4-1F5D-A20E-9F3B-6F0BB47D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F5B8-0273-4E14-B538-B2579828FD0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FE0F-7382-936E-D63D-36808CF9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EE42-274A-B495-9421-B7AC29F3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F61CE-304C-CFBD-0A9A-77423B6EA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4E2E-F263-F457-E4FB-98C279FB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81B7-4049-4727-E56B-3AC86A5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D98E-D9E0-4681-9217-0DA91E7D3BC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E923-0D44-C401-CFA2-7E85A2D9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BDA9-7004-E4D6-2F72-EBF71BD6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D582-BC1A-9759-908F-B4AE2282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8DFD-52CC-2FD5-E28E-7DDD979C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1A52-3FA1-5E5E-3B30-EFE73BAB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A681-D2AE-4B98-B40D-F7D9EEBF0F58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8EE4-42DA-E193-6420-54C38181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1732-6E32-FF67-6FEC-4F36AED7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E097-6271-3ED7-2CBD-F23C1F17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6475-DD19-4A11-B562-F7BADC34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63FC-3667-07B4-2688-E6FE8CED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15CA-868F-4731-81C0-36C95C3529FC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6AEF-C65B-B7DF-C848-1DFF562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1C05-AAA3-E20B-5E5A-DDAC71F7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7B6D-973E-36D3-1445-3F392029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87E0-C783-BA77-C1A1-9453B316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71C6E-BBEA-8C1C-9699-8E7C9A2A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881-DEC8-1C6E-9CAB-F8ABE55F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074D-1A6B-4438-AE35-886F2DE72B52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589B-0C35-AA7D-8E41-591D5D12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0634E-3D0B-DB9D-D97C-4089B259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3EB-694A-1EB2-3FE5-FFF826FE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08094-A0AC-A60B-BD67-D877861C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D27B9-8D4A-6779-237E-750B9188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EA21C-3CDA-074E-0184-B34E19DE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B45A3-252A-3491-974C-D100B749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74C24-39BE-9CCF-6051-7FAFBF5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D76-AA41-436B-886C-A69D747471C8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31749-4C24-9C80-47D9-229BD80A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1F6F6-629A-5965-C059-206D0B67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9844-CD5F-1E4B-D72A-E309703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8E1AE-4CE5-8A74-B672-434DEF58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239-2E4F-431F-9C95-AF05B4F26D4C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DED1D-9C3B-3F6D-E807-5602C959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044FA-6765-9AD2-BEA0-D6C28496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53FFF-153D-6E16-35D6-6096929F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78E1-736C-4656-B1D5-2F7F0B3E8C26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93C1A-B6AE-6B6E-B575-441DE3A8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A36D-85F0-0283-572F-74920A81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B986-6388-6103-89E0-F7036558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E4BC-D0D8-2C57-7D1D-2A1C8C69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4803-8A49-6C50-357B-9AED4069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64B24-C92D-2702-D5C2-FA57901F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0612-0E9D-4D2B-84F6-E0C50834A538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3C0B7-3BF7-DB92-9628-BDDA1D9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3EE9-2E01-36BF-FEAC-5B795D6C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FEFA-54B8-A983-3C3D-3A867FAD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FFCA-EC6D-BC53-7C51-31E3F4D4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9D7D1-46A4-39A3-7349-0475FA22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4A71-5E68-B414-3F7C-58A7F9F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146-AA48-493C-A7CD-FC093475407D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99645-74A4-8646-40C1-753A8752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B4F6F-7D20-D8C7-BC5F-7613398B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A6A49-058A-6DCB-FDEF-4060D302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DCF9-C1AB-5116-2EF0-7AC399F5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C93D-6B3D-71F4-0C4F-95702791B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5A11-A42E-487A-A70F-283F0472997B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B494-A70D-FBD4-8C7F-C67DDFF7F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E3AD-E627-621F-F19A-2EEF90BEE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EC2B-203F-49DE-8D43-B652A08F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ight Triangle 51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743DC-6FAF-639A-A360-4F936C9C7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36674"/>
            <a:ext cx="3689096" cy="3514364"/>
          </a:xfrm>
        </p:spPr>
        <p:txBody>
          <a:bodyPr anchor="b">
            <a:normAutofit/>
          </a:bodyPr>
          <a:lstStyle/>
          <a:p>
            <a:pPr algn="r"/>
            <a:r>
              <a:rPr lang="en-US" sz="5600"/>
              <a:t>Exploratory Data Analysis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D8D466F-8D14-60AC-49DA-2BDC92C8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9365" y="2819673"/>
            <a:ext cx="1476058" cy="10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FD2BE5-2E89-8263-2774-C942243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E643E-6473-95C8-F05B-61D409CF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69772"/>
            <a:ext cx="10515600" cy="1505883"/>
          </a:xfrm>
        </p:spPr>
        <p:txBody>
          <a:bodyPr anchor="ctr">
            <a:normAutofit/>
          </a:bodyPr>
          <a:lstStyle/>
          <a:p>
            <a:r>
              <a:rPr lang="de-DE" sz="2800" dirty="0"/>
              <a:t>Verhältnis zwischen der Anzahl der Zugfahrten und den Verspätungsminuten für jeden Wochentag</a:t>
            </a:r>
            <a:endParaRPr lang="en-US" sz="28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9745A94-7885-DD98-26B4-286374922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1767840"/>
            <a:ext cx="9033567" cy="44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FD959-6FA9-C6A1-385E-1C417198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9135-3996-7106-E547-4CA2D0BB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Datenmusteranalyse</a:t>
            </a:r>
            <a:r>
              <a:rPr lang="en-US" sz="3600" dirty="0"/>
              <a:t> - </a:t>
            </a:r>
            <a:r>
              <a:rPr lang="de-DE" sz="3600" dirty="0"/>
              <a:t>über die Monate des Jahres</a:t>
            </a:r>
            <a:endParaRPr lang="en-US" sz="3600" dirty="0"/>
          </a:p>
        </p:txBody>
      </p:sp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BFBC61D-FC7F-D373-4A55-99FE2346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809750"/>
            <a:ext cx="8569443" cy="4576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6AA96-EFB2-1AC7-766E-AE7B7AC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A03-8DF1-DAF5-4D29-10F3140C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     </a:t>
            </a:r>
            <a:r>
              <a:rPr lang="en-US" sz="4000" dirty="0" err="1"/>
              <a:t>Gruppenweise</a:t>
            </a:r>
            <a:r>
              <a:rPr lang="en-US" sz="4000" dirty="0"/>
              <a:t> </a:t>
            </a:r>
            <a:r>
              <a:rPr lang="en-US" sz="4000" dirty="0" err="1"/>
              <a:t>Analyse</a:t>
            </a:r>
            <a:endParaRPr lang="en-US" sz="40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4E16421-A2A4-C0F9-976C-0B697C3E0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37960"/>
              </p:ext>
            </p:extLst>
          </p:nvPr>
        </p:nvGraphicFramePr>
        <p:xfrm>
          <a:off x="962025" y="2687320"/>
          <a:ext cx="9582150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49196767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98586346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738717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372913281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53581562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85813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Tägliche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1&lt; f &lt; 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 &lt;= f &lt; 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228 &lt;= f &lt; 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278 &lt; f &lt;=291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5562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29060D-40B6-1906-D4EE-0189D69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B5F4E-6D14-1EAD-DDA8-88127212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375" y="1464463"/>
            <a:ext cx="9583056" cy="51181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DCBE7C-4EA6-CF86-85D3-F1C146A6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</a:t>
            </a:r>
            <a:r>
              <a:rPr lang="en-US" sz="4000" dirty="0" err="1"/>
              <a:t>Gruppenweise</a:t>
            </a:r>
            <a:r>
              <a:rPr lang="en-US" sz="4000" dirty="0"/>
              <a:t> </a:t>
            </a:r>
            <a:r>
              <a:rPr lang="en-US" sz="4000" dirty="0" err="1"/>
              <a:t>Analyse</a:t>
            </a:r>
            <a:endParaRPr 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23EC-EEB1-BC15-B759-5D90F082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85C6C-E242-78A4-DDA7-4B29FE4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AC01AF-E6E7-231A-E39D-EE74D997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70" y="377810"/>
            <a:ext cx="10515600" cy="1325563"/>
          </a:xfrm>
        </p:spPr>
        <p:txBody>
          <a:bodyPr/>
          <a:lstStyle/>
          <a:p>
            <a:r>
              <a:rPr lang="en-US" dirty="0"/>
              <a:t>Challenges / Future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32A1D-4B76-732A-F04C-2DCCE067CB68}"/>
              </a:ext>
            </a:extLst>
          </p:cNvPr>
          <p:cNvSpPr txBox="1"/>
          <p:nvPr/>
        </p:nvSpPr>
        <p:spPr>
          <a:xfrm>
            <a:off x="1195595" y="1990311"/>
            <a:ext cx="10048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day frequency – how often/much the depot is used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parameters – season, holidays, weather….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 of depots are too high to analyze individually 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there could be other indicators/parameters to group the depots for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duplicate – we can’t say if it is a duplicate / data recording on the same day with exactly the same parameters—more info is needed, train numbers etc.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prediction – using two or more variables- day of the week, expected num of train runs  -- predict the delay time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1DED-910D-261B-A820-034FAF5D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Datensatz</a:t>
            </a:r>
            <a:r>
              <a:rPr lang="en-US" sz="4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1B5E0-20EF-972E-30E5-473E36C440D5}"/>
              </a:ext>
            </a:extLst>
          </p:cNvPr>
          <p:cNvSpPr txBox="1"/>
          <p:nvPr/>
        </p:nvSpPr>
        <p:spPr>
          <a:xfrm>
            <a:off x="838200" y="2196932"/>
            <a:ext cx="43338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 BST_NR_8: Depot/Betriebspunkt-ID </a:t>
            </a:r>
          </a:p>
          <a:p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 PROD_DATUM: Produktionsdatum - Der Tag, für den die Daten in den Spalten "Zugfahrten" und "Verspätungsminuten" gemessen wurden</a:t>
            </a:r>
          </a:p>
          <a:p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   Zugfahrten: Anzahl der Zugfahrten von  DB Cargo </a:t>
            </a:r>
          </a:p>
          <a:p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1" dirty="0"/>
              <a:t>   Verspätungsminuten: Summe der Verspätungsminuten von DB Cargo </a:t>
            </a:r>
            <a:endParaRPr lang="en-US" sz="16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A4FC2-0231-F0B5-84D7-C5D2DE88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487488"/>
            <a:ext cx="5822315" cy="4219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7D42B-7D43-1019-C24C-657E03A6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9C5D-208E-FFB6-CE0F-01B48172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Datenvorbereitung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747DF-4251-FDE3-FD08-5ADFBE70A698}"/>
              </a:ext>
            </a:extLst>
          </p:cNvPr>
          <p:cNvSpPr txBox="1"/>
          <p:nvPr/>
        </p:nvSpPr>
        <p:spPr>
          <a:xfrm>
            <a:off x="752475" y="1803577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der </a:t>
            </a:r>
            <a:r>
              <a:rPr lang="en-US" dirty="0" err="1"/>
              <a:t>fehlenden</a:t>
            </a:r>
            <a:r>
              <a:rPr lang="en-US" dirty="0"/>
              <a:t>/Nan-</a:t>
            </a:r>
            <a:r>
              <a:rPr lang="en-US" dirty="0" err="1"/>
              <a:t>Werte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von </a:t>
            </a:r>
            <a:r>
              <a:rPr lang="en-US" dirty="0" err="1"/>
              <a:t>Duplikaten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B1F4C6-428F-BB7D-0A4D-1AF6F6031F3F}"/>
              </a:ext>
            </a:extLst>
          </p:cNvPr>
          <p:cNvCxnSpPr/>
          <p:nvPr/>
        </p:nvCxnSpPr>
        <p:spPr>
          <a:xfrm>
            <a:off x="5057775" y="1988243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993499-6B7C-E1B8-04F3-A1A5261CD7E1}"/>
              </a:ext>
            </a:extLst>
          </p:cNvPr>
          <p:cNvCxnSpPr/>
          <p:nvPr/>
        </p:nvCxnSpPr>
        <p:spPr>
          <a:xfrm>
            <a:off x="5057775" y="2588319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42145-2E3C-5BA2-DEAB-D7D619D13C47}"/>
              </a:ext>
            </a:extLst>
          </p:cNvPr>
          <p:cNvSpPr txBox="1"/>
          <p:nvPr/>
        </p:nvSpPr>
        <p:spPr>
          <a:xfrm>
            <a:off x="6296025" y="1803577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fehlender</a:t>
            </a:r>
            <a:r>
              <a:rPr lang="en-US" dirty="0"/>
              <a:t> Wert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74672-C323-B2CE-8335-CD6A1B6AEA8F}"/>
              </a:ext>
            </a:extLst>
          </p:cNvPr>
          <p:cNvSpPr txBox="1"/>
          <p:nvPr/>
        </p:nvSpPr>
        <p:spPr>
          <a:xfrm>
            <a:off x="6296025" y="2403741"/>
            <a:ext cx="443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Summe der Daten für dasselbe Datum/Depot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63E6350-21FC-0FBF-C432-8CBB88A55A57}"/>
              </a:ext>
            </a:extLst>
          </p:cNvPr>
          <p:cNvSpPr/>
          <p:nvPr/>
        </p:nvSpPr>
        <p:spPr>
          <a:xfrm>
            <a:off x="5915029" y="4641306"/>
            <a:ext cx="561974" cy="8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098B2-1CC3-3C4A-CF3A-1AE3A3F6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42" y="2909256"/>
            <a:ext cx="4433906" cy="3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59D3E0-569C-DF5E-AEC6-57EC57C7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7108"/>
            <a:ext cx="4876799" cy="3725083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ABFA51F-B5BD-5881-72B2-98D96B5C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958B5-7683-1A92-B390-97C85ADB8D41}"/>
              </a:ext>
            </a:extLst>
          </p:cNvPr>
          <p:cNvSpPr txBox="1"/>
          <p:nvPr/>
        </p:nvSpPr>
        <p:spPr>
          <a:xfrm>
            <a:off x="1162050" y="2209800"/>
            <a:ext cx="75275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eindeutigen</a:t>
            </a:r>
            <a:r>
              <a:rPr lang="en-US" dirty="0"/>
              <a:t> </a:t>
            </a:r>
            <a:r>
              <a:rPr lang="en-US" dirty="0" err="1"/>
              <a:t>Betriebsstellen</a:t>
            </a:r>
            <a:r>
              <a:rPr lang="en-US" dirty="0"/>
              <a:t> – 3184</a:t>
            </a:r>
          </a:p>
          <a:p>
            <a:endParaRPr lang="en-US" dirty="0"/>
          </a:p>
          <a:p>
            <a:r>
              <a:rPr lang="en-US" dirty="0" err="1"/>
              <a:t>Startdatum</a:t>
            </a:r>
            <a:r>
              <a:rPr lang="en-US" dirty="0"/>
              <a:t> – 2016-01-02 00:00:00</a:t>
            </a:r>
          </a:p>
          <a:p>
            <a:endParaRPr lang="en-US" dirty="0"/>
          </a:p>
          <a:p>
            <a:r>
              <a:rPr lang="en-US" dirty="0" err="1"/>
              <a:t>Enddatum</a:t>
            </a:r>
            <a:r>
              <a:rPr lang="en-US" dirty="0"/>
              <a:t> – 2016-12-10 00:00:00</a:t>
            </a:r>
          </a:p>
          <a:p>
            <a:endParaRPr lang="en-US" dirty="0"/>
          </a:p>
          <a:p>
            <a:r>
              <a:rPr lang="de-DE" dirty="0"/>
              <a:t>Erwartete Anzahl von Tagen zwischen Startdatum und Enddatum </a:t>
            </a:r>
            <a:r>
              <a:rPr lang="en-US" dirty="0"/>
              <a:t>– 344</a:t>
            </a:r>
          </a:p>
          <a:p>
            <a:endParaRPr lang="en-US" dirty="0"/>
          </a:p>
          <a:p>
            <a:r>
              <a:rPr lang="de-DE" dirty="0"/>
              <a:t>Die Anzahl der eindeutigen Daten im Datensatz </a:t>
            </a:r>
            <a:r>
              <a:rPr lang="en-US" dirty="0"/>
              <a:t>– </a:t>
            </a:r>
            <a:r>
              <a:rPr lang="de-DE" dirty="0"/>
              <a:t>291</a:t>
            </a:r>
          </a:p>
          <a:p>
            <a:endParaRPr lang="de-DE" dirty="0"/>
          </a:p>
          <a:p>
            <a:r>
              <a:rPr lang="de-DE" dirty="0"/>
              <a:t>Daten werden nicht aufgezeichnet - für 53 Tage zwischen Start- und Enddatum</a:t>
            </a:r>
            <a:endParaRPr lang="en-US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F6D8B87-604B-EE7E-69E0-6B25E0F5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63F083B-C35A-AC1B-49CA-F1A77B6B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4287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D0694F-8062-9976-63E4-04F57FA5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sz="4000" dirty="0"/>
              <a:t>Verständnis der Daten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32E9E-5965-14EC-9C7E-B2AE41FB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FA96-BF76-6365-2DCC-B9A6ED36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2647405"/>
            <a:ext cx="3434986" cy="2905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29CBB0-C7E8-C48F-100D-4CD00925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2881" y="1986775"/>
            <a:ext cx="7519519" cy="3724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78411-62A6-EB2A-EC1B-7258809E0591}"/>
              </a:ext>
            </a:extLst>
          </p:cNvPr>
          <p:cNvSpPr txBox="1"/>
          <p:nvPr/>
        </p:nvSpPr>
        <p:spPr>
          <a:xfrm>
            <a:off x="1352550" y="287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89E69A8-3D1B-0912-7E0F-B3C878B5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Deskriptive Statistik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6B1F7-3C6B-5F57-AA6E-99515995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3">
            <a:extLst>
              <a:ext uri="{FF2B5EF4-FFF2-40B4-BE49-F238E27FC236}">
                <a16:creationId xmlns:a16="http://schemas.microsoft.com/office/drawing/2014/main" id="{0D2007A8-2EFE-9D89-7CAE-7E844A58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43" y="423068"/>
            <a:ext cx="10515600" cy="1325563"/>
          </a:xfrm>
        </p:spPr>
        <p:txBody>
          <a:bodyPr>
            <a:noAutofit/>
          </a:bodyPr>
          <a:lstStyle/>
          <a:p>
            <a:br>
              <a:rPr lang="de-DE" sz="4000" dirty="0"/>
            </a:br>
            <a:br>
              <a:rPr lang="de-DE" sz="4000" dirty="0"/>
            </a:br>
            <a:br>
              <a:rPr lang="de-DE" sz="4000" dirty="0"/>
            </a:br>
            <a:r>
              <a:rPr lang="de-DE" sz="4000" dirty="0"/>
              <a:t>Deskriptive Statistik – Depots ohne Verspätung </a:t>
            </a:r>
            <a:b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de-DE" sz="4000" dirty="0"/>
              <a:t> </a:t>
            </a:r>
            <a:br>
              <a:rPr lang="de-DE" sz="4000" dirty="0"/>
            </a:br>
            <a:br>
              <a:rPr lang="de-DE" sz="4000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4042D-E5F9-E24E-55B2-D3BFDC83DAEA}"/>
              </a:ext>
            </a:extLst>
          </p:cNvPr>
          <p:cNvSpPr txBox="1"/>
          <p:nvPr/>
        </p:nvSpPr>
        <p:spPr>
          <a:xfrm>
            <a:off x="2719387" y="2019298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635 Depots/Betriebsstellen – ohne Verspätung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84E68-6C0D-2B85-8450-1502BE33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838450"/>
            <a:ext cx="4728924" cy="323111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68EB047-05FF-515D-9F2A-27396C88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5CEA7F-2EAB-1B2C-C60C-2DA1242A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E6E53-BE53-F67B-1B1E-B852162A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61CD-CDA7-D5C3-771F-9FD21EB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126"/>
            <a:ext cx="10629900" cy="1617204"/>
          </a:xfrm>
        </p:spPr>
        <p:txBody>
          <a:bodyPr>
            <a:normAutofit/>
          </a:bodyPr>
          <a:lstStyle/>
          <a:p>
            <a:r>
              <a:rPr lang="en-US" sz="4000" dirty="0" err="1"/>
              <a:t>Datenmusteranalyse</a:t>
            </a:r>
            <a:r>
              <a:rPr lang="en-US" sz="4000" dirty="0"/>
              <a:t> – </a:t>
            </a:r>
            <a:r>
              <a:rPr lang="en-US" sz="4000" dirty="0" err="1"/>
              <a:t>im</a:t>
            </a:r>
            <a:r>
              <a:rPr lang="en-US" sz="4000" dirty="0"/>
              <a:t> </a:t>
            </a:r>
            <a:r>
              <a:rPr lang="en-US" sz="4000" dirty="0" err="1"/>
              <a:t>Verlauf</a:t>
            </a:r>
            <a:r>
              <a:rPr lang="en-US" sz="4000" dirty="0"/>
              <a:t> der Zeit</a:t>
            </a:r>
            <a:br>
              <a:rPr lang="en-US" sz="4000" dirty="0"/>
            </a:br>
            <a:r>
              <a:rPr lang="en-US" sz="4000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54E32-3821-5324-EA9D-69CFCDA5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4E6331-50B2-EC52-CB61-5460590B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51997-4F26-D47E-F574-12D586FB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9688" y="1982329"/>
            <a:ext cx="8701088" cy="464707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7C43C-C6A4-B421-9EBF-A176AB3D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A59C12-C65D-9FEF-EF07-C6596046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/>
              <a:t>Datenmuster</a:t>
            </a:r>
            <a:r>
              <a:rPr lang="en-US" sz="3600" dirty="0"/>
              <a:t> – </a:t>
            </a:r>
            <a:r>
              <a:rPr lang="en-US" sz="3600" dirty="0" err="1"/>
              <a:t>analyse</a:t>
            </a:r>
            <a:r>
              <a:rPr lang="en-US" sz="3600" dirty="0"/>
              <a:t> – </a:t>
            </a:r>
            <a:r>
              <a:rPr lang="en-US" sz="3600" dirty="0" err="1"/>
              <a:t>im</a:t>
            </a:r>
            <a:r>
              <a:rPr lang="en-US" sz="3600" dirty="0"/>
              <a:t> </a:t>
            </a:r>
            <a:r>
              <a:rPr lang="en-US" sz="3600" dirty="0" err="1"/>
              <a:t>Verlauf</a:t>
            </a:r>
            <a:r>
              <a:rPr lang="en-US" sz="3600" dirty="0"/>
              <a:t> der Zeit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0F997-5E51-9C10-56A3-5C2DB183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22" y="2238825"/>
            <a:ext cx="5828261" cy="3112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05117-6A67-F372-8EF8-1F42B0E1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75" y="2238825"/>
            <a:ext cx="5828261" cy="311275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174A86-E5D5-08C8-44B7-61357181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E63527-4942-5318-D3D2-E83C66C1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/>
              <a:t>Datenmusteranalyse</a:t>
            </a:r>
            <a:r>
              <a:rPr lang="en-US" sz="3600" dirty="0"/>
              <a:t> – </a:t>
            </a:r>
            <a:r>
              <a:rPr lang="en-US" sz="3600" dirty="0" err="1"/>
              <a:t>über</a:t>
            </a:r>
            <a:r>
              <a:rPr lang="en-US" sz="3600" dirty="0"/>
              <a:t> die </a:t>
            </a:r>
            <a:r>
              <a:rPr lang="en-US" sz="3600" dirty="0" err="1"/>
              <a:t>Wochentage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2A7885-6724-B4A2-A47B-F87A8EB0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7B83D1A-0161-6EB2-76D1-65031DB6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341125"/>
            <a:ext cx="9732239" cy="51977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F26D-DE35-5447-CF99-A8A984F3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EC2B-203F-49DE-8D43-B652A08F2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Exploratory Data Analysis</vt:lpstr>
      <vt:lpstr>Datensatz </vt:lpstr>
      <vt:lpstr>Datenvorbereitung</vt:lpstr>
      <vt:lpstr>Verständnis der Daten</vt:lpstr>
      <vt:lpstr>Deskriptive Statistik</vt:lpstr>
      <vt:lpstr>   Deskriptive Statistik – Depots ohne Verspätung     </vt:lpstr>
      <vt:lpstr>Datenmusteranalyse – im Verlauf der Zeit  </vt:lpstr>
      <vt:lpstr>Datenmuster – analyse – im Verlauf der Zeit  </vt:lpstr>
      <vt:lpstr>Datenmusteranalyse – über die Wochentage  </vt:lpstr>
      <vt:lpstr>Verhältnis zwischen der Anzahl der Zugfahrten und den Verspätungsminuten für jeden Wochentag</vt:lpstr>
      <vt:lpstr>Datenmusteranalyse - über die Monate des Jahres</vt:lpstr>
      <vt:lpstr>               Gruppenweise Analyse</vt:lpstr>
      <vt:lpstr>                Gruppenweise Analyse</vt:lpstr>
      <vt:lpstr>Challenges / Future directions</vt:lpstr>
    </vt:vector>
  </TitlesOfParts>
  <Company>Fraunhofer ISST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Seyidova, Maleyka</dc:creator>
  <cp:lastModifiedBy>Seyidova, Maleyka</cp:lastModifiedBy>
  <cp:revision>4</cp:revision>
  <dcterms:created xsi:type="dcterms:W3CDTF">2023-07-20T15:23:30Z</dcterms:created>
  <dcterms:modified xsi:type="dcterms:W3CDTF">2023-08-29T19:39:00Z</dcterms:modified>
</cp:coreProperties>
</file>