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5"/>
    <p:sldMasterId id="2147483672" r:id="rId6"/>
    <p:sldMasterId id="214748367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</p:sldIdLst>
  <p:sldSz cy="5143500" cx="9144000"/>
  <p:notesSz cx="6858000" cy="9144000"/>
  <p:embeddedFontLst>
    <p:embeddedFont>
      <p:font typeface="Gill Sans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36FCA0A-8D9B-40A2-9645-7C92E2DE4F55}">
  <a:tblStyle styleId="{C36FCA0A-8D9B-40A2-9645-7C92E2DE4F55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fill>
          <a:solidFill>
            <a:srgbClr val="D4E2CE"/>
          </a:solidFill>
        </a:fill>
      </a:tcStyle>
    </a:band1H>
    <a:band2H>
      <a:tcTxStyle/>
    </a:band2H>
    <a:band1V>
      <a:tcTxStyle/>
      <a:tcStyle>
        <a:fill>
          <a:solidFill>
            <a:srgbClr val="D4E2CE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11" Type="http://schemas.openxmlformats.org/officeDocument/2006/relationships/slide" Target="slides/slide3.xml"/><Relationship Id="rId22" Type="http://schemas.openxmlformats.org/officeDocument/2006/relationships/font" Target="fonts/GillSans-bold.fntdata"/><Relationship Id="rId10" Type="http://schemas.openxmlformats.org/officeDocument/2006/relationships/slide" Target="slides/slide2.xml"/><Relationship Id="rId21" Type="http://schemas.openxmlformats.org/officeDocument/2006/relationships/font" Target="fonts/GillSans-regular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1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74ee7f4f0_2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874ee7f4f0_2_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Welcome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Presentation of the results of first exercice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874ee7f4f0_2_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74ee7f4f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74ee7f4f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74ee7f4f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74ee7f4f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74ee7f4f0_2_2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874ee7f4f0_2_2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4ee7f4f0_2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874ee7f4f0_2_1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Often the price of group tickets per person is way cheaper then a ticket for one single person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Here we have the example of Bavaria ticket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Our idea:  Web application where one can publish a group ticket and share the price with people that are interested in the same activity.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874ee7f4f0_2_1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74ee7f4f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74ee7f4f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74ee7f4f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74ee7f4f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74ee7f4f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74ee7f4f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4ee7f4f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4ee7f4f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74ee7f4f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74ee7f4f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74ee7f4f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74ee7f4f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74ee7f4f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74ee7f4f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type="title">
  <p:cSld name="TITLE">
    <p:bg>
      <p:bgPr>
        <a:solidFill>
          <a:schemeClr val="accent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37150" lIns="205725" spcFirstLastPara="1" rIns="205725" wrap="square" tIns="1371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  <a:defRPr sz="29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2021395" y="3264408"/>
            <a:ext cx="5101209" cy="9299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type="title">
  <p:cSld name="TITLE">
    <p:bg>
      <p:bgPr>
        <a:solidFill>
          <a:schemeClr val="accent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ctr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37150" lIns="205725" spcFirstLastPara="1" rIns="205725" wrap="square" tIns="1371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  <a:defRPr sz="29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2021395" y="3264408"/>
            <a:ext cx="5101209" cy="9299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de section" type="secHead">
  <p:cSld name="SECTION_HEADER">
    <p:bg>
      <p:bgPr>
        <a:solidFill>
          <a:schemeClr val="accen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37150" lIns="205725" spcFirstLastPara="1" rIns="205725" wrap="square" tIns="1371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  <a:defRPr sz="29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2021395" y="3264349"/>
            <a:ext cx="5101209" cy="948812"/>
          </a:xfrm>
          <a:prstGeom prst="rect">
            <a:avLst/>
          </a:prstGeom>
          <a:noFill/>
          <a:ln>
            <a:noFill/>
          </a:ln>
        </p:spPr>
        <p:txBody>
          <a:bodyPr anchorCtr="1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1186434" y="1978533"/>
            <a:ext cx="3203828" cy="232648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2" type="body"/>
          </p:nvPr>
        </p:nvSpPr>
        <p:spPr>
          <a:xfrm>
            <a:off x="4753736" y="1978533"/>
            <a:ext cx="3202685" cy="232648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1187577" y="1735075"/>
            <a:ext cx="3202686" cy="528065"/>
          </a:xfrm>
          <a:prstGeom prst="rect">
            <a:avLst/>
          </a:prstGeom>
          <a:noFill/>
          <a:ln>
            <a:noFill/>
          </a:ln>
        </p:spPr>
        <p:txBody>
          <a:bodyPr anchorCtr="1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400" cap="none">
                <a:solidFill>
                  <a:srgbClr val="C55A1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5" name="Google Shape;95;p20"/>
          <p:cNvSpPr txBox="1"/>
          <p:nvPr>
            <p:ph idx="2" type="body"/>
          </p:nvPr>
        </p:nvSpPr>
        <p:spPr>
          <a:xfrm>
            <a:off x="1187577" y="2357438"/>
            <a:ext cx="3202686" cy="19475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3" type="body"/>
          </p:nvPr>
        </p:nvSpPr>
        <p:spPr>
          <a:xfrm>
            <a:off x="4753737" y="2357438"/>
            <a:ext cx="3190113" cy="19475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4" type="body"/>
          </p:nvPr>
        </p:nvSpPr>
        <p:spPr>
          <a:xfrm>
            <a:off x="4753737" y="1735075"/>
            <a:ext cx="3202686" cy="528065"/>
          </a:xfrm>
          <a:prstGeom prst="rect">
            <a:avLst/>
          </a:prstGeom>
          <a:noFill/>
          <a:ln>
            <a:noFill/>
          </a:ln>
        </p:spPr>
        <p:txBody>
          <a:bodyPr anchorCtr="1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400" cap="none">
                <a:solidFill>
                  <a:srgbClr val="C55A1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1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type="objTx">
  <p:cSld name="OBJECT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3"/>
          <p:cNvSpPr txBox="1"/>
          <p:nvPr>
            <p:ph type="title"/>
          </p:nvPr>
        </p:nvSpPr>
        <p:spPr>
          <a:xfrm>
            <a:off x="603504" y="1682871"/>
            <a:ext cx="3364992" cy="85612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37150" lIns="137150" spcFirstLastPara="1" rIns="137150" wrap="square" tIns="1371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ill Sans"/>
              <a:buNone/>
              <a:defRPr sz="17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5052060" y="603504"/>
            <a:ext cx="3611880" cy="39364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15" name="Google Shape;115;p23"/>
          <p:cNvSpPr txBox="1"/>
          <p:nvPr>
            <p:ph idx="2" type="body"/>
          </p:nvPr>
        </p:nvSpPr>
        <p:spPr>
          <a:xfrm>
            <a:off x="836676" y="2662438"/>
            <a:ext cx="2846070" cy="1645527"/>
          </a:xfrm>
          <a:prstGeom prst="rect">
            <a:avLst/>
          </a:prstGeom>
          <a:noFill/>
          <a:ln>
            <a:noFill/>
          </a:ln>
        </p:spPr>
        <p:txBody>
          <a:bodyPr anchorCtr="1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type="picTx">
  <p:cSld name="PICTURE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/>
          <p:nvPr/>
        </p:nvSpPr>
        <p:spPr>
          <a:xfrm>
            <a:off x="0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4"/>
          <p:cNvSpPr txBox="1"/>
          <p:nvPr>
            <p:ph type="title"/>
          </p:nvPr>
        </p:nvSpPr>
        <p:spPr>
          <a:xfrm>
            <a:off x="606392" y="1682871"/>
            <a:ext cx="3371248" cy="85098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37150" lIns="137150" spcFirstLastPara="1" rIns="137150" wrap="square" tIns="1371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ill Sans"/>
              <a:buNone/>
              <a:defRPr sz="17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4"/>
          <p:cNvSpPr/>
          <p:nvPr>
            <p:ph idx="2" type="pic"/>
          </p:nvPr>
        </p:nvSpPr>
        <p:spPr>
          <a:xfrm>
            <a:off x="4571999" y="0"/>
            <a:ext cx="4576573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836676" y="2662438"/>
            <a:ext cx="2846070" cy="1645528"/>
          </a:xfrm>
          <a:prstGeom prst="rect">
            <a:avLst/>
          </a:prstGeom>
          <a:noFill/>
          <a:ln>
            <a:noFill/>
          </a:ln>
        </p:spPr>
        <p:txBody>
          <a:bodyPr anchorCtr="1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1" type="ftr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4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 rot="5400000">
            <a:off x="3408756" y="243129"/>
            <a:ext cx="2326487" cy="579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5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 rot="5400000">
            <a:off x="5108007" y="2084772"/>
            <a:ext cx="3737610" cy="973956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 rot="5400000">
            <a:off x="2128980" y="247317"/>
            <a:ext cx="3737610" cy="46488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6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  <a:defRPr b="0" i="0" sz="21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5" name="Google Shape;55;p13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  <a:defRPr b="0" i="0" sz="21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7" name="Google Shape;67;p15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472C4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ctr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37150" lIns="205725" spcFirstLastPara="1" rIns="205725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</a:pPr>
            <a:r>
              <a:rPr lang="tr" sz="1100"/>
              <a:t>SEBA MASTER - WEB APPLICATION ENGINEERING </a:t>
            </a:r>
            <a:endParaRPr sz="1100"/>
          </a:p>
        </p:txBody>
      </p:sp>
      <p:sp>
        <p:nvSpPr>
          <p:cNvPr id="145" name="Google Shape;145;p27"/>
          <p:cNvSpPr txBox="1"/>
          <p:nvPr>
            <p:ph idx="1" type="subTitle"/>
          </p:nvPr>
        </p:nvSpPr>
        <p:spPr>
          <a:xfrm>
            <a:off x="2021395" y="3264408"/>
            <a:ext cx="5101209" cy="9299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tr" sz="2100"/>
              <a:t>Exercise II:  Technical Description &amp; Design</a:t>
            </a:r>
            <a:endParaRPr sz="1100"/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tr" sz="2100"/>
              <a:t>Presented by:  Team 52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472C4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1673402" y="2125944"/>
            <a:ext cx="5797200" cy="891600"/>
          </a:xfrm>
          <a:prstGeom prst="rect">
            <a:avLst/>
          </a:prstGeom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Data Model</a:t>
            </a:r>
            <a:endParaRPr/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1673402" y="2903783"/>
            <a:ext cx="5797200" cy="23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472C4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25" y="37075"/>
            <a:ext cx="4532874" cy="4908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075" y="37075"/>
            <a:ext cx="4399774" cy="23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3663" y="2401775"/>
            <a:ext cx="2442600" cy="26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472C4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1673352" y="2125980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tr" sz="1100"/>
              <a:t>THANK YOU</a:t>
            </a:r>
            <a:endParaRPr sz="1100"/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4234070" y="3207489"/>
            <a:ext cx="1497230" cy="6091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" sz="1100"/>
              <a:t>Q&amp;A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tr" sz="1100"/>
              <a:t>BUSINESS IDEA RECAP</a:t>
            </a:r>
            <a:endParaRPr sz="1100"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4102" y="1975069"/>
            <a:ext cx="5572864" cy="28274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tr" sz="1500"/>
              <a:t>G</a:t>
            </a:r>
            <a:r>
              <a:rPr lang="tr" sz="1500"/>
              <a:t>roup tickets are cheaper per person than single tickets!</a:t>
            </a:r>
            <a:br>
              <a:rPr lang="tr" sz="1500"/>
            </a:br>
            <a:endParaRPr sz="1500"/>
          </a:p>
          <a:p>
            <a:pPr indent="-17145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•"/>
            </a:pPr>
            <a:r>
              <a:rPr lang="tr" sz="1500"/>
              <a:t>Our idea: </a:t>
            </a:r>
            <a:br>
              <a:rPr lang="tr" sz="1500"/>
            </a:br>
            <a:r>
              <a:rPr lang="tr" sz="1500"/>
              <a:t> Web application where one can publish a group ticket and share the price with people that are interested in the same activity.</a:t>
            </a:r>
            <a:endParaRPr sz="1100"/>
          </a:p>
          <a:p>
            <a:pPr indent="-177800" lvl="1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tr" sz="1400"/>
              <a:t>e.g : public transport, festivals, events…</a:t>
            </a:r>
            <a:endParaRPr sz="1100"/>
          </a:p>
          <a:p>
            <a:pPr indent="-88900" lvl="1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graphicFrame>
        <p:nvGraphicFramePr>
          <p:cNvPr id="153" name="Google Shape;153;p28"/>
          <p:cNvGraphicFramePr/>
          <p:nvPr/>
        </p:nvGraphicFramePr>
        <p:xfrm>
          <a:off x="5771794" y="204917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{C36FCA0A-8D9B-40A2-9645-7C92E2DE4F55}</a:tableStyleId>
              </a:tblPr>
              <a:tblGrid>
                <a:gridCol w="1948125"/>
                <a:gridCol w="859025"/>
              </a:tblGrid>
              <a:tr h="462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500"/>
                        <a:t>26 €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4472C4"/>
                    </a:solidFill>
                  </a:tcPr>
                </a:tc>
              </a:tr>
              <a:tr h="462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4472C4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500"/>
                        <a:t>17 €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4472C4">
                        <a:alpha val="49803"/>
                      </a:srgbClr>
                    </a:solidFill>
                  </a:tcPr>
                </a:tc>
              </a:tr>
              <a:tr h="462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500"/>
                        <a:t>14 €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4472C4"/>
                    </a:solidFill>
                  </a:tcPr>
                </a:tc>
              </a:tr>
              <a:tr h="462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4472C4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500"/>
                        <a:t>12,5 €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4472C4">
                        <a:alpha val="49803"/>
                      </a:srgbClr>
                    </a:solidFill>
                  </a:tcPr>
                </a:tc>
              </a:tr>
              <a:tr h="462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500"/>
                        <a:t>11,6 €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  <p:grpSp>
        <p:nvGrpSpPr>
          <p:cNvPr id="154" name="Google Shape;154;p28"/>
          <p:cNvGrpSpPr/>
          <p:nvPr/>
        </p:nvGrpSpPr>
        <p:grpSpPr>
          <a:xfrm>
            <a:off x="5823553" y="2036230"/>
            <a:ext cx="1765026" cy="2308975"/>
            <a:chOff x="1889673" y="2744158"/>
            <a:chExt cx="2593789" cy="3516160"/>
          </a:xfrm>
        </p:grpSpPr>
        <p:pic>
          <p:nvPicPr>
            <p:cNvPr descr="Homme" id="155" name="Google Shape;155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11741" y="2744158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56" name="Google Shape;156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11029" y="3480682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57" name="Google Shape;157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14309" y="3483545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58" name="Google Shape;158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11741" y="2761411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59" name="Google Shape;159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54512" y="4170805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60" name="Google Shape;160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51766" y="4172783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61" name="Google Shape;161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71794" y="4188426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62" name="Google Shape;162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89673" y="5592360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63" name="Google Shape;163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00100" y="4907912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64" name="Google Shape;164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96422" y="4907912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65" name="Google Shape;165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89758" y="4890393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66" name="Google Shape;166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19643" y="4884789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67" name="Google Shape;167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15873" y="5589193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68" name="Google Shape;168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65056" y="5580766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69" name="Google Shape;169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69011" y="5592729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70" name="Google Shape;170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76150" y="5592729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1" name="Google Shape;171;p28"/>
          <p:cNvSpPr txBox="1"/>
          <p:nvPr/>
        </p:nvSpPr>
        <p:spPr>
          <a:xfrm>
            <a:off x="6190127" y="4447897"/>
            <a:ext cx="216900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Bavaria Ticket price / person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472C4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1673402" y="2125944"/>
            <a:ext cx="5797200" cy="891600"/>
          </a:xfrm>
          <a:prstGeom prst="rect">
            <a:avLst/>
          </a:prstGeom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Use Cases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472C4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1673352" y="1978533"/>
            <a:ext cx="5797200" cy="23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700" y="139963"/>
            <a:ext cx="7380600" cy="486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472C4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1673352" y="723519"/>
            <a:ext cx="5797200" cy="891600"/>
          </a:xfrm>
          <a:prstGeom prst="rect">
            <a:avLst/>
          </a:prstGeom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1673352" y="1978533"/>
            <a:ext cx="5797200" cy="23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999" y="139950"/>
            <a:ext cx="7379999" cy="486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472C4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1673352" y="723519"/>
            <a:ext cx="5797200" cy="891600"/>
          </a:xfrm>
          <a:prstGeom prst="rect">
            <a:avLst/>
          </a:prstGeom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1673352" y="1978533"/>
            <a:ext cx="5797200" cy="23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002" y="139950"/>
            <a:ext cx="7379999" cy="486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472C4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673352" y="723519"/>
            <a:ext cx="5797200" cy="891600"/>
          </a:xfrm>
          <a:prstGeom prst="rect">
            <a:avLst/>
          </a:prstGeom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1673352" y="1978533"/>
            <a:ext cx="5797200" cy="23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952" y="139950"/>
            <a:ext cx="7379999" cy="486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472C4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1673402" y="2125944"/>
            <a:ext cx="5797200" cy="891600"/>
          </a:xfrm>
          <a:prstGeom prst="rect">
            <a:avLst/>
          </a:prstGeom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Pretty MockUp</a:t>
            </a:r>
            <a:endParaRPr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1673402" y="2903783"/>
            <a:ext cx="5797200" cy="23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472C4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1673352" y="723519"/>
            <a:ext cx="5797200" cy="891600"/>
          </a:xfrm>
          <a:prstGeom prst="rect">
            <a:avLst/>
          </a:prstGeom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1673352" y="1978533"/>
            <a:ext cx="5797200" cy="23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250" y="364662"/>
            <a:ext cx="7847400" cy="441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li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li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