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sldIdLst>
    <p:sldId id="256" r:id="rId2"/>
    <p:sldId id="278" r:id="rId3"/>
    <p:sldId id="363" r:id="rId4"/>
    <p:sldId id="362" r:id="rId5"/>
    <p:sldId id="358" r:id="rId6"/>
    <p:sldId id="359" r:id="rId7"/>
    <p:sldId id="360" r:id="rId8"/>
    <p:sldId id="361" r:id="rId9"/>
    <p:sldId id="355" r:id="rId10"/>
    <p:sldId id="364" r:id="rId11"/>
    <p:sldId id="365" r:id="rId12"/>
    <p:sldId id="366" r:id="rId13"/>
    <p:sldId id="356" r:id="rId14"/>
    <p:sldId id="367" r:id="rId15"/>
    <p:sldId id="368" r:id="rId16"/>
    <p:sldId id="357" r:id="rId17"/>
    <p:sldId id="369" r:id="rId18"/>
    <p:sldId id="370" r:id="rId1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9B500E-A26F-08D5-14FF-DF8720D3812C}" name="Abhishek Malga" initials="AM" userId="S::abhishekmalga@usf.edu::e039321d-84c3-4d08-8074-e0ccf518928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858585"/>
    <a:srgbClr val="ACCA9E"/>
    <a:srgbClr val="70AD47"/>
    <a:srgbClr val="CC0000"/>
    <a:srgbClr val="993300"/>
    <a:srgbClr val="CC3300"/>
    <a:srgbClr val="F2F2F2"/>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86350" autoAdjust="0"/>
  </p:normalViewPr>
  <p:slideViewPr>
    <p:cSldViewPr snapToGrid="0">
      <p:cViewPr>
        <p:scale>
          <a:sx n="82" d="100"/>
          <a:sy n="82" d="100"/>
        </p:scale>
        <p:origin x="528" y="832"/>
      </p:cViewPr>
      <p:guideLst/>
    </p:cSldViewPr>
  </p:slideViewPr>
  <p:outlineViewPr>
    <p:cViewPr>
      <p:scale>
        <a:sx n="33" d="100"/>
        <a:sy n="33" d="100"/>
      </p:scale>
      <p:origin x="0" y="-43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244856C-5BF5-4C59-9088-4445376BD276}" type="datetimeFigureOut">
              <a:rPr lang="en-US" smtClean="0"/>
              <a:t>2/5/22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67B9A7F-51F6-4E8D-A179-17B2B763DCB9}" type="slidenum">
              <a:rPr lang="en-US" smtClean="0"/>
              <a:t>‹#›</a:t>
            </a:fld>
            <a:endParaRPr lang="en-US"/>
          </a:p>
        </p:txBody>
      </p:sp>
    </p:spTree>
    <p:extLst>
      <p:ext uri="{BB962C8B-B14F-4D97-AF65-F5344CB8AC3E}">
        <p14:creationId xmlns:p14="http://schemas.microsoft.com/office/powerpoint/2010/main" val="107275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B9A7F-51F6-4E8D-A179-17B2B763DCB9}" type="slidenum">
              <a:rPr lang="en-US" smtClean="0"/>
              <a:t>2</a:t>
            </a:fld>
            <a:endParaRPr lang="en-US"/>
          </a:p>
        </p:txBody>
      </p:sp>
    </p:spTree>
    <p:extLst>
      <p:ext uri="{BB962C8B-B14F-4D97-AF65-F5344CB8AC3E}">
        <p14:creationId xmlns:p14="http://schemas.microsoft.com/office/powerpoint/2010/main" val="55256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B9A7F-51F6-4E8D-A179-17B2B763DCB9}" type="slidenum">
              <a:rPr lang="en-US" smtClean="0"/>
              <a:t>9</a:t>
            </a:fld>
            <a:endParaRPr lang="en-US"/>
          </a:p>
        </p:txBody>
      </p:sp>
    </p:spTree>
    <p:extLst>
      <p:ext uri="{BB962C8B-B14F-4D97-AF65-F5344CB8AC3E}">
        <p14:creationId xmlns:p14="http://schemas.microsoft.com/office/powerpoint/2010/main" val="282461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starts with the customer selecting the desired house by using the filters in the website and when he picks the one, we collect his required information and redirect him to the payment gateway of the selected housing community for initial payment processing. Once the payment is processed, the housing community will send back the payment confirmation receipt to us which we will redirect to the customer and make sure that the selected property is on hold for 48 hours to finish the final payment for the processing.</a:t>
            </a:r>
          </a:p>
          <a:p>
            <a:endParaRPr lang="en-US" dirty="0">
              <a:cs typeface="Calibri"/>
            </a:endParaRPr>
          </a:p>
        </p:txBody>
      </p:sp>
      <p:sp>
        <p:nvSpPr>
          <p:cNvPr id="4" name="Slide Number Placeholder 3"/>
          <p:cNvSpPr>
            <a:spLocks noGrp="1"/>
          </p:cNvSpPr>
          <p:nvPr>
            <p:ph type="sldNum" sz="quarter" idx="5"/>
          </p:nvPr>
        </p:nvSpPr>
        <p:spPr/>
        <p:txBody>
          <a:bodyPr/>
          <a:lstStyle/>
          <a:p>
            <a:fld id="{467B9A7F-51F6-4E8D-A179-17B2B763DCB9}" type="slidenum">
              <a:rPr lang="en-US" smtClean="0"/>
              <a:t>12</a:t>
            </a:fld>
            <a:endParaRPr lang="en-US"/>
          </a:p>
        </p:txBody>
      </p:sp>
    </p:spTree>
    <p:extLst>
      <p:ext uri="{BB962C8B-B14F-4D97-AF65-F5344CB8AC3E}">
        <p14:creationId xmlns:p14="http://schemas.microsoft.com/office/powerpoint/2010/main" val="6446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registers up in the website by giving details and searches for house of his choice from different communities, once the selection is done the customer is requested to provide personal details and the customer is redirected to housing community gateway in order to reserve the house by paying partial amount. Once the payment is done, the customer is given a timeframe of 48 hours within which the customer can complete the final payment. Once the final payment is done, the Leasing community will be informed about the booking and the website will be updated regarding the reservation.</a:t>
            </a:r>
          </a:p>
          <a:p>
            <a:endParaRPr lang="en-US" dirty="0">
              <a:cs typeface="Calibri"/>
            </a:endParaRPr>
          </a:p>
        </p:txBody>
      </p:sp>
      <p:sp>
        <p:nvSpPr>
          <p:cNvPr id="4" name="Slide Number Placeholder 3"/>
          <p:cNvSpPr>
            <a:spLocks noGrp="1"/>
          </p:cNvSpPr>
          <p:nvPr>
            <p:ph type="sldNum" sz="quarter" idx="5"/>
          </p:nvPr>
        </p:nvSpPr>
        <p:spPr/>
        <p:txBody>
          <a:bodyPr/>
          <a:lstStyle/>
          <a:p>
            <a:fld id="{467B9A7F-51F6-4E8D-A179-17B2B763DCB9}" type="slidenum">
              <a:rPr lang="en-US" smtClean="0"/>
              <a:t>13</a:t>
            </a:fld>
            <a:endParaRPr lang="en-US"/>
          </a:p>
        </p:txBody>
      </p:sp>
    </p:spTree>
    <p:extLst>
      <p:ext uri="{BB962C8B-B14F-4D97-AF65-F5344CB8AC3E}">
        <p14:creationId xmlns:p14="http://schemas.microsoft.com/office/powerpoint/2010/main" val="92464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B9A7F-51F6-4E8D-A179-17B2B763DCB9}" type="slidenum">
              <a:rPr lang="en-US" smtClean="0"/>
              <a:t>16</a:t>
            </a:fld>
            <a:endParaRPr lang="en-US"/>
          </a:p>
        </p:txBody>
      </p:sp>
    </p:spTree>
    <p:extLst>
      <p:ext uri="{BB962C8B-B14F-4D97-AF65-F5344CB8AC3E}">
        <p14:creationId xmlns:p14="http://schemas.microsoft.com/office/powerpoint/2010/main" val="398942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B9A7F-51F6-4E8D-A179-17B2B763DCB9}" type="slidenum">
              <a:rPr lang="en-US" smtClean="0"/>
              <a:t>17</a:t>
            </a:fld>
            <a:endParaRPr lang="en-US"/>
          </a:p>
        </p:txBody>
      </p:sp>
    </p:spTree>
    <p:extLst>
      <p:ext uri="{BB962C8B-B14F-4D97-AF65-F5344CB8AC3E}">
        <p14:creationId xmlns:p14="http://schemas.microsoft.com/office/powerpoint/2010/main" val="44474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B9A7F-51F6-4E8D-A179-17B2B763DCB9}" type="slidenum">
              <a:rPr lang="en-US" smtClean="0"/>
              <a:t>18</a:t>
            </a:fld>
            <a:endParaRPr lang="en-US"/>
          </a:p>
        </p:txBody>
      </p:sp>
    </p:spTree>
    <p:extLst>
      <p:ext uri="{BB962C8B-B14F-4D97-AF65-F5344CB8AC3E}">
        <p14:creationId xmlns:p14="http://schemas.microsoft.com/office/powerpoint/2010/main" val="338606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182A-A4F3-4B1E-9167-F18CE59B5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76350-34E9-46FE-A6AC-4578D162C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FD722-629D-4E24-B6F6-71D4EAD1B7F5}"/>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5" name="Footer Placeholder 4">
            <a:extLst>
              <a:ext uri="{FF2B5EF4-FFF2-40B4-BE49-F238E27FC236}">
                <a16:creationId xmlns:a16="http://schemas.microsoft.com/office/drawing/2014/main" id="{EF1A09F4-FF32-4C8D-99AC-623F5C7F5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17407-F5CB-41AE-ADA7-6C69097CEDC3}"/>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353053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A22A-9644-43E6-9DF6-B8736AF7A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0B656-B45A-4F0C-81B4-BE1B41510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1F02E-AEAF-4960-B9C0-0DF086606A81}"/>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5" name="Footer Placeholder 4">
            <a:extLst>
              <a:ext uri="{FF2B5EF4-FFF2-40B4-BE49-F238E27FC236}">
                <a16:creationId xmlns:a16="http://schemas.microsoft.com/office/drawing/2014/main" id="{738A773F-D443-4A93-9E10-C9F3A9C1F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B869F-E13D-441E-B597-92E3B0DA9B0F}"/>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286886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20A50-0805-42F2-AD19-A92B4FB160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0B5A4C-6871-488F-B7B7-C532B638D4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BFF90-D5C0-42E9-9B7D-3278F3487078}"/>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5" name="Footer Placeholder 4">
            <a:extLst>
              <a:ext uri="{FF2B5EF4-FFF2-40B4-BE49-F238E27FC236}">
                <a16:creationId xmlns:a16="http://schemas.microsoft.com/office/drawing/2014/main" id="{03A40C81-240B-4E57-969C-183552802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6E175-3F44-4D1C-AD66-88AFBF4E72D1}"/>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219721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4EEA-C474-4AA7-BEDB-50362E9172CE}"/>
              </a:ext>
            </a:extLst>
          </p:cNvPr>
          <p:cNvSpPr>
            <a:spLocks noGrp="1"/>
          </p:cNvSpPr>
          <p:nvPr>
            <p:ph type="title" hasCustomPrompt="1"/>
          </p:nvPr>
        </p:nvSpPr>
        <p:spPr>
          <a:xfrm>
            <a:off x="0" y="0"/>
            <a:ext cx="12192000" cy="927099"/>
          </a:xfrm>
          <a:solidFill>
            <a:srgbClr val="005400"/>
          </a:solidFill>
        </p:spPr>
        <p:txBody>
          <a:bodyPr/>
          <a:lstStyle>
            <a:lvl1pPr>
              <a:defRPr>
                <a:solidFill>
                  <a:schemeClr val="bg1"/>
                </a:solidFill>
              </a:defRPr>
            </a:lvl1pPr>
          </a:lstStyle>
          <a:p>
            <a:r>
              <a:rPr lang="en-US" dirty="0"/>
              <a:t>    Click to edit Master title style</a:t>
            </a:r>
          </a:p>
        </p:txBody>
      </p:sp>
      <p:sp>
        <p:nvSpPr>
          <p:cNvPr id="3" name="Content Placeholder 2">
            <a:extLst>
              <a:ext uri="{FF2B5EF4-FFF2-40B4-BE49-F238E27FC236}">
                <a16:creationId xmlns:a16="http://schemas.microsoft.com/office/drawing/2014/main" id="{F26E6B51-654E-461D-ABA1-23657927962B}"/>
              </a:ext>
            </a:extLst>
          </p:cNvPr>
          <p:cNvSpPr>
            <a:spLocks noGrp="1"/>
          </p:cNvSpPr>
          <p:nvPr>
            <p:ph idx="1"/>
          </p:nvPr>
        </p:nvSpPr>
        <p:spPr>
          <a:xfrm>
            <a:off x="838200" y="1339850"/>
            <a:ext cx="10515600" cy="4837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F4237-4964-4C0A-9964-396D9CC9238F}"/>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5" name="Footer Placeholder 4">
            <a:extLst>
              <a:ext uri="{FF2B5EF4-FFF2-40B4-BE49-F238E27FC236}">
                <a16:creationId xmlns:a16="http://schemas.microsoft.com/office/drawing/2014/main" id="{9EE4C375-915A-4AC3-ACCA-095AC739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D7507-E7CA-43C4-A330-AAE321215BF3}"/>
              </a:ext>
            </a:extLst>
          </p:cNvPr>
          <p:cNvSpPr>
            <a:spLocks noGrp="1"/>
          </p:cNvSpPr>
          <p:nvPr>
            <p:ph type="sldNum" sz="quarter" idx="12"/>
          </p:nvPr>
        </p:nvSpPr>
        <p:spPr/>
        <p:txBody>
          <a:bodyPr/>
          <a:lstStyle/>
          <a:p>
            <a:fld id="{B59B528E-FA12-48CD-8EB7-52D5BF81E868}" type="slidenum">
              <a:rPr lang="en-US" smtClean="0"/>
              <a:t>‹#›</a:t>
            </a:fld>
            <a:endParaRPr lang="en-US"/>
          </a:p>
        </p:txBody>
      </p:sp>
      <p:pic>
        <p:nvPicPr>
          <p:cNvPr id="11" name="Picture 10" descr="A close-up of a logo&#10;&#10;Description automatically generated with medium confidence">
            <a:extLst>
              <a:ext uri="{FF2B5EF4-FFF2-40B4-BE49-F238E27FC236}">
                <a16:creationId xmlns:a16="http://schemas.microsoft.com/office/drawing/2014/main" id="{18D0831F-9AF4-47AC-90A1-B5A183E76C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8600" y="6169721"/>
            <a:ext cx="3028950" cy="627953"/>
          </a:xfrm>
          <a:prstGeom prst="rect">
            <a:avLst/>
          </a:prstGeom>
        </p:spPr>
      </p:pic>
    </p:spTree>
    <p:extLst>
      <p:ext uri="{BB962C8B-B14F-4D97-AF65-F5344CB8AC3E}">
        <p14:creationId xmlns:p14="http://schemas.microsoft.com/office/powerpoint/2010/main" val="213956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1776-A29D-4DF8-BE23-2C4DEA0E6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7DA6C-EABD-468F-894F-F45DBBDA1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18B50-28B7-4866-89BB-9E8526C5EC4E}"/>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5" name="Footer Placeholder 4">
            <a:extLst>
              <a:ext uri="{FF2B5EF4-FFF2-40B4-BE49-F238E27FC236}">
                <a16:creationId xmlns:a16="http://schemas.microsoft.com/office/drawing/2014/main" id="{3A9152A4-6059-4992-8F53-FB3F37F62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297F6-F9BE-46C4-ABDA-587ADEF77091}"/>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60725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4A41-DEF0-43F9-AE7B-31B829AA9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D9B60-A7B1-416E-8A7B-3AE72908B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6C00B-4D8A-49D9-A0A4-4B2AE600B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F0A27-90BA-44D4-9E6F-CFCB7DBAAE5F}"/>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6" name="Footer Placeholder 5">
            <a:extLst>
              <a:ext uri="{FF2B5EF4-FFF2-40B4-BE49-F238E27FC236}">
                <a16:creationId xmlns:a16="http://schemas.microsoft.com/office/drawing/2014/main" id="{1841833E-2B0A-48A6-A5C9-ECAF4CACD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16AED-58DA-4B42-B15B-1AEF09268328}"/>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182617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3E7E-96BB-4A78-B38E-ACFE708E1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B1E94-C5B8-43DF-BE5C-9CF53EF9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ADE76-6E2A-48DE-93CD-5A0661B723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8AF8D-72A4-4FA6-BA4B-D5AF51FB9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B3BF3A-D44E-466C-A634-F207893BC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2BA8D8-D79C-497A-986D-20CA33BBAAA5}"/>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8" name="Footer Placeholder 7">
            <a:extLst>
              <a:ext uri="{FF2B5EF4-FFF2-40B4-BE49-F238E27FC236}">
                <a16:creationId xmlns:a16="http://schemas.microsoft.com/office/drawing/2014/main" id="{B3BDC576-D16E-4835-8FAE-C8EBB95BC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EFC4A4-AA7A-4D89-B7EB-F5866D816CC6}"/>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53825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288D-478B-47A0-9F43-F1A6D94F5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2E8D3-E3A8-4596-BF60-A68481AF0F97}"/>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4" name="Footer Placeholder 3">
            <a:extLst>
              <a:ext uri="{FF2B5EF4-FFF2-40B4-BE49-F238E27FC236}">
                <a16:creationId xmlns:a16="http://schemas.microsoft.com/office/drawing/2014/main" id="{A71199A9-1A7E-4912-A11F-955E2DB47A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8A778-033E-4976-8802-1A0BBDA9A700}"/>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81654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4A920-581B-4434-9D4B-79728151160B}"/>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3" name="Footer Placeholder 2">
            <a:extLst>
              <a:ext uri="{FF2B5EF4-FFF2-40B4-BE49-F238E27FC236}">
                <a16:creationId xmlns:a16="http://schemas.microsoft.com/office/drawing/2014/main" id="{F29CFB0B-5EE1-4D6F-84C3-5C96608E5F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3636B-57BF-497A-8691-403FB6E28405}"/>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371971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35D0-5451-45A2-9DDF-4A9A77E5F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A1D4FE-9BCE-4609-951F-6633828FD7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BCE404-6626-414A-8802-CB8D6EA56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CD282-DDE0-4F75-B6D5-7E50CEE0C55D}"/>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6" name="Footer Placeholder 5">
            <a:extLst>
              <a:ext uri="{FF2B5EF4-FFF2-40B4-BE49-F238E27FC236}">
                <a16:creationId xmlns:a16="http://schemas.microsoft.com/office/drawing/2014/main" id="{F907A993-DAEB-4B68-AD5B-182805C30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8CA0F-1C65-4679-A6BB-20BDD44AC701}"/>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257419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E3A3-D0CD-41D1-95C4-090114D65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9BBD09-026F-4C44-8A6E-E5EBDDA12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D8B1E5-06A6-4E5F-9622-551AC0EE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A33E-26A3-4A59-99BA-27E2FBB2CCDB}"/>
              </a:ext>
            </a:extLst>
          </p:cNvPr>
          <p:cNvSpPr>
            <a:spLocks noGrp="1"/>
          </p:cNvSpPr>
          <p:nvPr>
            <p:ph type="dt" sz="half" idx="10"/>
          </p:nvPr>
        </p:nvSpPr>
        <p:spPr/>
        <p:txBody>
          <a:bodyPr/>
          <a:lstStyle/>
          <a:p>
            <a:fld id="{F4581108-F902-4240-AAA6-48E929DB96F7}" type="datetimeFigureOut">
              <a:rPr lang="en-US" smtClean="0"/>
              <a:t>2/5/22</a:t>
            </a:fld>
            <a:endParaRPr lang="en-US"/>
          </a:p>
        </p:txBody>
      </p:sp>
      <p:sp>
        <p:nvSpPr>
          <p:cNvPr id="6" name="Footer Placeholder 5">
            <a:extLst>
              <a:ext uri="{FF2B5EF4-FFF2-40B4-BE49-F238E27FC236}">
                <a16:creationId xmlns:a16="http://schemas.microsoft.com/office/drawing/2014/main" id="{38129B9A-9035-4E90-879B-DE98AB27C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4FF29-D805-4F00-ACD8-2C600823124F}"/>
              </a:ext>
            </a:extLst>
          </p:cNvPr>
          <p:cNvSpPr>
            <a:spLocks noGrp="1"/>
          </p:cNvSpPr>
          <p:nvPr>
            <p:ph type="sldNum" sz="quarter" idx="12"/>
          </p:nvPr>
        </p:nvSpPr>
        <p:spPr/>
        <p:txBody>
          <a:bodyPr/>
          <a:lstStyle/>
          <a:p>
            <a:fld id="{B59B528E-FA12-48CD-8EB7-52D5BF81E868}" type="slidenum">
              <a:rPr lang="en-US" smtClean="0"/>
              <a:t>‹#›</a:t>
            </a:fld>
            <a:endParaRPr lang="en-US"/>
          </a:p>
        </p:txBody>
      </p:sp>
    </p:spTree>
    <p:extLst>
      <p:ext uri="{BB962C8B-B14F-4D97-AF65-F5344CB8AC3E}">
        <p14:creationId xmlns:p14="http://schemas.microsoft.com/office/powerpoint/2010/main" val="234463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12D8D-527A-4646-8B86-0310E342E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35E71A-5BED-4DCC-9060-7B967C4B5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C164-BF4B-4EB7-AA7F-4087C51E9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81108-F902-4240-AAA6-48E929DB96F7}" type="datetimeFigureOut">
              <a:rPr lang="en-US" smtClean="0"/>
              <a:t>2/5/22</a:t>
            </a:fld>
            <a:endParaRPr lang="en-US"/>
          </a:p>
        </p:txBody>
      </p:sp>
      <p:sp>
        <p:nvSpPr>
          <p:cNvPr id="5" name="Footer Placeholder 4">
            <a:extLst>
              <a:ext uri="{FF2B5EF4-FFF2-40B4-BE49-F238E27FC236}">
                <a16:creationId xmlns:a16="http://schemas.microsoft.com/office/drawing/2014/main" id="{02EE4F24-5C83-497D-A39E-C45203117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94345-4382-4436-88F8-31A821C69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B528E-FA12-48CD-8EB7-52D5BF81E868}" type="slidenum">
              <a:rPr lang="en-US" smtClean="0"/>
              <a:t>‹#›</a:t>
            </a:fld>
            <a:endParaRPr lang="en-US"/>
          </a:p>
        </p:txBody>
      </p:sp>
    </p:spTree>
    <p:extLst>
      <p:ext uri="{BB962C8B-B14F-4D97-AF65-F5344CB8AC3E}">
        <p14:creationId xmlns:p14="http://schemas.microsoft.com/office/powerpoint/2010/main" val="345797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5"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4a"/><Relationship Id="rId1" Type="http://schemas.microsoft.com/office/2007/relationships/media" Target="../media/media18.m4a"/><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21E0C1-81A5-4353-AABE-DF7363AA6812}"/>
              </a:ext>
            </a:extLst>
          </p:cNvPr>
          <p:cNvSpPr>
            <a:spLocks noGrp="1"/>
          </p:cNvSpPr>
          <p:nvPr>
            <p:ph type="subTitle" idx="1"/>
          </p:nvPr>
        </p:nvSpPr>
        <p:spPr>
          <a:xfrm>
            <a:off x="3930869" y="3938851"/>
            <a:ext cx="4330262" cy="2227293"/>
          </a:xfrm>
        </p:spPr>
        <p:txBody>
          <a:bodyPr>
            <a:noAutofit/>
          </a:bodyPr>
          <a:lstStyle/>
          <a:p>
            <a:r>
              <a:rPr lang="en-US" sz="1800" dirty="0"/>
              <a:t>Team Members</a:t>
            </a:r>
          </a:p>
          <a:p>
            <a:r>
              <a:rPr lang="en-US" sz="1800" dirty="0"/>
              <a:t>ABHISHEK MALGA</a:t>
            </a:r>
          </a:p>
          <a:p>
            <a:r>
              <a:rPr lang="en-US" sz="1800" dirty="0"/>
              <a:t>GURRAM RUPA</a:t>
            </a:r>
          </a:p>
          <a:p>
            <a:r>
              <a:rPr lang="en-US" sz="1800" dirty="0"/>
              <a:t>LAKSHMI SAI PRASANNA</a:t>
            </a:r>
          </a:p>
          <a:p>
            <a:r>
              <a:rPr lang="en-US" sz="1800" dirty="0"/>
              <a:t>LOKESH REDDY VAZRALLA</a:t>
            </a:r>
          </a:p>
          <a:p>
            <a:r>
              <a:rPr lang="en-US" sz="1800" dirty="0"/>
              <a:t>CHAITANYA SAI KOPPARTHI</a:t>
            </a:r>
          </a:p>
          <a:p>
            <a:endParaRPr lang="en-US" sz="1800" dirty="0"/>
          </a:p>
          <a:p>
            <a:endParaRPr lang="en-US" sz="1800" dirty="0"/>
          </a:p>
          <a:p>
            <a:endParaRPr lang="en-US" sz="1800" dirty="0"/>
          </a:p>
        </p:txBody>
      </p:sp>
      <p:pic>
        <p:nvPicPr>
          <p:cNvPr id="7" name="Picture 6" descr="A close-up of a logo&#10;&#10;Description automatically generated with medium confidence">
            <a:extLst>
              <a:ext uri="{FF2B5EF4-FFF2-40B4-BE49-F238E27FC236}">
                <a16:creationId xmlns:a16="http://schemas.microsoft.com/office/drawing/2014/main" id="{6A1C3579-6EB8-4CC0-9FB8-239A167DC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850" y="691855"/>
            <a:ext cx="4686300" cy="971550"/>
          </a:xfrm>
          <a:prstGeom prst="rect">
            <a:avLst/>
          </a:prstGeom>
        </p:spPr>
      </p:pic>
      <p:sp>
        <p:nvSpPr>
          <p:cNvPr id="8" name="TextBox 7">
            <a:extLst>
              <a:ext uri="{FF2B5EF4-FFF2-40B4-BE49-F238E27FC236}">
                <a16:creationId xmlns:a16="http://schemas.microsoft.com/office/drawing/2014/main" id="{93C0A8DF-29D0-431E-BADF-EC46C0A1F090}"/>
              </a:ext>
            </a:extLst>
          </p:cNvPr>
          <p:cNvSpPr txBox="1"/>
          <p:nvPr/>
        </p:nvSpPr>
        <p:spPr>
          <a:xfrm>
            <a:off x="2971800" y="2794970"/>
            <a:ext cx="6248400" cy="584775"/>
          </a:xfrm>
          <a:prstGeom prst="rect">
            <a:avLst/>
          </a:prstGeom>
          <a:noFill/>
        </p:spPr>
        <p:txBody>
          <a:bodyPr wrap="square" rtlCol="0">
            <a:spAutoFit/>
          </a:bodyPr>
          <a:lstStyle/>
          <a:p>
            <a:pPr algn="ctr"/>
            <a:r>
              <a:rPr lang="en-US" sz="3200" b="1" dirty="0"/>
              <a:t>STUDENT HABITATION</a:t>
            </a:r>
          </a:p>
        </p:txBody>
      </p:sp>
      <p:sp>
        <p:nvSpPr>
          <p:cNvPr id="5" name="TextBox 4">
            <a:extLst>
              <a:ext uri="{FF2B5EF4-FFF2-40B4-BE49-F238E27FC236}">
                <a16:creationId xmlns:a16="http://schemas.microsoft.com/office/drawing/2014/main" id="{9423EB57-65C9-47E8-941C-ED3F685168CB}"/>
              </a:ext>
            </a:extLst>
          </p:cNvPr>
          <p:cNvSpPr txBox="1"/>
          <p:nvPr/>
        </p:nvSpPr>
        <p:spPr>
          <a:xfrm>
            <a:off x="2971800" y="1804976"/>
            <a:ext cx="6248400" cy="430887"/>
          </a:xfrm>
          <a:prstGeom prst="rect">
            <a:avLst/>
          </a:prstGeom>
          <a:noFill/>
        </p:spPr>
        <p:txBody>
          <a:bodyPr wrap="square" rtlCol="0">
            <a:spAutoFit/>
          </a:bodyPr>
          <a:lstStyle/>
          <a:p>
            <a:pPr algn="ctr"/>
            <a:r>
              <a:rPr lang="en-US" sz="2200" b="1" dirty="0"/>
              <a:t>ISM 6124 Advanced Systems Analysis &amp; Design</a:t>
            </a:r>
          </a:p>
        </p:txBody>
      </p:sp>
      <p:pic>
        <p:nvPicPr>
          <p:cNvPr id="9" name="Audio Recording Feb 5, 2022 at 10:58:30 PM" descr="Audio Recording Feb 5, 2022 at 10:58:30 PM">
            <a:hlinkClick r:id="" action="ppaction://media"/>
            <a:extLst>
              <a:ext uri="{FF2B5EF4-FFF2-40B4-BE49-F238E27FC236}">
                <a16:creationId xmlns:a16="http://schemas.microsoft.com/office/drawing/2014/main" id="{1676730A-508C-2843-9581-AA3BCE64548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03626" y="6265463"/>
            <a:ext cx="592537" cy="592537"/>
          </a:xfrm>
          <a:prstGeom prst="rect">
            <a:avLst/>
          </a:prstGeom>
        </p:spPr>
      </p:pic>
    </p:spTree>
    <p:extLst>
      <p:ext uri="{BB962C8B-B14F-4D97-AF65-F5344CB8AC3E}">
        <p14:creationId xmlns:p14="http://schemas.microsoft.com/office/powerpoint/2010/main" val="357263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44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B1C8-C9CD-404A-A8E7-4DD50D3FB503}"/>
              </a:ext>
            </a:extLst>
          </p:cNvPr>
          <p:cNvSpPr>
            <a:spLocks noGrp="1"/>
          </p:cNvSpPr>
          <p:nvPr>
            <p:ph type="title"/>
          </p:nvPr>
        </p:nvSpPr>
        <p:spPr>
          <a:xfrm>
            <a:off x="0" y="0"/>
            <a:ext cx="12192000" cy="967979"/>
          </a:xfrm>
        </p:spPr>
        <p:txBody>
          <a:bodyPr anchor="b">
            <a:normAutofit/>
          </a:bodyPr>
          <a:lstStyle/>
          <a:p>
            <a:r>
              <a:rPr lang="en-US" sz="4200" dirty="0"/>
              <a:t>INTERFACE REQUIREMENTS</a:t>
            </a:r>
          </a:p>
        </p:txBody>
      </p:sp>
      <p:pic>
        <p:nvPicPr>
          <p:cNvPr id="4" name="Picture 4" descr="A picture containing chart&#10;&#10;Description automatically generated">
            <a:extLst>
              <a:ext uri="{FF2B5EF4-FFF2-40B4-BE49-F238E27FC236}">
                <a16:creationId xmlns:a16="http://schemas.microsoft.com/office/drawing/2014/main" id="{BDA52B66-4BEE-479C-BF6A-6DE34630AC8F}"/>
              </a:ext>
            </a:extLst>
          </p:cNvPr>
          <p:cNvPicPr>
            <a:picLocks noChangeAspect="1"/>
          </p:cNvPicPr>
          <p:nvPr/>
        </p:nvPicPr>
        <p:blipFill>
          <a:blip r:embed="rId4"/>
          <a:stretch>
            <a:fillRect/>
          </a:stretch>
        </p:blipFill>
        <p:spPr>
          <a:xfrm>
            <a:off x="1554257" y="1323475"/>
            <a:ext cx="6903720" cy="4746307"/>
          </a:xfrm>
          <a:prstGeom prst="rect">
            <a:avLst/>
          </a:prstGeom>
        </p:spPr>
      </p:pic>
      <p:pic>
        <p:nvPicPr>
          <p:cNvPr id="12" name="Audio Recording Feb 5, 2022 at 11:41:29 PM" descr="Audio Recording Feb 5, 2022 at 11:41:29 PM">
            <a:hlinkClick r:id="" action="ppaction://media"/>
            <a:extLst>
              <a:ext uri="{FF2B5EF4-FFF2-40B4-BE49-F238E27FC236}">
                <a16:creationId xmlns:a16="http://schemas.microsoft.com/office/drawing/2014/main" id="{49A20337-5A59-134C-9A1D-D740A3D0FD3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5955371"/>
            <a:ext cx="812800" cy="812800"/>
          </a:xfrm>
          <a:prstGeom prst="rect">
            <a:avLst/>
          </a:prstGeom>
        </p:spPr>
      </p:pic>
    </p:spTree>
    <p:extLst>
      <p:ext uri="{BB962C8B-B14F-4D97-AF65-F5344CB8AC3E}">
        <p14:creationId xmlns:p14="http://schemas.microsoft.com/office/powerpoint/2010/main" val="376540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28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C2D4-0420-41FF-B109-FA57F9B3D9A4}"/>
              </a:ext>
            </a:extLst>
          </p:cNvPr>
          <p:cNvSpPr>
            <a:spLocks noGrp="1"/>
          </p:cNvSpPr>
          <p:nvPr>
            <p:ph type="title"/>
          </p:nvPr>
        </p:nvSpPr>
        <p:spPr>
          <a:xfrm>
            <a:off x="0" y="1"/>
            <a:ext cx="12191999" cy="858644"/>
          </a:xfrm>
        </p:spPr>
        <p:txBody>
          <a:bodyPr>
            <a:normAutofit/>
          </a:bodyPr>
          <a:lstStyle/>
          <a:p>
            <a:pPr algn="ctr"/>
            <a:r>
              <a:rPr lang="en-US" b="1" dirty="0">
                <a:cs typeface="Calibri" panose="020F0502020204030204"/>
              </a:rPr>
              <a:t>SYSTEM FEATURES</a:t>
            </a:r>
          </a:p>
        </p:txBody>
      </p:sp>
      <p:pic>
        <p:nvPicPr>
          <p:cNvPr id="4" name="Picture 4" descr="Diagram&#10;&#10;Description automatically generated">
            <a:extLst>
              <a:ext uri="{FF2B5EF4-FFF2-40B4-BE49-F238E27FC236}">
                <a16:creationId xmlns:a16="http://schemas.microsoft.com/office/drawing/2014/main" id="{5EC352C1-9483-41CD-9E30-2398DCBE378C}"/>
              </a:ext>
            </a:extLst>
          </p:cNvPr>
          <p:cNvPicPr>
            <a:picLocks noChangeAspect="1"/>
          </p:cNvPicPr>
          <p:nvPr/>
        </p:nvPicPr>
        <p:blipFill>
          <a:blip r:embed="rId4"/>
          <a:stretch>
            <a:fillRect/>
          </a:stretch>
        </p:blipFill>
        <p:spPr>
          <a:xfrm>
            <a:off x="1683834" y="1135798"/>
            <a:ext cx="7370956" cy="4956969"/>
          </a:xfrm>
          <a:prstGeom prst="rect">
            <a:avLst/>
          </a:prstGeom>
          <a:effectLst/>
        </p:spPr>
      </p:pic>
      <p:pic>
        <p:nvPicPr>
          <p:cNvPr id="7" name="Audio Recording Feb 5, 2022 at 11:43:13 PM" descr="Audio Recording Feb 5, 2022 at 11:43:13 PM">
            <a:hlinkClick r:id="" action="ppaction://media"/>
            <a:extLst>
              <a:ext uri="{FF2B5EF4-FFF2-40B4-BE49-F238E27FC236}">
                <a16:creationId xmlns:a16="http://schemas.microsoft.com/office/drawing/2014/main" id="{19B36398-05C9-9747-8D3E-672BA0D96CD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69747" y="6039623"/>
            <a:ext cx="812800" cy="812800"/>
          </a:xfrm>
          <a:prstGeom prst="rect">
            <a:avLst/>
          </a:prstGeom>
        </p:spPr>
      </p:pic>
    </p:spTree>
    <p:extLst>
      <p:ext uri="{BB962C8B-B14F-4D97-AF65-F5344CB8AC3E}">
        <p14:creationId xmlns:p14="http://schemas.microsoft.com/office/powerpoint/2010/main" val="19180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8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F568-799B-4AE4-A3CD-7D62582C57E6}"/>
              </a:ext>
            </a:extLst>
          </p:cNvPr>
          <p:cNvSpPr>
            <a:spLocks noGrp="1"/>
          </p:cNvSpPr>
          <p:nvPr>
            <p:ph type="title"/>
          </p:nvPr>
        </p:nvSpPr>
        <p:spPr/>
        <p:txBody>
          <a:bodyPr/>
          <a:lstStyle/>
          <a:p>
            <a:pPr algn="ctr"/>
            <a:r>
              <a:rPr lang="en-US" dirty="0">
                <a:cs typeface="Calibri"/>
              </a:rPr>
              <a:t>SYSTEM DESIGN</a:t>
            </a:r>
            <a:endParaRPr lang="en-US" dirty="0"/>
          </a:p>
        </p:txBody>
      </p:sp>
      <p:sp>
        <p:nvSpPr>
          <p:cNvPr id="3" name="Content Placeholder 2">
            <a:extLst>
              <a:ext uri="{FF2B5EF4-FFF2-40B4-BE49-F238E27FC236}">
                <a16:creationId xmlns:a16="http://schemas.microsoft.com/office/drawing/2014/main" id="{6921F3D2-12B5-4F38-AEAC-789291EABE70}"/>
              </a:ext>
            </a:extLst>
          </p:cNvPr>
          <p:cNvSpPr>
            <a:spLocks noGrp="1"/>
          </p:cNvSpPr>
          <p:nvPr>
            <p:ph idx="1"/>
          </p:nvPr>
        </p:nvSpPr>
        <p:spPr/>
        <p:txBody>
          <a:bodyPr vert="horz" lIns="91440" tIns="45720" rIns="91440" bIns="45720" rtlCol="0" anchor="t">
            <a:normAutofit lnSpcReduction="10000"/>
          </a:bodyPr>
          <a:lstStyle/>
          <a:p>
            <a:pPr>
              <a:buNone/>
            </a:pPr>
            <a:r>
              <a:rPr lang="en-US" dirty="0">
                <a:ea typeface="+mn-lt"/>
                <a:cs typeface="+mn-lt"/>
              </a:rPr>
              <a:t>System Overview</a:t>
            </a:r>
            <a:endParaRPr lang="en-US" dirty="0"/>
          </a:p>
          <a:p>
            <a:pPr>
              <a:buNone/>
            </a:pPr>
            <a:r>
              <a:rPr lang="en-US" dirty="0">
                <a:ea typeface="+mn-lt"/>
                <a:cs typeface="+mn-lt"/>
              </a:rPr>
              <a:t>•Customer selects the desired house using website</a:t>
            </a:r>
            <a:endParaRPr lang="en-US" dirty="0"/>
          </a:p>
          <a:p>
            <a:pPr>
              <a:buNone/>
            </a:pPr>
            <a:r>
              <a:rPr lang="en-US" dirty="0">
                <a:ea typeface="+mn-lt"/>
                <a:cs typeface="+mn-lt"/>
              </a:rPr>
              <a:t>•Details of customer will be collected, and the customer will be redirected to payment gateway</a:t>
            </a:r>
            <a:endParaRPr lang="en-US" dirty="0"/>
          </a:p>
          <a:p>
            <a:pPr>
              <a:buNone/>
            </a:pPr>
            <a:r>
              <a:rPr lang="en-US" dirty="0">
                <a:ea typeface="+mn-lt"/>
                <a:cs typeface="+mn-lt"/>
              </a:rPr>
              <a:t>•Once the initial payment is done, the housing property will be put on hold for 48 hours allowing the customer to finish the  full and final payment.</a:t>
            </a:r>
            <a:endParaRPr lang="en-US" dirty="0"/>
          </a:p>
          <a:p>
            <a:pPr>
              <a:buNone/>
            </a:pPr>
            <a:r>
              <a:rPr lang="en-US" dirty="0">
                <a:ea typeface="+mn-lt"/>
                <a:cs typeface="+mn-lt"/>
              </a:rPr>
              <a:t>•Once the payment is done, the property will be assigned to the customer</a:t>
            </a:r>
            <a:endParaRPr lang="en-US" dirty="0"/>
          </a:p>
          <a:p>
            <a:pPr>
              <a:buNone/>
            </a:pPr>
            <a:r>
              <a:rPr lang="en-US" dirty="0">
                <a:ea typeface="+mn-lt"/>
                <a:cs typeface="+mn-lt"/>
              </a:rPr>
              <a:t>•A support helpdesk will be setup in order to assist the customers if they face any issue during the process</a:t>
            </a:r>
            <a:endParaRPr lang="en-US" dirty="0"/>
          </a:p>
          <a:p>
            <a:pPr marL="0" indent="0">
              <a:buNone/>
            </a:pPr>
            <a:endParaRPr lang="en-US" dirty="0">
              <a:cs typeface="Calibri" panose="020F0502020204030204"/>
            </a:endParaRPr>
          </a:p>
        </p:txBody>
      </p:sp>
      <p:pic>
        <p:nvPicPr>
          <p:cNvPr id="4" name="Audio Recording Feb 5, 2022 at 11:44:13 PM" descr="Audio Recording Feb 5, 2022 at 11:44:13 PM">
            <a:hlinkClick r:id="" action="ppaction://media"/>
            <a:extLst>
              <a:ext uri="{FF2B5EF4-FFF2-40B4-BE49-F238E27FC236}">
                <a16:creationId xmlns:a16="http://schemas.microsoft.com/office/drawing/2014/main" id="{CB6F8EF8-D788-C44A-9476-3F59E73B6B9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03200" y="6045200"/>
            <a:ext cx="812800" cy="812800"/>
          </a:xfrm>
          <a:prstGeom prst="rect">
            <a:avLst/>
          </a:prstGeom>
        </p:spPr>
      </p:pic>
    </p:spTree>
    <p:extLst>
      <p:ext uri="{BB962C8B-B14F-4D97-AF65-F5344CB8AC3E}">
        <p14:creationId xmlns:p14="http://schemas.microsoft.com/office/powerpoint/2010/main" val="283160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C29-3061-489E-A955-010605EDD13B}"/>
              </a:ext>
            </a:extLst>
          </p:cNvPr>
          <p:cNvSpPr>
            <a:spLocks noGrp="1"/>
          </p:cNvSpPr>
          <p:nvPr>
            <p:ph type="title"/>
          </p:nvPr>
        </p:nvSpPr>
        <p:spPr/>
        <p:txBody>
          <a:bodyPr/>
          <a:lstStyle/>
          <a:p>
            <a:r>
              <a:rPr lang="en-US" dirty="0">
                <a:cs typeface="Calibri"/>
              </a:rPr>
              <a:t>SYSTEM ARCHITECTURE</a:t>
            </a:r>
          </a:p>
        </p:txBody>
      </p:sp>
      <p:pic>
        <p:nvPicPr>
          <p:cNvPr id="4" name="Picture 4" descr="Diagram&#10;&#10;Description automatically generated">
            <a:extLst>
              <a:ext uri="{FF2B5EF4-FFF2-40B4-BE49-F238E27FC236}">
                <a16:creationId xmlns:a16="http://schemas.microsoft.com/office/drawing/2014/main" id="{1C91FD43-8247-412A-A171-9ECFC9A1D4D5}"/>
              </a:ext>
            </a:extLst>
          </p:cNvPr>
          <p:cNvPicPr>
            <a:picLocks noGrp="1" noChangeAspect="1"/>
          </p:cNvPicPr>
          <p:nvPr>
            <p:ph idx="1"/>
          </p:nvPr>
        </p:nvPicPr>
        <p:blipFill>
          <a:blip r:embed="rId5"/>
          <a:stretch>
            <a:fillRect/>
          </a:stretch>
        </p:blipFill>
        <p:spPr>
          <a:xfrm>
            <a:off x="3049490" y="1603723"/>
            <a:ext cx="4859921" cy="4227513"/>
          </a:xfrm>
        </p:spPr>
      </p:pic>
      <p:sp>
        <p:nvSpPr>
          <p:cNvPr id="5" name="TextBox 4">
            <a:extLst>
              <a:ext uri="{FF2B5EF4-FFF2-40B4-BE49-F238E27FC236}">
                <a16:creationId xmlns:a16="http://schemas.microsoft.com/office/drawing/2014/main" id="{F4FAEF6D-44F5-4CE9-A3C9-FCAA5FF42480}"/>
              </a:ext>
            </a:extLst>
          </p:cNvPr>
          <p:cNvSpPr txBox="1"/>
          <p:nvPr/>
        </p:nvSpPr>
        <p:spPr>
          <a:xfrm>
            <a:off x="538620" y="1026764"/>
            <a:ext cx="4068870" cy="204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3" name="Audio Recording Feb 5, 2022 at 11:45:56 PM" descr="Audio Recording Feb 5, 2022 at 11:45:56 PM">
            <a:hlinkClick r:id="" action="ppaction://media"/>
            <a:extLst>
              <a:ext uri="{FF2B5EF4-FFF2-40B4-BE49-F238E27FC236}">
                <a16:creationId xmlns:a16="http://schemas.microsoft.com/office/drawing/2014/main" id="{5DCC8741-8486-0045-B6B6-FC79DCDEC55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254000" y="6019799"/>
            <a:ext cx="812800" cy="685801"/>
          </a:xfrm>
          <a:prstGeom prst="rect">
            <a:avLst/>
          </a:prstGeom>
        </p:spPr>
      </p:pic>
    </p:spTree>
    <p:extLst>
      <p:ext uri="{BB962C8B-B14F-4D97-AF65-F5344CB8AC3E}">
        <p14:creationId xmlns:p14="http://schemas.microsoft.com/office/powerpoint/2010/main" val="177608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6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7389-CDD2-420E-BEAC-7A3A66AFC5DA}"/>
              </a:ext>
            </a:extLst>
          </p:cNvPr>
          <p:cNvSpPr>
            <a:spLocks noGrp="1"/>
          </p:cNvSpPr>
          <p:nvPr>
            <p:ph type="title"/>
          </p:nvPr>
        </p:nvSpPr>
        <p:spPr/>
        <p:txBody>
          <a:bodyPr/>
          <a:lstStyle/>
          <a:p>
            <a:r>
              <a:rPr lang="en-US" dirty="0">
                <a:cs typeface="Calibri"/>
              </a:rPr>
              <a:t>DATA AND COMPONENT DESIGN</a:t>
            </a:r>
            <a:endParaRPr lang="en-US" dirty="0"/>
          </a:p>
        </p:txBody>
      </p:sp>
      <p:pic>
        <p:nvPicPr>
          <p:cNvPr id="3" name="Audio Recording Feb 6, 2022 at 12:00:20 AM" descr="Audio Recording Feb 6, 2022 at 12:00:20 AM">
            <a:hlinkClick r:id="" action="ppaction://media"/>
            <a:extLst>
              <a:ext uri="{FF2B5EF4-FFF2-40B4-BE49-F238E27FC236}">
                <a16:creationId xmlns:a16="http://schemas.microsoft.com/office/drawing/2014/main" id="{4EA87D17-D72B-D447-BA2C-1DBE204951F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96190" y="5873360"/>
            <a:ext cx="812800" cy="812800"/>
          </a:xfrm>
          <a:prstGeom prst="rect">
            <a:avLst/>
          </a:prstGeom>
        </p:spPr>
      </p:pic>
      <p:pic>
        <p:nvPicPr>
          <p:cNvPr id="9" name="Content Placeholder 8">
            <a:extLst>
              <a:ext uri="{FF2B5EF4-FFF2-40B4-BE49-F238E27FC236}">
                <a16:creationId xmlns:a16="http://schemas.microsoft.com/office/drawing/2014/main" id="{22991F9A-E72F-6A4C-9B69-7527549ABBC7}"/>
              </a:ext>
            </a:extLst>
          </p:cNvPr>
          <p:cNvPicPr>
            <a:picLocks noGrp="1" noChangeAspect="1"/>
          </p:cNvPicPr>
          <p:nvPr>
            <p:ph idx="1"/>
          </p:nvPr>
        </p:nvPicPr>
        <p:blipFill>
          <a:blip r:embed="rId5"/>
          <a:stretch>
            <a:fillRect/>
          </a:stretch>
        </p:blipFill>
        <p:spPr>
          <a:xfrm>
            <a:off x="2032000" y="1935956"/>
            <a:ext cx="8128000" cy="3644900"/>
          </a:xfrm>
          <a:prstGeom prst="rect">
            <a:avLst/>
          </a:prstGeom>
        </p:spPr>
      </p:pic>
    </p:spTree>
    <p:extLst>
      <p:ext uri="{BB962C8B-B14F-4D97-AF65-F5344CB8AC3E}">
        <p14:creationId xmlns:p14="http://schemas.microsoft.com/office/powerpoint/2010/main" val="258060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B611-99BC-41C2-B466-B404777FAF3A}"/>
              </a:ext>
            </a:extLst>
          </p:cNvPr>
          <p:cNvSpPr>
            <a:spLocks noGrp="1"/>
          </p:cNvSpPr>
          <p:nvPr>
            <p:ph type="title"/>
          </p:nvPr>
        </p:nvSpPr>
        <p:spPr/>
        <p:txBody>
          <a:bodyPr/>
          <a:lstStyle/>
          <a:p>
            <a:r>
              <a:rPr lang="en-US" dirty="0">
                <a:cs typeface="Calibri"/>
              </a:rPr>
              <a:t>System Design</a:t>
            </a:r>
            <a:endParaRPr lang="en-US" dirty="0"/>
          </a:p>
        </p:txBody>
      </p:sp>
      <p:pic>
        <p:nvPicPr>
          <p:cNvPr id="4" name="Picture 4" descr="Table&#10;&#10;Description automatically generated">
            <a:extLst>
              <a:ext uri="{FF2B5EF4-FFF2-40B4-BE49-F238E27FC236}">
                <a16:creationId xmlns:a16="http://schemas.microsoft.com/office/drawing/2014/main" id="{32D11909-40D4-440B-AEAC-F4D05DC5971E}"/>
              </a:ext>
            </a:extLst>
          </p:cNvPr>
          <p:cNvPicPr>
            <a:picLocks noGrp="1" noChangeAspect="1"/>
          </p:cNvPicPr>
          <p:nvPr>
            <p:ph idx="1"/>
          </p:nvPr>
        </p:nvPicPr>
        <p:blipFill>
          <a:blip r:embed="rId4"/>
          <a:stretch>
            <a:fillRect/>
          </a:stretch>
        </p:blipFill>
        <p:spPr>
          <a:xfrm>
            <a:off x="838200" y="1442913"/>
            <a:ext cx="10515600" cy="4630986"/>
          </a:xfrm>
        </p:spPr>
      </p:pic>
      <p:sp>
        <p:nvSpPr>
          <p:cNvPr id="5" name="TextBox 4">
            <a:extLst>
              <a:ext uri="{FF2B5EF4-FFF2-40B4-BE49-F238E27FC236}">
                <a16:creationId xmlns:a16="http://schemas.microsoft.com/office/drawing/2014/main" id="{E9F1798F-A819-46E3-AAD1-DDCE9D789C95}"/>
              </a:ext>
            </a:extLst>
          </p:cNvPr>
          <p:cNvSpPr txBox="1"/>
          <p:nvPr/>
        </p:nvSpPr>
        <p:spPr>
          <a:xfrm>
            <a:off x="743803" y="10622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Requirement Matrix</a:t>
            </a:r>
          </a:p>
        </p:txBody>
      </p:sp>
      <p:pic>
        <p:nvPicPr>
          <p:cNvPr id="3" name="Audio Recording Feb 6, 2022 at 12:02:30 AM" descr="Audio Recording Feb 6, 2022 at 12:02:30 AM">
            <a:hlinkClick r:id="" action="ppaction://media"/>
            <a:extLst>
              <a:ext uri="{FF2B5EF4-FFF2-40B4-BE49-F238E27FC236}">
                <a16:creationId xmlns:a16="http://schemas.microsoft.com/office/drawing/2014/main" id="{C18C276C-6678-6240-B4ED-17BB2CA685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5400" y="6045200"/>
            <a:ext cx="812800" cy="812800"/>
          </a:xfrm>
          <a:prstGeom prst="rect">
            <a:avLst/>
          </a:prstGeom>
        </p:spPr>
      </p:pic>
    </p:spTree>
    <p:extLst>
      <p:ext uri="{BB962C8B-B14F-4D97-AF65-F5344CB8AC3E}">
        <p14:creationId xmlns:p14="http://schemas.microsoft.com/office/powerpoint/2010/main" val="922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8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C29-3061-489E-A955-010605EDD13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A8615AF-913C-4227-A640-F80A007CC3F6}"/>
              </a:ext>
            </a:extLst>
          </p:cNvPr>
          <p:cNvSpPr>
            <a:spLocks noGrp="1"/>
          </p:cNvSpPr>
          <p:nvPr>
            <p:ph idx="1"/>
          </p:nvPr>
        </p:nvSpPr>
        <p:spPr>
          <a:xfrm>
            <a:off x="220133" y="1185334"/>
            <a:ext cx="11616267" cy="4572000"/>
          </a:xfrm>
        </p:spPr>
        <p:txBody>
          <a:bodyPr>
            <a:normAutofit/>
          </a:bodyPr>
          <a:lstStyle/>
          <a:p>
            <a:pPr lvl="0"/>
            <a:r>
              <a:rPr lang="en-IN" dirty="0"/>
              <a:t>One stop website for students to look up properties and rent them without the hassle of awaiting confirmation.</a:t>
            </a:r>
            <a:endParaRPr lang="en-US" dirty="0"/>
          </a:p>
          <a:p>
            <a:pPr lvl="0"/>
            <a:r>
              <a:rPr lang="en-IN" dirty="0"/>
              <a:t>Eliminating the need to fill out multiple applications and realising that the listing is fake.</a:t>
            </a:r>
            <a:endParaRPr lang="en-US" dirty="0"/>
          </a:p>
        </p:txBody>
      </p:sp>
      <p:pic>
        <p:nvPicPr>
          <p:cNvPr id="5" name="Audio Recording Feb 5, 2022 at 11:51:38 PM" descr="Audio Recording Feb 5, 2022 at 11:51:38 PM">
            <a:hlinkClick r:id="" action="ppaction://media"/>
            <a:extLst>
              <a:ext uri="{FF2B5EF4-FFF2-40B4-BE49-F238E27FC236}">
                <a16:creationId xmlns:a16="http://schemas.microsoft.com/office/drawing/2014/main" id="{A7AD3D11-3CE6-C642-A2F8-71E794EAA6B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70933" y="6007102"/>
            <a:ext cx="812800" cy="812800"/>
          </a:xfrm>
          <a:prstGeom prst="rect">
            <a:avLst/>
          </a:prstGeom>
        </p:spPr>
      </p:pic>
    </p:spTree>
    <p:extLst>
      <p:ext uri="{BB962C8B-B14F-4D97-AF65-F5344CB8AC3E}">
        <p14:creationId xmlns:p14="http://schemas.microsoft.com/office/powerpoint/2010/main" val="147885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C29-3061-489E-A955-010605EDD13B}"/>
              </a:ext>
            </a:extLst>
          </p:cNvPr>
          <p:cNvSpPr>
            <a:spLocks noGrp="1"/>
          </p:cNvSpPr>
          <p:nvPr>
            <p:ph type="title"/>
          </p:nvPr>
        </p:nvSpPr>
        <p:spPr/>
        <p:txBody>
          <a:bodyPr/>
          <a:lstStyle/>
          <a:p>
            <a:r>
              <a:rPr lang="en-US" dirty="0"/>
              <a:t>RECOMMENDATIONS &amp; FURTHER ACTIONS</a:t>
            </a:r>
          </a:p>
        </p:txBody>
      </p:sp>
      <p:sp>
        <p:nvSpPr>
          <p:cNvPr id="3" name="Content Placeholder 2">
            <a:extLst>
              <a:ext uri="{FF2B5EF4-FFF2-40B4-BE49-F238E27FC236}">
                <a16:creationId xmlns:a16="http://schemas.microsoft.com/office/drawing/2014/main" id="{9A8615AF-913C-4227-A640-F80A007CC3F6}"/>
              </a:ext>
            </a:extLst>
          </p:cNvPr>
          <p:cNvSpPr>
            <a:spLocks noGrp="1"/>
          </p:cNvSpPr>
          <p:nvPr>
            <p:ph idx="1"/>
          </p:nvPr>
        </p:nvSpPr>
        <p:spPr>
          <a:xfrm>
            <a:off x="220133" y="1185334"/>
            <a:ext cx="11616267" cy="4572000"/>
          </a:xfrm>
        </p:spPr>
        <p:txBody>
          <a:bodyPr>
            <a:normAutofit/>
          </a:bodyPr>
          <a:lstStyle/>
          <a:p>
            <a:pPr lvl="0"/>
            <a:r>
              <a:rPr lang="en-IN" dirty="0"/>
              <a:t>Multiple filters and choices to look out for housing communities according to specific needs.</a:t>
            </a:r>
            <a:endParaRPr lang="en-US" dirty="0"/>
          </a:p>
          <a:p>
            <a:pPr lvl="0"/>
            <a:r>
              <a:rPr lang="en-IN" dirty="0"/>
              <a:t>Partnering with housing communities to enable customers for a specialised deals who book through our website.</a:t>
            </a:r>
            <a:endParaRPr lang="en-US" dirty="0"/>
          </a:p>
          <a:p>
            <a:pPr lvl="0"/>
            <a:r>
              <a:rPr lang="en-IN" dirty="0"/>
              <a:t>Coming up with membership plans to provide high class customer care desk for better communication.</a:t>
            </a:r>
            <a:endParaRPr lang="en-US" dirty="0"/>
          </a:p>
          <a:p>
            <a:pPr lvl="0"/>
            <a:endParaRPr lang="en-US" dirty="0"/>
          </a:p>
        </p:txBody>
      </p:sp>
      <p:pic>
        <p:nvPicPr>
          <p:cNvPr id="4" name="Audio Recording Feb 5, 2022 at 11:52:54 PM" descr="Audio Recording Feb 5, 2022 at 11:52:54 PM">
            <a:hlinkClick r:id="" action="ppaction://media"/>
            <a:extLst>
              <a:ext uri="{FF2B5EF4-FFF2-40B4-BE49-F238E27FC236}">
                <a16:creationId xmlns:a16="http://schemas.microsoft.com/office/drawing/2014/main" id="{11CBBBF3-2DCE-1E45-905B-D730DF86B48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6015569"/>
            <a:ext cx="812800" cy="812800"/>
          </a:xfrm>
          <a:prstGeom prst="rect">
            <a:avLst/>
          </a:prstGeom>
        </p:spPr>
      </p:pic>
    </p:spTree>
    <p:extLst>
      <p:ext uri="{BB962C8B-B14F-4D97-AF65-F5344CB8AC3E}">
        <p14:creationId xmlns:p14="http://schemas.microsoft.com/office/powerpoint/2010/main" val="232632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2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C29-3061-489E-A955-010605EDD13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8615AF-913C-4227-A640-F80A007CC3F6}"/>
              </a:ext>
            </a:extLst>
          </p:cNvPr>
          <p:cNvSpPr>
            <a:spLocks noGrp="1"/>
          </p:cNvSpPr>
          <p:nvPr>
            <p:ph idx="1"/>
          </p:nvPr>
        </p:nvSpPr>
        <p:spPr>
          <a:xfrm>
            <a:off x="220133" y="1185334"/>
            <a:ext cx="11616267" cy="4572000"/>
          </a:xfrm>
        </p:spPr>
        <p:txBody>
          <a:bodyPr>
            <a:normAutofit/>
          </a:bodyPr>
          <a:lstStyle/>
          <a:p>
            <a:pPr marL="0" lvl="0" indent="0" algn="ctr">
              <a:buNone/>
            </a:pPr>
            <a:endParaRPr lang="en-US" sz="5500" dirty="0"/>
          </a:p>
          <a:p>
            <a:pPr marL="0" lvl="0" indent="0" algn="ctr">
              <a:buNone/>
            </a:pPr>
            <a:endParaRPr lang="en-US" sz="5500" dirty="0"/>
          </a:p>
          <a:p>
            <a:pPr marL="0" lvl="0" indent="0" algn="ctr">
              <a:buNone/>
            </a:pPr>
            <a:r>
              <a:rPr lang="en-US" sz="5500" dirty="0"/>
              <a:t>THANK YOU</a:t>
            </a:r>
          </a:p>
          <a:p>
            <a:pPr lvl="0"/>
            <a:endParaRPr lang="en-US" dirty="0"/>
          </a:p>
        </p:txBody>
      </p:sp>
      <p:pic>
        <p:nvPicPr>
          <p:cNvPr id="5" name="Audio Recording Feb 6, 2022 at 12:04:23 AM" descr="Audio Recording Feb 6, 2022 at 12:04:23 AM">
            <a:hlinkClick r:id="" action="ppaction://media"/>
            <a:extLst>
              <a:ext uri="{FF2B5EF4-FFF2-40B4-BE49-F238E27FC236}">
                <a16:creationId xmlns:a16="http://schemas.microsoft.com/office/drawing/2014/main" id="{A15AEF71-A3A9-9F4E-861D-21C90FE61DF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5299" y="5987081"/>
            <a:ext cx="812800" cy="812800"/>
          </a:xfrm>
          <a:prstGeom prst="rect">
            <a:avLst/>
          </a:prstGeom>
        </p:spPr>
      </p:pic>
    </p:spTree>
    <p:extLst>
      <p:ext uri="{BB962C8B-B14F-4D97-AF65-F5344CB8AC3E}">
        <p14:creationId xmlns:p14="http://schemas.microsoft.com/office/powerpoint/2010/main" val="352627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C29-3061-489E-A955-010605EDD13B}"/>
              </a:ext>
            </a:extLst>
          </p:cNvPr>
          <p:cNvSpPr>
            <a:spLocks noGrp="1"/>
          </p:cNvSpPr>
          <p:nvPr>
            <p:ph type="title"/>
          </p:nvPr>
        </p:nvSpPr>
        <p:spPr/>
        <p:txBody>
          <a:bodyPr/>
          <a:lstStyle/>
          <a:p>
            <a:pPr algn="ctr"/>
            <a:r>
              <a:rPr lang="en-US" dirty="0"/>
              <a:t>Selected Process</a:t>
            </a:r>
          </a:p>
        </p:txBody>
      </p:sp>
      <p:sp>
        <p:nvSpPr>
          <p:cNvPr id="3" name="Content Placeholder 2">
            <a:extLst>
              <a:ext uri="{FF2B5EF4-FFF2-40B4-BE49-F238E27FC236}">
                <a16:creationId xmlns:a16="http://schemas.microsoft.com/office/drawing/2014/main" id="{9A8615AF-913C-4227-A640-F80A007CC3F6}"/>
              </a:ext>
            </a:extLst>
          </p:cNvPr>
          <p:cNvSpPr>
            <a:spLocks noGrp="1"/>
          </p:cNvSpPr>
          <p:nvPr>
            <p:ph idx="1"/>
          </p:nvPr>
        </p:nvSpPr>
        <p:spPr>
          <a:xfrm>
            <a:off x="295421" y="1055078"/>
            <a:ext cx="11549575" cy="4951828"/>
          </a:xfrm>
        </p:spPr>
        <p:txBody>
          <a:bodyPr>
            <a:normAutofit/>
          </a:bodyPr>
          <a:lstStyle/>
          <a:p>
            <a:r>
              <a:rPr lang="en-US" sz="2400" dirty="0"/>
              <a:t>Designing a third-party website where customer will be able to lease a house and complete the payment gateway securely.</a:t>
            </a:r>
          </a:p>
          <a:p>
            <a:r>
              <a:rPr lang="en-US" sz="2400" dirty="0"/>
              <a:t>Customer will be able to sign the lease once they complete the lease payment with 48Hrs of application signup.</a:t>
            </a:r>
          </a:p>
          <a:p>
            <a:pPr marL="0" indent="0">
              <a:buNone/>
            </a:pPr>
            <a:r>
              <a:rPr lang="en-US" sz="2400" dirty="0"/>
              <a:t>Features:</a:t>
            </a:r>
          </a:p>
          <a:p>
            <a:r>
              <a:rPr lang="en-US" sz="2400" dirty="0"/>
              <a:t>Secure and trusted payment gateway</a:t>
            </a:r>
          </a:p>
          <a:p>
            <a:r>
              <a:rPr lang="en-US" sz="2400" dirty="0"/>
              <a:t>Only trusted properties are listed.</a:t>
            </a:r>
          </a:p>
          <a:p>
            <a:r>
              <a:rPr lang="en-US" sz="2400" dirty="0"/>
              <a:t>24/7 Customer support availability</a:t>
            </a:r>
          </a:p>
        </p:txBody>
      </p:sp>
      <p:pic>
        <p:nvPicPr>
          <p:cNvPr id="4" name="Audio Recording Feb 5, 2022 at 11:03:25 PM" descr="Audio Recording Feb 5, 2022 at 11:03:25 PM">
            <a:hlinkClick r:id="" action="ppaction://media"/>
            <a:extLst>
              <a:ext uri="{FF2B5EF4-FFF2-40B4-BE49-F238E27FC236}">
                <a16:creationId xmlns:a16="http://schemas.microsoft.com/office/drawing/2014/main" id="{E41DE662-7AE4-AC42-A3CC-0B27E68D557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4797" y="6045200"/>
            <a:ext cx="812800" cy="812800"/>
          </a:xfrm>
          <a:prstGeom prst="rect">
            <a:avLst/>
          </a:prstGeom>
        </p:spPr>
      </p:pic>
    </p:spTree>
    <p:extLst>
      <p:ext uri="{BB962C8B-B14F-4D97-AF65-F5344CB8AC3E}">
        <p14:creationId xmlns:p14="http://schemas.microsoft.com/office/powerpoint/2010/main" val="10312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3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0A89-0794-DE46-BDD1-AA1BACE1BFF4}"/>
              </a:ext>
            </a:extLst>
          </p:cNvPr>
          <p:cNvSpPr>
            <a:spLocks noGrp="1"/>
          </p:cNvSpPr>
          <p:nvPr>
            <p:ph type="title"/>
          </p:nvPr>
        </p:nvSpPr>
        <p:spPr/>
        <p:txBody>
          <a:bodyPr/>
          <a:lstStyle/>
          <a:p>
            <a:pPr algn="ctr"/>
            <a:r>
              <a:rPr lang="en-US" dirty="0"/>
              <a:t>Design Solution</a:t>
            </a:r>
          </a:p>
        </p:txBody>
      </p:sp>
      <p:pic>
        <p:nvPicPr>
          <p:cNvPr id="5" name="Picture 4">
            <a:extLst>
              <a:ext uri="{FF2B5EF4-FFF2-40B4-BE49-F238E27FC236}">
                <a16:creationId xmlns:a16="http://schemas.microsoft.com/office/drawing/2014/main" id="{1F234B12-593A-974E-A53D-EC5C4CD89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8459" y="1135327"/>
            <a:ext cx="5195082" cy="4956228"/>
          </a:xfrm>
          <a:prstGeom prst="rect">
            <a:avLst/>
          </a:prstGeom>
        </p:spPr>
      </p:pic>
      <p:pic>
        <p:nvPicPr>
          <p:cNvPr id="6" name="Audio Recording Feb 5, 2022 at 11:09:46 PM" descr="Audio Recording Feb 5, 2022 at 11:09:46 PM">
            <a:hlinkClick r:id="" action="ppaction://media"/>
            <a:extLst>
              <a:ext uri="{FF2B5EF4-FFF2-40B4-BE49-F238E27FC236}">
                <a16:creationId xmlns:a16="http://schemas.microsoft.com/office/drawing/2014/main" id="{DD2CFD00-EBBD-8745-8A86-BBC521BE7BE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990" y="5897615"/>
            <a:ext cx="812800" cy="812800"/>
          </a:xfrm>
          <a:prstGeom prst="rect">
            <a:avLst/>
          </a:prstGeom>
        </p:spPr>
      </p:pic>
    </p:spTree>
    <p:extLst>
      <p:ext uri="{BB962C8B-B14F-4D97-AF65-F5344CB8AC3E}">
        <p14:creationId xmlns:p14="http://schemas.microsoft.com/office/powerpoint/2010/main" val="292657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33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C63C-DEA2-864E-858E-CCB27DAFF7A0}"/>
              </a:ext>
            </a:extLst>
          </p:cNvPr>
          <p:cNvSpPr>
            <a:spLocks noGrp="1"/>
          </p:cNvSpPr>
          <p:nvPr>
            <p:ph type="title"/>
          </p:nvPr>
        </p:nvSpPr>
        <p:spPr/>
        <p:txBody>
          <a:bodyPr/>
          <a:lstStyle/>
          <a:p>
            <a:pPr algn="ctr"/>
            <a:r>
              <a:rPr lang="en-US" dirty="0"/>
              <a:t>Analysis Performed</a:t>
            </a:r>
          </a:p>
        </p:txBody>
      </p:sp>
      <p:sp>
        <p:nvSpPr>
          <p:cNvPr id="3" name="Content Placeholder 2">
            <a:extLst>
              <a:ext uri="{FF2B5EF4-FFF2-40B4-BE49-F238E27FC236}">
                <a16:creationId xmlns:a16="http://schemas.microsoft.com/office/drawing/2014/main" id="{B2552971-C45C-F341-AE63-CB129A151A2A}"/>
              </a:ext>
            </a:extLst>
          </p:cNvPr>
          <p:cNvSpPr>
            <a:spLocks noGrp="1"/>
          </p:cNvSpPr>
          <p:nvPr>
            <p:ph idx="1"/>
          </p:nvPr>
        </p:nvSpPr>
        <p:spPr/>
        <p:txBody>
          <a:bodyPr/>
          <a:lstStyle/>
          <a:p>
            <a:r>
              <a:rPr lang="en-US" sz="2400" dirty="0"/>
              <a:t>According to a survey in 2020 - 2021 an estimated 43.1% of renters have encountered a listing they suspected was fraudulent. And 5.2 million U.S. renters have lost money from rental fraud.</a:t>
            </a:r>
          </a:p>
          <a:p>
            <a:r>
              <a:rPr lang="en-US" sz="2400" dirty="0"/>
              <a:t> Younger renters are more likely to experience rental fraud, with 9.1% of 18 to 29-year-old renters having lost money on a rental scam.</a:t>
            </a:r>
          </a:p>
          <a:p>
            <a:r>
              <a:rPr lang="en-US" sz="2400" dirty="0"/>
              <a:t>Among renters who have lost money in rental scams, one in three have lost over $1,000, likely after paying a security deposit or rent on a fraudulent property.</a:t>
            </a:r>
          </a:p>
          <a:p>
            <a:endParaRPr lang="en-US" dirty="0"/>
          </a:p>
          <a:p>
            <a:endParaRPr lang="en-US" dirty="0"/>
          </a:p>
        </p:txBody>
      </p:sp>
      <p:pic>
        <p:nvPicPr>
          <p:cNvPr id="4" name="Audio Recording Feb 5, 2022 at 11:14:57 PM" descr="Audio Recording Feb 5, 2022 at 11:14:57 PM">
            <a:hlinkClick r:id="" action="ppaction://media"/>
            <a:extLst>
              <a:ext uri="{FF2B5EF4-FFF2-40B4-BE49-F238E27FC236}">
                <a16:creationId xmlns:a16="http://schemas.microsoft.com/office/drawing/2014/main" id="{461C8162-179E-D847-A348-97756AD3ED4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92048" y="5776914"/>
            <a:ext cx="812800" cy="812800"/>
          </a:xfrm>
          <a:prstGeom prst="rect">
            <a:avLst/>
          </a:prstGeom>
        </p:spPr>
      </p:pic>
    </p:spTree>
    <p:extLst>
      <p:ext uri="{BB962C8B-B14F-4D97-AF65-F5344CB8AC3E}">
        <p14:creationId xmlns:p14="http://schemas.microsoft.com/office/powerpoint/2010/main" val="148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3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B263-788D-4C98-9188-E50D95242DE6}"/>
              </a:ext>
            </a:extLst>
          </p:cNvPr>
          <p:cNvSpPr>
            <a:spLocks noGrp="1"/>
          </p:cNvSpPr>
          <p:nvPr>
            <p:ph type="title"/>
          </p:nvPr>
        </p:nvSpPr>
        <p:spPr/>
        <p:txBody>
          <a:bodyPr/>
          <a:lstStyle/>
          <a:p>
            <a:pPr algn="ctr"/>
            <a:r>
              <a:rPr lang="en-US" dirty="0"/>
              <a:t>Activities In The Project</a:t>
            </a:r>
          </a:p>
        </p:txBody>
      </p:sp>
      <p:sp>
        <p:nvSpPr>
          <p:cNvPr id="3" name="Content Placeholder 2">
            <a:extLst>
              <a:ext uri="{FF2B5EF4-FFF2-40B4-BE49-F238E27FC236}">
                <a16:creationId xmlns:a16="http://schemas.microsoft.com/office/drawing/2014/main" id="{362D8719-D395-4771-A356-8BB9A9346564}"/>
              </a:ext>
            </a:extLst>
          </p:cNvPr>
          <p:cNvSpPr>
            <a:spLocks noGrp="1"/>
          </p:cNvSpPr>
          <p:nvPr>
            <p:ph idx="1"/>
          </p:nvPr>
        </p:nvSpPr>
        <p:spPr>
          <a:xfrm>
            <a:off x="821635" y="1179443"/>
            <a:ext cx="10532165" cy="4988882"/>
          </a:xfrm>
        </p:spPr>
        <p:txBody>
          <a:bodyPr>
            <a:normAutofit/>
          </a:bodyPr>
          <a:lstStyle/>
          <a:p>
            <a:r>
              <a:rPr lang="en-US" b="1" dirty="0"/>
              <a:t>Idea Proposal:  </a:t>
            </a:r>
            <a:r>
              <a:rPr lang="en-US" sz="2400" dirty="0"/>
              <a:t>The business idea that was proposed is the “Student Housing” where we as a third party offer guarantee housing services to the students.</a:t>
            </a:r>
          </a:p>
          <a:p>
            <a:r>
              <a:rPr lang="en-US" b="1" dirty="0"/>
              <a:t>Requirements:</a:t>
            </a:r>
            <a:r>
              <a:rPr lang="en-US" dirty="0"/>
              <a:t> </a:t>
            </a:r>
            <a:r>
              <a:rPr lang="en-US" sz="2400" dirty="0"/>
              <a:t>The proposal requires a genuine website that assures housing for the applicants.</a:t>
            </a:r>
          </a:p>
          <a:p>
            <a:r>
              <a:rPr lang="en-US" b="1" dirty="0"/>
              <a:t>Planning: </a:t>
            </a:r>
            <a:r>
              <a:rPr lang="en-US" sz="2400" dirty="0"/>
              <a:t>On whole, the implementation might take 2 months, if the 3M’s(Men, Material and Money) are made sure.</a:t>
            </a:r>
            <a:endParaRPr lang="en-US" sz="2400" b="1" dirty="0"/>
          </a:p>
          <a:p>
            <a:r>
              <a:rPr lang="en-US" b="1" dirty="0"/>
              <a:t>Design: </a:t>
            </a:r>
            <a:r>
              <a:rPr lang="en-US" sz="2400" dirty="0"/>
              <a:t>The system design, interface design and the data processing are the three crucial parts that the phase need to be focused on.</a:t>
            </a:r>
            <a:r>
              <a:rPr lang="en-US" b="1" dirty="0"/>
              <a:t>  </a:t>
            </a:r>
          </a:p>
          <a:p>
            <a:r>
              <a:rPr lang="en-US" b="1" dirty="0"/>
              <a:t>Execution/Implementation: </a:t>
            </a:r>
            <a:r>
              <a:rPr lang="en-US" sz="2400" dirty="0"/>
              <a:t>The website that is created will be integrated with the clients and will be tested to bring the trusted housing service into existence.</a:t>
            </a:r>
          </a:p>
          <a:p>
            <a:endParaRPr lang="en-US" dirty="0"/>
          </a:p>
        </p:txBody>
      </p:sp>
      <p:pic>
        <p:nvPicPr>
          <p:cNvPr id="4" name="Audio Recording Feb 5, 2022 at 11:54:14 PM" descr="Audio Recording Feb 5, 2022 at 11:54:14 PM">
            <a:hlinkClick r:id="" action="ppaction://media"/>
            <a:extLst>
              <a:ext uri="{FF2B5EF4-FFF2-40B4-BE49-F238E27FC236}">
                <a16:creationId xmlns:a16="http://schemas.microsoft.com/office/drawing/2014/main" id="{634C13F7-8CF8-4947-8DD0-0324CA370EF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54000" y="6014269"/>
            <a:ext cx="812800" cy="812800"/>
          </a:xfrm>
          <a:prstGeom prst="rect">
            <a:avLst/>
          </a:prstGeom>
        </p:spPr>
      </p:pic>
    </p:spTree>
    <p:extLst>
      <p:ext uri="{BB962C8B-B14F-4D97-AF65-F5344CB8AC3E}">
        <p14:creationId xmlns:p14="http://schemas.microsoft.com/office/powerpoint/2010/main" val="83000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72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D54E-D6EB-43E7-BF28-3E34808C132B}"/>
              </a:ext>
            </a:extLst>
          </p:cNvPr>
          <p:cNvSpPr>
            <a:spLocks noGrp="1"/>
          </p:cNvSpPr>
          <p:nvPr>
            <p:ph type="title"/>
          </p:nvPr>
        </p:nvSpPr>
        <p:spPr/>
        <p:txBody>
          <a:bodyPr/>
          <a:lstStyle/>
          <a:p>
            <a:pPr algn="ctr"/>
            <a:r>
              <a:rPr lang="en-US" dirty="0"/>
              <a:t>Stages of Development</a:t>
            </a:r>
          </a:p>
        </p:txBody>
      </p:sp>
      <p:sp>
        <p:nvSpPr>
          <p:cNvPr id="3" name="Content Placeholder 2">
            <a:extLst>
              <a:ext uri="{FF2B5EF4-FFF2-40B4-BE49-F238E27FC236}">
                <a16:creationId xmlns:a16="http://schemas.microsoft.com/office/drawing/2014/main" id="{346A9768-BB48-4219-8998-BBD11AA433A1}"/>
              </a:ext>
            </a:extLst>
          </p:cNvPr>
          <p:cNvSpPr>
            <a:spLocks noGrp="1"/>
          </p:cNvSpPr>
          <p:nvPr>
            <p:ph idx="1"/>
          </p:nvPr>
        </p:nvSpPr>
        <p:spPr>
          <a:xfrm>
            <a:off x="768626" y="1139688"/>
            <a:ext cx="10585174" cy="5037276"/>
          </a:xfrm>
        </p:spPr>
        <p:txBody>
          <a:bodyPr/>
          <a:lstStyle/>
          <a:p>
            <a:r>
              <a:rPr lang="en-US" b="1" dirty="0"/>
              <a:t>Plan Details: </a:t>
            </a:r>
            <a:r>
              <a:rPr lang="en-US" sz="2400" dirty="0"/>
              <a:t>Based on planning details, we need technically well-approved men, resources(infrastructure) and money for the progressive phase of building which can help us to deliver the output on the planned date.</a:t>
            </a:r>
          </a:p>
          <a:p>
            <a:r>
              <a:rPr lang="en-US" b="1" dirty="0"/>
              <a:t>Allocation: </a:t>
            </a:r>
            <a:r>
              <a:rPr lang="en-US" sz="2400" dirty="0"/>
              <a:t>Once the planning is all done, the next step is to decide the scheduling - who will do time and by when the subtasks and tasks need to be completed.</a:t>
            </a:r>
          </a:p>
          <a:p>
            <a:r>
              <a:rPr lang="en-US" b="1" dirty="0"/>
              <a:t>Kickoff: </a:t>
            </a:r>
            <a:r>
              <a:rPr lang="en-US" sz="2400" dirty="0"/>
              <a:t>The project needs to be set into motion and tracked for every cycle to make sure that work, timeline and resources are balanced and followed accordingly.</a:t>
            </a:r>
          </a:p>
          <a:p>
            <a:r>
              <a:rPr lang="en-US" b="1" dirty="0"/>
              <a:t>Testing</a:t>
            </a:r>
            <a:r>
              <a:rPr lang="en-US" sz="2400" dirty="0"/>
              <a:t>: The output of the previous phase is tested for the quality assurance.</a:t>
            </a:r>
          </a:p>
          <a:p>
            <a:r>
              <a:rPr lang="en-US" b="1" dirty="0"/>
              <a:t>Monitoring/Review: </a:t>
            </a:r>
            <a:r>
              <a:rPr lang="en-US" sz="2400" dirty="0"/>
              <a:t>Now, the final report is submitted to the clients for the feedback on how the work was managed and if any further concerns.</a:t>
            </a:r>
          </a:p>
        </p:txBody>
      </p:sp>
      <p:pic>
        <p:nvPicPr>
          <p:cNvPr id="4" name="Audio Recording Feb 5, 2022 at 11:55:25 PM" descr="Audio Recording Feb 5, 2022 at 11:55:25 PM">
            <a:hlinkClick r:id="" action="ppaction://media"/>
            <a:extLst>
              <a:ext uri="{FF2B5EF4-FFF2-40B4-BE49-F238E27FC236}">
                <a16:creationId xmlns:a16="http://schemas.microsoft.com/office/drawing/2014/main" id="{AB781684-7AB0-9D4D-95ED-8390A277AB4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62226" y="5983153"/>
            <a:ext cx="812800" cy="812800"/>
          </a:xfrm>
          <a:prstGeom prst="rect">
            <a:avLst/>
          </a:prstGeom>
        </p:spPr>
      </p:pic>
    </p:spTree>
    <p:extLst>
      <p:ext uri="{BB962C8B-B14F-4D97-AF65-F5344CB8AC3E}">
        <p14:creationId xmlns:p14="http://schemas.microsoft.com/office/powerpoint/2010/main" val="2059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0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025-0D6D-42ED-B706-6CC305C93533}"/>
              </a:ext>
            </a:extLst>
          </p:cNvPr>
          <p:cNvSpPr>
            <a:spLocks noGrp="1"/>
          </p:cNvSpPr>
          <p:nvPr>
            <p:ph type="title"/>
          </p:nvPr>
        </p:nvSpPr>
        <p:spPr/>
        <p:txBody>
          <a:bodyPr/>
          <a:lstStyle/>
          <a:p>
            <a:pPr algn="ctr"/>
            <a:r>
              <a:rPr lang="en-US" dirty="0"/>
              <a:t>Method of Analysis</a:t>
            </a:r>
          </a:p>
        </p:txBody>
      </p:sp>
      <p:sp>
        <p:nvSpPr>
          <p:cNvPr id="3" name="Content Placeholder 2">
            <a:extLst>
              <a:ext uri="{FF2B5EF4-FFF2-40B4-BE49-F238E27FC236}">
                <a16:creationId xmlns:a16="http://schemas.microsoft.com/office/drawing/2014/main" id="{61C89FBB-40FD-4A66-AAB0-EB1506BDDCC1}"/>
              </a:ext>
            </a:extLst>
          </p:cNvPr>
          <p:cNvSpPr>
            <a:spLocks noGrp="1"/>
          </p:cNvSpPr>
          <p:nvPr>
            <p:ph idx="1"/>
          </p:nvPr>
        </p:nvSpPr>
        <p:spPr>
          <a:xfrm>
            <a:off x="838200" y="1339851"/>
            <a:ext cx="10515600" cy="4597124"/>
          </a:xfrm>
        </p:spPr>
        <p:txBody>
          <a:bodyPr/>
          <a:lstStyle/>
          <a:p>
            <a:pPr marL="0" indent="0">
              <a:buNone/>
            </a:pPr>
            <a:r>
              <a:rPr lang="en-US" dirty="0"/>
              <a:t>Amongst all the powerful methods of analysis, we choose Project Evaluation and Review Technique (PERT).</a:t>
            </a:r>
          </a:p>
          <a:p>
            <a:r>
              <a:rPr lang="en-US" dirty="0"/>
              <a:t> Using PERT chart( graphical representation of projects timeline), we can track the progress and percent completion of individual tasks and project to make sure that that the tasks are being completed as per allocation and planning.</a:t>
            </a:r>
          </a:p>
          <a:p>
            <a:r>
              <a:rPr lang="en-US" dirty="0"/>
              <a:t>PERT uses software to track the allocated/scheduled activities and identifies the critical ones which on delay can result in the delay of whole project .</a:t>
            </a:r>
          </a:p>
        </p:txBody>
      </p:sp>
      <p:pic>
        <p:nvPicPr>
          <p:cNvPr id="4" name="Audio Recording Feb 5, 2022 at 11:56:08 PM" descr="Audio Recording Feb 5, 2022 at 11:56:08 PM">
            <a:hlinkClick r:id="" action="ppaction://media"/>
            <a:extLst>
              <a:ext uri="{FF2B5EF4-FFF2-40B4-BE49-F238E27FC236}">
                <a16:creationId xmlns:a16="http://schemas.microsoft.com/office/drawing/2014/main" id="{E58A6DE0-6D1D-3E49-88DA-2AAC6DA8DD8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87867" y="5936975"/>
            <a:ext cx="812800" cy="812800"/>
          </a:xfrm>
          <a:prstGeom prst="rect">
            <a:avLst/>
          </a:prstGeom>
        </p:spPr>
      </p:pic>
    </p:spTree>
    <p:extLst>
      <p:ext uri="{BB962C8B-B14F-4D97-AF65-F5344CB8AC3E}">
        <p14:creationId xmlns:p14="http://schemas.microsoft.com/office/powerpoint/2010/main" val="376676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7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FE70-A54E-4A8D-BB17-C60A8F0E8018}"/>
              </a:ext>
            </a:extLst>
          </p:cNvPr>
          <p:cNvSpPr>
            <a:spLocks noGrp="1"/>
          </p:cNvSpPr>
          <p:nvPr>
            <p:ph type="title"/>
          </p:nvPr>
        </p:nvSpPr>
        <p:spPr/>
        <p:txBody>
          <a:bodyPr/>
          <a:lstStyle/>
          <a:p>
            <a:pPr algn="ctr"/>
            <a:r>
              <a:rPr lang="en-US" dirty="0"/>
              <a:t>Conclusions and Recommendations</a:t>
            </a:r>
          </a:p>
        </p:txBody>
      </p:sp>
      <p:sp>
        <p:nvSpPr>
          <p:cNvPr id="3" name="Content Placeholder 2">
            <a:extLst>
              <a:ext uri="{FF2B5EF4-FFF2-40B4-BE49-F238E27FC236}">
                <a16:creationId xmlns:a16="http://schemas.microsoft.com/office/drawing/2014/main" id="{34B644F9-0DE5-4DA0-AE20-8AB6F5C07C82}"/>
              </a:ext>
            </a:extLst>
          </p:cNvPr>
          <p:cNvSpPr>
            <a:spLocks noGrp="1"/>
          </p:cNvSpPr>
          <p:nvPr>
            <p:ph idx="1"/>
          </p:nvPr>
        </p:nvSpPr>
        <p:spPr>
          <a:xfrm>
            <a:off x="838200" y="1339851"/>
            <a:ext cx="10515600" cy="4597124"/>
          </a:xfrm>
        </p:spPr>
        <p:txBody>
          <a:bodyPr/>
          <a:lstStyle/>
          <a:p>
            <a:r>
              <a:rPr lang="en-US" dirty="0"/>
              <a:t>The business idea on implementation leads to an honest-to-goodness housing service that can help many to get the residence for sure.</a:t>
            </a:r>
          </a:p>
          <a:p>
            <a:r>
              <a:rPr lang="en-US" dirty="0"/>
              <a:t>Considering the time difference among the countries, 24 to 48hrs time is given to the applicants for their confirmation during which the slot will remain closed for other applicants.</a:t>
            </a:r>
          </a:p>
          <a:p>
            <a:r>
              <a:rPr lang="en-US" dirty="0"/>
              <a:t>Furtherly, if the business runs with high potential, then it can be expanded in many categories like customer support, zonal expansion, data management etc., </a:t>
            </a:r>
          </a:p>
          <a:p>
            <a:endParaRPr lang="en-US" dirty="0"/>
          </a:p>
        </p:txBody>
      </p:sp>
      <p:pic>
        <p:nvPicPr>
          <p:cNvPr id="4" name="Audio Recording Feb 5, 2022 at 11:56:45 PM" descr="Audio Recording Feb 5, 2022 at 11:56:45 PM">
            <a:hlinkClick r:id="" action="ppaction://media"/>
            <a:extLst>
              <a:ext uri="{FF2B5EF4-FFF2-40B4-BE49-F238E27FC236}">
                <a16:creationId xmlns:a16="http://schemas.microsoft.com/office/drawing/2014/main" id="{9408F5ED-5032-704E-A75E-85A239AFEA5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5400" y="5943327"/>
            <a:ext cx="812800" cy="812800"/>
          </a:xfrm>
          <a:prstGeom prst="rect">
            <a:avLst/>
          </a:prstGeom>
        </p:spPr>
      </p:pic>
    </p:spTree>
    <p:extLst>
      <p:ext uri="{BB962C8B-B14F-4D97-AF65-F5344CB8AC3E}">
        <p14:creationId xmlns:p14="http://schemas.microsoft.com/office/powerpoint/2010/main" val="291301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2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CC29-3061-489E-A955-010605EDD13B}"/>
              </a:ext>
            </a:extLst>
          </p:cNvPr>
          <p:cNvSpPr>
            <a:spLocks noGrp="1"/>
          </p:cNvSpPr>
          <p:nvPr>
            <p:ph type="title"/>
          </p:nvPr>
        </p:nvSpPr>
        <p:spPr/>
        <p:txBody>
          <a:bodyPr>
            <a:normAutofit/>
          </a:bodyPr>
          <a:lstStyle/>
          <a:p>
            <a:pPr algn="ctr"/>
            <a:r>
              <a:rPr lang="en-US" dirty="0">
                <a:ea typeface="+mn-lt"/>
                <a:cs typeface="Calibri" panose="020F0502020204030204" pitchFamily="34" charset="0"/>
              </a:rPr>
              <a:t>PROCESS DESCRIPTION </a:t>
            </a:r>
            <a:endParaRPr lang="en-US" dirty="0">
              <a:cs typeface="Calibri" panose="020F0502020204030204" pitchFamily="34" charset="0"/>
            </a:endParaRPr>
          </a:p>
        </p:txBody>
      </p:sp>
      <p:sp>
        <p:nvSpPr>
          <p:cNvPr id="3" name="Content Placeholder 2">
            <a:extLst>
              <a:ext uri="{FF2B5EF4-FFF2-40B4-BE49-F238E27FC236}">
                <a16:creationId xmlns:a16="http://schemas.microsoft.com/office/drawing/2014/main" id="{9A8615AF-913C-4227-A640-F80A007CC3F6}"/>
              </a:ext>
            </a:extLst>
          </p:cNvPr>
          <p:cNvSpPr>
            <a:spLocks noGrp="1"/>
          </p:cNvSpPr>
          <p:nvPr>
            <p:ph idx="1"/>
          </p:nvPr>
        </p:nvSpPr>
        <p:spPr>
          <a:xfrm>
            <a:off x="2724" y="1060906"/>
            <a:ext cx="12070897" cy="5208588"/>
          </a:xfrm>
        </p:spPr>
        <p:txBody>
          <a:bodyPr vert="horz" lIns="91440" tIns="45720" rIns="91440" bIns="45720" rtlCol="0" anchor="t">
            <a:noAutofit/>
          </a:bodyPr>
          <a:lstStyle/>
          <a:p>
            <a:pPr>
              <a:buNone/>
            </a:pPr>
            <a:r>
              <a:rPr lang="en-US" sz="2000" dirty="0">
                <a:ea typeface="+mn-lt"/>
                <a:cs typeface="Calibri" panose="020F0502020204030204" pitchFamily="34" charset="0"/>
              </a:rPr>
              <a:t>The process involves developing a website which provides information about the available housing options in different communities for customers on a single platform with customer support and assistance. </a:t>
            </a:r>
            <a:endParaRPr lang="en-US" sz="2000" dirty="0">
              <a:cs typeface="Calibri" panose="020F0502020204030204" pitchFamily="34" charset="0"/>
            </a:endParaRPr>
          </a:p>
          <a:p>
            <a:pPr>
              <a:buNone/>
            </a:pPr>
            <a:r>
              <a:rPr lang="en-US" sz="2000" dirty="0">
                <a:ea typeface="+mn-lt"/>
                <a:cs typeface="Calibri" panose="020F0502020204030204" pitchFamily="34" charset="0"/>
              </a:rPr>
              <a:t>Process involves the following steps: </a:t>
            </a:r>
            <a:endParaRPr lang="en-US" sz="2000" dirty="0">
              <a:cs typeface="Calibri" panose="020F0502020204030204" pitchFamily="34" charset="0"/>
            </a:endParaRPr>
          </a:p>
          <a:p>
            <a:pPr>
              <a:buNone/>
            </a:pPr>
            <a:r>
              <a:rPr lang="en-US" sz="2000" dirty="0">
                <a:ea typeface="+mn-lt"/>
                <a:cs typeface="Calibri" panose="020F0502020204030204" pitchFamily="34" charset="0"/>
              </a:rPr>
              <a:t>Step 1:  Consulting housing communities.</a:t>
            </a:r>
          </a:p>
          <a:p>
            <a:pPr>
              <a:buNone/>
            </a:pPr>
            <a:r>
              <a:rPr lang="en-US" sz="2000" dirty="0">
                <a:ea typeface="+mn-lt"/>
                <a:cs typeface="Calibri" panose="020F0502020204030204" pitchFamily="34" charset="0"/>
              </a:rPr>
              <a:t>Step 2:  After collecting the details from communities, website interface is updated accordingly so that    </a:t>
            </a:r>
            <a:endParaRPr lang="en-US" sz="2000" dirty="0">
              <a:cs typeface="Calibri" panose="020F0502020204030204" pitchFamily="34" charset="0"/>
            </a:endParaRPr>
          </a:p>
          <a:p>
            <a:pPr>
              <a:buNone/>
            </a:pPr>
            <a:r>
              <a:rPr lang="en-US" sz="2000" dirty="0">
                <a:ea typeface="+mn-lt"/>
                <a:cs typeface="Calibri" panose="020F0502020204030204" pitchFamily="34" charset="0"/>
              </a:rPr>
              <a:t>             Customers will have genuine information </a:t>
            </a:r>
            <a:endParaRPr lang="en-US" sz="2000" dirty="0">
              <a:cs typeface="Calibri" panose="020F0502020204030204" pitchFamily="34" charset="0"/>
            </a:endParaRPr>
          </a:p>
          <a:p>
            <a:pPr>
              <a:buNone/>
            </a:pPr>
            <a:r>
              <a:rPr lang="en-US" sz="2000" dirty="0">
                <a:ea typeface="+mn-lt"/>
                <a:cs typeface="Calibri" panose="020F0502020204030204" pitchFamily="34" charset="0"/>
              </a:rPr>
              <a:t>Step 3:  Collecting data from customers.</a:t>
            </a:r>
            <a:endParaRPr lang="en-US" sz="2000" dirty="0">
              <a:cs typeface="Calibri" panose="020F0502020204030204" pitchFamily="34" charset="0"/>
            </a:endParaRPr>
          </a:p>
          <a:p>
            <a:pPr>
              <a:buNone/>
            </a:pPr>
            <a:r>
              <a:rPr lang="en-US" sz="2000" dirty="0">
                <a:ea typeface="+mn-lt"/>
                <a:cs typeface="Calibri" panose="020F0502020204030204" pitchFamily="34" charset="0"/>
              </a:rPr>
              <a:t>Step 4: Reserving the selected property for 48 Hrs. after filling in the application. </a:t>
            </a:r>
            <a:endParaRPr lang="en-US" sz="2000" dirty="0">
              <a:cs typeface="Calibri" panose="020F0502020204030204" pitchFamily="34" charset="0"/>
            </a:endParaRPr>
          </a:p>
          <a:p>
            <a:pPr>
              <a:buNone/>
            </a:pPr>
            <a:r>
              <a:rPr lang="en-US" sz="2000" dirty="0">
                <a:ea typeface="+mn-lt"/>
                <a:cs typeface="Calibri" panose="020F0502020204030204" pitchFamily="34" charset="0"/>
              </a:rPr>
              <a:t>Step 5: Tie-Up with third party customer support to help customers when needed. </a:t>
            </a:r>
            <a:endParaRPr lang="en-US" sz="2000" dirty="0">
              <a:cs typeface="Calibri" panose="020F0502020204030204" pitchFamily="34" charset="0"/>
            </a:endParaRPr>
          </a:p>
          <a:p>
            <a:pPr marL="0" indent="0">
              <a:buNone/>
            </a:pPr>
            <a:r>
              <a:rPr lang="en-US" sz="2000" dirty="0">
                <a:ea typeface="+mn-lt"/>
                <a:cs typeface="Calibri" panose="020F0502020204030204" pitchFamily="34" charset="0"/>
              </a:rPr>
              <a:t>Step 6: Integrating payment gateway with the housing communities</a:t>
            </a:r>
            <a:r>
              <a:rPr lang="en-US" dirty="0">
                <a:latin typeface="Calibri" panose="020F0502020204030204" pitchFamily="34" charset="0"/>
                <a:ea typeface="+mn-lt"/>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36DB7D-DB55-4D80-9093-E69C62DA61C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5" name="Audio Recording Feb 5, 2022 at 11:36:09 PM" descr="Audio Recording Feb 5, 2022 at 11:36:09 PM">
            <a:hlinkClick r:id="" action="ppaction://media"/>
            <a:extLst>
              <a:ext uri="{FF2B5EF4-FFF2-40B4-BE49-F238E27FC236}">
                <a16:creationId xmlns:a16="http://schemas.microsoft.com/office/drawing/2014/main" id="{1CAEE714-E955-374F-AEBC-4A28F63F53D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36653" y="6045200"/>
            <a:ext cx="812800" cy="812800"/>
          </a:xfrm>
          <a:prstGeom prst="rect">
            <a:avLst/>
          </a:prstGeom>
        </p:spPr>
      </p:pic>
    </p:spTree>
    <p:extLst>
      <p:ext uri="{BB962C8B-B14F-4D97-AF65-F5344CB8AC3E}">
        <p14:creationId xmlns:p14="http://schemas.microsoft.com/office/powerpoint/2010/main" val="51149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27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1156</Words>
  <Application>Microsoft Macintosh PowerPoint</Application>
  <PresentationFormat>Widescreen</PresentationFormat>
  <Paragraphs>83</Paragraphs>
  <Slides>18</Slides>
  <Notes>7</Notes>
  <HiddenSlides>0</HiddenSlides>
  <MMClips>18</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Selected Process</vt:lpstr>
      <vt:lpstr>Design Solution</vt:lpstr>
      <vt:lpstr>Analysis Performed</vt:lpstr>
      <vt:lpstr>Activities In The Project</vt:lpstr>
      <vt:lpstr>Stages of Development</vt:lpstr>
      <vt:lpstr>Method of Analysis</vt:lpstr>
      <vt:lpstr>Conclusions and Recommendations</vt:lpstr>
      <vt:lpstr>PROCESS DESCRIPTION </vt:lpstr>
      <vt:lpstr>INTERFACE REQUIREMENTS</vt:lpstr>
      <vt:lpstr>SYSTEM FEATURES</vt:lpstr>
      <vt:lpstr>SYSTEM DESIGN</vt:lpstr>
      <vt:lpstr>SYSTEM ARCHITECTURE</vt:lpstr>
      <vt:lpstr>DATA AND COMPONENT DESIGN</vt:lpstr>
      <vt:lpstr>System Design</vt:lpstr>
      <vt:lpstr>Conclusions</vt:lpstr>
      <vt:lpstr>RECOMMENDATIONS &amp; FURTHER 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Hafer</dc:creator>
  <cp:lastModifiedBy>Abhishek Malga</cp:lastModifiedBy>
  <cp:revision>79</cp:revision>
  <cp:lastPrinted>2021-04-29T16:26:07Z</cp:lastPrinted>
  <dcterms:created xsi:type="dcterms:W3CDTF">2021-03-01T20:07:34Z</dcterms:created>
  <dcterms:modified xsi:type="dcterms:W3CDTF">2022-02-06T05:05:23Z</dcterms:modified>
</cp:coreProperties>
</file>