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60" r:id="rId1"/>
  </p:sldMasterIdLst>
  <p:notesMasterIdLst>
    <p:notesMasterId r:id="rId11"/>
  </p:notesMasterIdLst>
  <p:sldIdLst>
    <p:sldId id="257" r:id="rId2"/>
    <p:sldId id="303" r:id="rId3"/>
    <p:sldId id="300" r:id="rId4"/>
    <p:sldId id="299" r:id="rId5"/>
    <p:sldId id="306" r:id="rId6"/>
    <p:sldId id="305" r:id="rId7"/>
    <p:sldId id="301" r:id="rId8"/>
    <p:sldId id="302" r:id="rId9"/>
    <p:sldId id="307" r:id="rId10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" initials="J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5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1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A7E5D514-4841-4DBD-89D8-5BD5E2EF99F8}" type="datetime1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1985F44E-32DA-4EDE-89B1-77AAF1A9E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8270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29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121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00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91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1200" y="744538"/>
            <a:ext cx="5372100" cy="3719512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F88657-BB41-4B95-9545-959B090C6115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30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25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41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70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399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872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421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19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55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31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9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51B65-CB5E-424A-A210-7B3C910D82A4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51B65-CB5E-424A-A210-7B3C910D82A4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D83CF-7E3D-4B84-8DE6-7065637E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58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9668"/>
            <a:ext cx="9906000" cy="51172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395" y="1270933"/>
            <a:ext cx="7904728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2000" b="1" dirty="0">
                <a:solidFill>
                  <a:schemeClr val="bg1"/>
                </a:solidFill>
              </a:rPr>
              <a:t>과제명 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 err="1">
                <a:solidFill>
                  <a:schemeClr val="bg1"/>
                </a:solidFill>
              </a:rPr>
              <a:t>말해봄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pPr lvl="0"/>
            <a:r>
              <a:rPr lang="ko-KR" altLang="en-US" sz="2000" b="1" dirty="0">
                <a:solidFill>
                  <a:schemeClr val="bg1"/>
                </a:solidFill>
              </a:rPr>
              <a:t>부제 </a:t>
            </a:r>
            <a:r>
              <a:rPr lang="en-US" altLang="ko-KR" sz="2000" b="1" dirty="0">
                <a:solidFill>
                  <a:schemeClr val="bg1"/>
                </a:solidFill>
              </a:rPr>
              <a:t>(</a:t>
            </a:r>
            <a:r>
              <a:rPr lang="ko-KR" altLang="en-US" sz="2000" b="1" dirty="0">
                <a:solidFill>
                  <a:schemeClr val="bg1"/>
                </a:solidFill>
              </a:rPr>
              <a:t>음성 분석 기반 인지능력 분석 및 향상을 위한 훈련 플랫폼 제작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</a:p>
          <a:p>
            <a:pPr lvl="0"/>
            <a:r>
              <a:rPr lang="en-US" altLang="ko-KR" sz="5400" b="1" dirty="0">
                <a:solidFill>
                  <a:schemeClr val="bg1"/>
                </a:solidFill>
              </a:rPr>
              <a:t>Web </a:t>
            </a:r>
            <a:r>
              <a:rPr lang="ko-KR" altLang="en-US" sz="5400" b="1" dirty="0">
                <a:solidFill>
                  <a:schemeClr val="bg1"/>
                </a:solidFill>
              </a:rPr>
              <a:t>화면설계서</a:t>
            </a:r>
            <a:endParaRPr lang="en-US" altLang="ko-KR" sz="5400" b="1" dirty="0">
              <a:solidFill>
                <a:schemeClr val="bg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713064" y="939567"/>
            <a:ext cx="41106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42787" y="5859736"/>
            <a:ext cx="5949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b="1" dirty="0" err="1"/>
              <a:t>팀명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 err="1"/>
              <a:t>밥먹고합시다</a:t>
            </a:r>
            <a:endParaRPr lang="en-US" altLang="ko-KR" dirty="0"/>
          </a:p>
          <a:p>
            <a:pPr algn="r"/>
            <a:r>
              <a:rPr lang="ko-KR" altLang="en-US" b="1" dirty="0"/>
              <a:t>팀원 </a:t>
            </a:r>
            <a:r>
              <a:rPr lang="en-US" altLang="ko-KR" b="1" dirty="0"/>
              <a:t>: </a:t>
            </a:r>
            <a:r>
              <a:rPr lang="ko-KR" altLang="en-US" dirty="0"/>
              <a:t>채민호 </a:t>
            </a:r>
            <a:r>
              <a:rPr lang="en-US" altLang="ko-KR" dirty="0"/>
              <a:t>/ </a:t>
            </a:r>
            <a:r>
              <a:rPr lang="ko-KR" altLang="en-US" dirty="0"/>
              <a:t>이하늘 </a:t>
            </a:r>
            <a:r>
              <a:rPr lang="en-US" altLang="ko-KR" dirty="0"/>
              <a:t>/ </a:t>
            </a:r>
            <a:r>
              <a:rPr lang="ko-KR" altLang="en-US" dirty="0" err="1"/>
              <a:t>구하정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장강욱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 err="1"/>
              <a:t>한태민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서한이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368" y="6136735"/>
            <a:ext cx="1348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/>
              <a:t>2024. 00. 00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750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422454" y="40844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3200" b="1" dirty="0"/>
              <a:t>변경이력</a:t>
            </a:r>
            <a:endParaRPr lang="ko-KR" altLang="en-US" sz="32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449152"/>
              </p:ext>
            </p:extLst>
          </p:nvPr>
        </p:nvGraphicFramePr>
        <p:xfrm>
          <a:off x="553672" y="1443416"/>
          <a:ext cx="8732939" cy="2804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9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7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50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버전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작성일자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수정사항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작성자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err="1"/>
                        <a:t>검수자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0.1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2023.00.00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로그인</a:t>
                      </a:r>
                      <a:r>
                        <a:rPr lang="en-US" altLang="ko-KR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회원가입 화면 설계 </a:t>
                      </a:r>
                      <a:r>
                        <a:rPr lang="en-US" altLang="ko-KR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1</a:t>
                      </a:r>
                      <a:r>
                        <a:rPr lang="ko-KR" altLang="en-US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차 배포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홍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O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김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O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0.2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2023.00.00</a:t>
                      </a:r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게시판 화면 설계 </a:t>
                      </a:r>
                      <a:endParaRPr lang="en-US" altLang="ko-KR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 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로그인 화면 버튼 디자인 수정</a:t>
                      </a:r>
                      <a:endParaRPr lang="en-US" altLang="ko-KR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홍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O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김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O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1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1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1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1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69C9E8D-AE0B-EF8F-299D-F05EECC5B73A}"/>
              </a:ext>
            </a:extLst>
          </p:cNvPr>
          <p:cNvSpPr txBox="1"/>
          <p:nvPr/>
        </p:nvSpPr>
        <p:spPr>
          <a:xfrm>
            <a:off x="553672" y="4374047"/>
            <a:ext cx="75806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작성방법</a:t>
            </a:r>
            <a:r>
              <a:rPr lang="en-US" altLang="ko-KR" sz="1200" b="1" dirty="0"/>
              <a:t>)</a:t>
            </a:r>
          </a:p>
          <a:p>
            <a:r>
              <a:rPr lang="en-US" altLang="ko-KR" sz="1200" dirty="0"/>
              <a:t>1.</a:t>
            </a:r>
            <a:r>
              <a:rPr lang="ko-KR" altLang="en-US" sz="1200" dirty="0"/>
              <a:t> 화면설계서가 수정될 때마다 버전</a:t>
            </a:r>
            <a:r>
              <a:rPr lang="en-US" altLang="ko-KR" sz="1200" dirty="0"/>
              <a:t>, </a:t>
            </a:r>
            <a:r>
              <a:rPr lang="ko-KR" altLang="en-US" sz="1200" dirty="0"/>
              <a:t>작성자</a:t>
            </a:r>
            <a:r>
              <a:rPr lang="en-US" altLang="ko-KR" sz="1200" dirty="0"/>
              <a:t>,</a:t>
            </a:r>
            <a:r>
              <a:rPr lang="ko-KR" altLang="en-US" sz="1200" dirty="0"/>
              <a:t> 수정사항</a:t>
            </a:r>
            <a:r>
              <a:rPr lang="en-US" altLang="ko-KR" sz="1200" dirty="0"/>
              <a:t>, </a:t>
            </a:r>
            <a:r>
              <a:rPr lang="ko-KR" altLang="en-US" sz="1200" dirty="0"/>
              <a:t>수정날짜를 작성하여 이력을 작성해야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버전은 화면설계서가 수정될 때마다 작성해야 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수정사항은 과거버전 대비 어떠한 내용이 달라졌는지</a:t>
            </a:r>
            <a:r>
              <a:rPr lang="en-US" altLang="ko-KR" sz="1200" dirty="0"/>
              <a:t>(</a:t>
            </a:r>
            <a:r>
              <a:rPr lang="ko-KR" altLang="en-US" sz="1200" dirty="0"/>
              <a:t>추가</a:t>
            </a:r>
            <a:r>
              <a:rPr lang="en-US" altLang="ko-KR" sz="1200" dirty="0"/>
              <a:t>/</a:t>
            </a:r>
            <a:r>
              <a:rPr lang="ko-KR" altLang="en-US" sz="1200" dirty="0"/>
              <a:t>수정</a:t>
            </a:r>
            <a:r>
              <a:rPr lang="en-US" altLang="ko-KR" sz="1200" dirty="0"/>
              <a:t>/</a:t>
            </a:r>
            <a:r>
              <a:rPr lang="ko-KR" altLang="en-US" sz="1200" dirty="0"/>
              <a:t>삭제</a:t>
            </a:r>
            <a:r>
              <a:rPr lang="en-US" altLang="ko-KR" sz="1200" dirty="0"/>
              <a:t>)</a:t>
            </a:r>
            <a:r>
              <a:rPr lang="ko-KR" altLang="en-US" sz="1200" dirty="0"/>
              <a:t>를 작성해야 한다</a:t>
            </a:r>
            <a:r>
              <a:rPr lang="en-US" altLang="ko-KR" sz="1200" dirty="0"/>
              <a:t>. </a:t>
            </a:r>
          </a:p>
          <a:p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/>
              <a:t>작성자는 화면설계내용을 작성한 사람이다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4. </a:t>
            </a:r>
            <a:r>
              <a:rPr lang="ko-KR" altLang="en-US" sz="1200" dirty="0"/>
              <a:t>검수자는 화면설계에 대해 문제가 없는지 점검하는 사람이다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5. </a:t>
            </a:r>
            <a:r>
              <a:rPr lang="ko-KR" altLang="en-US" sz="1200" dirty="0"/>
              <a:t>현재 문서를 제출할 경우 현재 작성방법에 대한 내용은 모두 지우고 제출해야 한다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183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316DFC02-4C6D-ED99-5F85-11F7A7F3DB34}"/>
              </a:ext>
            </a:extLst>
          </p:cNvPr>
          <p:cNvCxnSpPr>
            <a:stCxn id="4" idx="0"/>
            <a:endCxn id="2" idx="2"/>
          </p:cNvCxnSpPr>
          <p:nvPr/>
        </p:nvCxnSpPr>
        <p:spPr>
          <a:xfrm rot="5400000" flipH="1" flipV="1">
            <a:off x="2711873" y="1037705"/>
            <a:ext cx="700366" cy="378188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5AC31FB6-B9D4-C898-28D7-EBAB9E934E64}"/>
              </a:ext>
            </a:extLst>
          </p:cNvPr>
          <p:cNvCxnSpPr>
            <a:cxnSpLocks/>
            <a:stCxn id="17" idx="0"/>
            <a:endCxn id="2" idx="2"/>
          </p:cNvCxnSpPr>
          <p:nvPr/>
        </p:nvCxnSpPr>
        <p:spPr>
          <a:xfrm rot="16200000" flipV="1">
            <a:off x="6460905" y="1070561"/>
            <a:ext cx="700366" cy="371617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F67A6068-2704-FE65-1F6E-2D092DB6BDBE}"/>
              </a:ext>
            </a:extLst>
          </p:cNvPr>
          <p:cNvCxnSpPr>
            <a:stCxn id="26" idx="0"/>
          </p:cNvCxnSpPr>
          <p:nvPr/>
        </p:nvCxnSpPr>
        <p:spPr>
          <a:xfrm flipH="1" flipV="1">
            <a:off x="2659380" y="2926954"/>
            <a:ext cx="6374" cy="16688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D5AB49F-79AA-FD68-AD30-76C782D250E3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4159529" y="2926954"/>
            <a:ext cx="10973" cy="16688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14F371E-F956-C8C5-F2CE-CC8E03B7BE57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5657729" y="2926954"/>
            <a:ext cx="1951" cy="21971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F130E3FB-898B-9717-E064-932BBBC6B1B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7169564" y="2926954"/>
            <a:ext cx="0" cy="351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D90209C-56DF-4C97-81D5-7FDA0DFD2D9B}"/>
              </a:ext>
            </a:extLst>
          </p:cNvPr>
          <p:cNvSpPr txBox="1"/>
          <p:nvPr/>
        </p:nvSpPr>
        <p:spPr>
          <a:xfrm>
            <a:off x="422454" y="408446"/>
            <a:ext cx="1919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메뉴 구성</a:t>
            </a:r>
            <a:endParaRPr lang="ko-KR" altLang="en-US" sz="3200" dirty="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6266C6A5-3908-4920-BDF3-166795DE92EB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4D8FFE-2CD7-4450-310B-A7185D07092C}"/>
              </a:ext>
            </a:extLst>
          </p:cNvPr>
          <p:cNvSpPr/>
          <p:nvPr/>
        </p:nvSpPr>
        <p:spPr>
          <a:xfrm>
            <a:off x="4173681" y="2210906"/>
            <a:ext cx="1558638" cy="367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Hello</a:t>
            </a:r>
            <a:r>
              <a:rPr lang="ko-KR" altLang="en-US" sz="1600" dirty="0"/>
              <a:t> </a:t>
            </a:r>
            <a:r>
              <a:rPr lang="en-US" altLang="ko-KR" sz="1600" dirty="0" err="1"/>
              <a:t>Ziny</a:t>
            </a:r>
            <a:endParaRPr lang="ko-KR" altLang="en-US" sz="1600" dirty="0"/>
          </a:p>
        </p:txBody>
      </p:sp>
      <p:sp>
        <p:nvSpPr>
          <p:cNvPr id="4" name="직사각형 3"/>
          <p:cNvSpPr/>
          <p:nvPr/>
        </p:nvSpPr>
        <p:spPr>
          <a:xfrm>
            <a:off x="553673" y="3278832"/>
            <a:ext cx="1234877" cy="300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메인화면</a:t>
            </a:r>
            <a:endParaRPr lang="ko-KR" altLang="en-US" sz="1000" dirty="0"/>
          </a:p>
        </p:txBody>
      </p:sp>
      <p:sp>
        <p:nvSpPr>
          <p:cNvPr id="5" name="직사각형 4"/>
          <p:cNvSpPr/>
          <p:nvPr/>
        </p:nvSpPr>
        <p:spPr>
          <a:xfrm>
            <a:off x="2048315" y="3278832"/>
            <a:ext cx="1234877" cy="300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동시통역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3553063" y="3278832"/>
            <a:ext cx="1234877" cy="300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채팅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5042241" y="3278832"/>
            <a:ext cx="1234877" cy="300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주변추천 명소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552125" y="3278832"/>
            <a:ext cx="1234877" cy="300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SNS</a:t>
            </a:r>
            <a:r>
              <a:rPr lang="ko-KR" altLang="en-US" sz="1000" dirty="0"/>
              <a:t>검색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8051736" y="3278832"/>
            <a:ext cx="1234877" cy="300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환경설정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4EB1B0-747F-3939-D09C-E6612A5DB139}"/>
              </a:ext>
            </a:extLst>
          </p:cNvPr>
          <p:cNvSpPr/>
          <p:nvPr/>
        </p:nvSpPr>
        <p:spPr>
          <a:xfrm>
            <a:off x="2048315" y="3720146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음성입력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35D635-F4FB-51B6-1BDC-0EC504F80869}"/>
              </a:ext>
            </a:extLst>
          </p:cNvPr>
          <p:cNvSpPr/>
          <p:nvPr/>
        </p:nvSpPr>
        <p:spPr>
          <a:xfrm>
            <a:off x="2048315" y="4156006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텍스트입력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285317A-1E49-B3CC-A3A0-568B5E7B032F}"/>
              </a:ext>
            </a:extLst>
          </p:cNvPr>
          <p:cNvSpPr/>
          <p:nvPr/>
        </p:nvSpPr>
        <p:spPr>
          <a:xfrm>
            <a:off x="2048315" y="4595756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동시통역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D89CA4-6FB9-9CCB-DEE7-1AB6DE7F7D96}"/>
              </a:ext>
            </a:extLst>
          </p:cNvPr>
          <p:cNvSpPr/>
          <p:nvPr/>
        </p:nvSpPr>
        <p:spPr>
          <a:xfrm>
            <a:off x="3553063" y="3717419"/>
            <a:ext cx="1234877" cy="300334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대화상태선택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6E1BF4A-3417-E42A-39AC-EF000D132DC3}"/>
              </a:ext>
            </a:extLst>
          </p:cNvPr>
          <p:cNvSpPr/>
          <p:nvPr/>
        </p:nvSpPr>
        <p:spPr>
          <a:xfrm>
            <a:off x="3553063" y="4156006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음성입력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AF5E9A-34E4-B739-B303-4F685E6C6555}"/>
              </a:ext>
            </a:extLst>
          </p:cNvPr>
          <p:cNvSpPr/>
          <p:nvPr/>
        </p:nvSpPr>
        <p:spPr>
          <a:xfrm>
            <a:off x="3553063" y="4595756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텍스트입력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5467D0-6487-80F0-A845-BC23C718F8C8}"/>
              </a:ext>
            </a:extLst>
          </p:cNvPr>
          <p:cNvSpPr/>
          <p:nvPr/>
        </p:nvSpPr>
        <p:spPr>
          <a:xfrm>
            <a:off x="5042241" y="3720146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관광명소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20ECF9D-F81B-D052-AD04-8E2618BF3A61}"/>
              </a:ext>
            </a:extLst>
          </p:cNvPr>
          <p:cNvSpPr/>
          <p:nvPr/>
        </p:nvSpPr>
        <p:spPr>
          <a:xfrm>
            <a:off x="5042241" y="5124075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음식점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B53DB4E-0BC5-7738-C301-7E85CAC925DB}"/>
              </a:ext>
            </a:extLst>
          </p:cNvPr>
          <p:cNvSpPr/>
          <p:nvPr/>
        </p:nvSpPr>
        <p:spPr>
          <a:xfrm>
            <a:off x="8051736" y="3720146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언어선택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CA5B350-4794-F78E-3F06-FAEC870603B9}"/>
              </a:ext>
            </a:extLst>
          </p:cNvPr>
          <p:cNvSpPr/>
          <p:nvPr/>
        </p:nvSpPr>
        <p:spPr>
          <a:xfrm>
            <a:off x="8051736" y="4156006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서비스이용방법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F64B7DC5-906D-B27A-AD1B-2661BD61A0C5}"/>
              </a:ext>
            </a:extLst>
          </p:cNvPr>
          <p:cNvSpPr/>
          <p:nvPr/>
        </p:nvSpPr>
        <p:spPr>
          <a:xfrm>
            <a:off x="5720766" y="5477785"/>
            <a:ext cx="1440180" cy="825118"/>
          </a:xfrm>
          <a:prstGeom prst="rect">
            <a:avLst/>
          </a:prstGeom>
          <a:solidFill>
            <a:srgbClr val="0090D0">
              <a:alpha val="10000"/>
            </a:srgbClr>
          </a:solidFill>
          <a:ln w="28575">
            <a:solidFill>
              <a:srgbClr val="0090D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CD3F40F-E2FB-6D66-8F9A-AB46F4A61F14}"/>
              </a:ext>
            </a:extLst>
          </p:cNvPr>
          <p:cNvSpPr/>
          <p:nvPr/>
        </p:nvSpPr>
        <p:spPr>
          <a:xfrm>
            <a:off x="5817627" y="5551841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쇼핑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8E1B4A-E6F9-2DF5-CABE-4E45076A1B93}"/>
              </a:ext>
            </a:extLst>
          </p:cNvPr>
          <p:cNvSpPr/>
          <p:nvPr/>
        </p:nvSpPr>
        <p:spPr>
          <a:xfrm>
            <a:off x="5817627" y="5920824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쿠폰이벤트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06F1F294-0AEB-9870-4573-194FF39B6754}"/>
              </a:ext>
            </a:extLst>
          </p:cNvPr>
          <p:cNvSpPr/>
          <p:nvPr/>
        </p:nvSpPr>
        <p:spPr>
          <a:xfrm>
            <a:off x="5720766" y="4068776"/>
            <a:ext cx="1440180" cy="825118"/>
          </a:xfrm>
          <a:prstGeom prst="rect">
            <a:avLst/>
          </a:prstGeom>
          <a:solidFill>
            <a:srgbClr val="0090D0">
              <a:alpha val="10000"/>
            </a:srgbClr>
          </a:solidFill>
          <a:ln w="28575">
            <a:solidFill>
              <a:srgbClr val="0090D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76CCFE3-8959-CA0E-AEA0-AD10343A18D3}"/>
              </a:ext>
            </a:extLst>
          </p:cNvPr>
          <p:cNvSpPr/>
          <p:nvPr/>
        </p:nvSpPr>
        <p:spPr>
          <a:xfrm>
            <a:off x="5823418" y="4142832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숙박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A6654E9-E3F0-7EA5-3ED3-548D90E2CB56}"/>
              </a:ext>
            </a:extLst>
          </p:cNvPr>
          <p:cNvSpPr/>
          <p:nvPr/>
        </p:nvSpPr>
        <p:spPr>
          <a:xfrm>
            <a:off x="5823418" y="4511815"/>
            <a:ext cx="1234877" cy="300335"/>
          </a:xfrm>
          <a:prstGeom prst="rect">
            <a:avLst/>
          </a:prstGeom>
          <a:solidFill>
            <a:schemeClr val="bg1"/>
          </a:solidFill>
          <a:ln>
            <a:solidFill>
              <a:srgbClr val="0090D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문화공연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0EF61A9D-4B27-18A5-86B3-DE8937B54791}"/>
              </a:ext>
            </a:extLst>
          </p:cNvPr>
          <p:cNvGrpSpPr/>
          <p:nvPr/>
        </p:nvGrpSpPr>
        <p:grpSpPr>
          <a:xfrm>
            <a:off x="8051736" y="1193974"/>
            <a:ext cx="1238059" cy="1434703"/>
            <a:chOff x="9902819" y="1220362"/>
            <a:chExt cx="1238059" cy="1434703"/>
          </a:xfrm>
        </p:grpSpPr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43AD33F4-93C4-B95C-EFC7-73EF6A055281}"/>
                </a:ext>
              </a:extLst>
            </p:cNvPr>
            <p:cNvSpPr/>
            <p:nvPr/>
          </p:nvSpPr>
          <p:spPr>
            <a:xfrm>
              <a:off x="9906001" y="1561909"/>
              <a:ext cx="1234877" cy="300335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/>
                <a:t>메인메뉴이름</a:t>
              </a:r>
              <a:endParaRPr lang="ko-KR" altLang="en-US" sz="1000" dirty="0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65CFF0EB-2891-84C0-328F-5520B518AC92}"/>
                </a:ext>
              </a:extLst>
            </p:cNvPr>
            <p:cNvSpPr/>
            <p:nvPr/>
          </p:nvSpPr>
          <p:spPr>
            <a:xfrm>
              <a:off x="9906000" y="1903456"/>
              <a:ext cx="1234877" cy="30033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90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서브메뉴이름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0AB86EDB-CED6-1666-BB47-1ADC44EF83D8}"/>
                </a:ext>
              </a:extLst>
            </p:cNvPr>
            <p:cNvSpPr/>
            <p:nvPr/>
          </p:nvSpPr>
          <p:spPr>
            <a:xfrm>
              <a:off x="9902819" y="2245004"/>
              <a:ext cx="1234877" cy="410061"/>
            </a:xfrm>
            <a:prstGeom prst="rect">
              <a:avLst/>
            </a:prstGeom>
            <a:solidFill>
              <a:srgbClr val="0090D0">
                <a:alpha val="10000"/>
              </a:srgbClr>
            </a:solidFill>
            <a:ln w="28575">
              <a:solidFill>
                <a:srgbClr val="0090D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서브메뉴 내 메뉴이름</a:t>
              </a: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B0B67EB8-9C65-6B63-F7EB-80209E813745}"/>
                </a:ext>
              </a:extLst>
            </p:cNvPr>
            <p:cNvSpPr/>
            <p:nvPr/>
          </p:nvSpPr>
          <p:spPr>
            <a:xfrm>
              <a:off x="9906000" y="1220362"/>
              <a:ext cx="1231696" cy="3003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프로젝트명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9548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4156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플로우 차트 표준 기호</a:t>
            </a:r>
            <a:endParaRPr lang="ko-KR" altLang="en-US" sz="3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">
            <a:extLst>
              <a:ext uri="{FF2B5EF4-FFF2-40B4-BE49-F238E27FC236}">
                <a16:creationId xmlns:a16="http://schemas.microsoft.com/office/drawing/2014/main" id="{8DDC82FB-5692-5D92-6470-7AA3280552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9516"/>
              </p:ext>
            </p:extLst>
          </p:nvPr>
        </p:nvGraphicFramePr>
        <p:xfrm>
          <a:off x="553671" y="1443415"/>
          <a:ext cx="8732940" cy="4731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904">
                  <a:extLst>
                    <a:ext uri="{9D8B030D-6E8A-4147-A177-3AD203B41FA5}">
                      <a16:colId xmlns:a16="http://schemas.microsoft.com/office/drawing/2014/main" val="3169736881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val="1651796422"/>
                    </a:ext>
                  </a:extLst>
                </a:gridCol>
                <a:gridCol w="4905111">
                  <a:extLst>
                    <a:ext uri="{9D8B030D-6E8A-4147-A177-3AD203B41FA5}">
                      <a16:colId xmlns:a16="http://schemas.microsoft.com/office/drawing/2014/main" val="1904203309"/>
                    </a:ext>
                  </a:extLst>
                </a:gridCol>
              </a:tblGrid>
              <a:tr h="3758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기호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이름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설명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03324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684709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14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105932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461987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307976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334980"/>
                  </a:ext>
                </a:extLst>
              </a:tr>
              <a:tr h="725887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202096"/>
                  </a:ext>
                </a:extLst>
              </a:tr>
            </a:tbl>
          </a:graphicData>
        </a:graphic>
      </p:graphicFrame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9AA3157-E3F5-6995-C5E5-AFC805DFA527}"/>
              </a:ext>
            </a:extLst>
          </p:cNvPr>
          <p:cNvSpPr/>
          <p:nvPr/>
        </p:nvSpPr>
        <p:spPr>
          <a:xfrm>
            <a:off x="1083946" y="1918335"/>
            <a:ext cx="1135380" cy="535305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</a:t>
            </a:r>
            <a:r>
              <a:rPr lang="en-US" altLang="ko-KR" sz="1200" dirty="0"/>
              <a:t>/</a:t>
            </a:r>
            <a:r>
              <a:rPr lang="ko-KR" altLang="en-US" sz="1200" dirty="0"/>
              <a:t>끝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5893316-598B-7D43-E581-9B96841170C6}"/>
              </a:ext>
            </a:extLst>
          </p:cNvPr>
          <p:cNvSpPr/>
          <p:nvPr/>
        </p:nvSpPr>
        <p:spPr>
          <a:xfrm>
            <a:off x="898209" y="2634615"/>
            <a:ext cx="1506854" cy="535305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프로세스</a:t>
            </a:r>
          </a:p>
        </p:txBody>
      </p:sp>
      <p:sp>
        <p:nvSpPr>
          <p:cNvPr id="39" name="평행 사변형 38">
            <a:extLst>
              <a:ext uri="{FF2B5EF4-FFF2-40B4-BE49-F238E27FC236}">
                <a16:creationId xmlns:a16="http://schemas.microsoft.com/office/drawing/2014/main" id="{B86E5F24-AFAD-0F2F-D58B-929D81267EA2}"/>
              </a:ext>
            </a:extLst>
          </p:cNvPr>
          <p:cNvSpPr/>
          <p:nvPr/>
        </p:nvSpPr>
        <p:spPr>
          <a:xfrm>
            <a:off x="902971" y="4087413"/>
            <a:ext cx="1502091" cy="535305"/>
          </a:xfrm>
          <a:prstGeom prst="parallelogram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41" name="순서도: 문서 40">
            <a:extLst>
              <a:ext uri="{FF2B5EF4-FFF2-40B4-BE49-F238E27FC236}">
                <a16:creationId xmlns:a16="http://schemas.microsoft.com/office/drawing/2014/main" id="{9424EF8F-8E63-F813-E8B0-D40436644709}"/>
              </a:ext>
            </a:extLst>
          </p:cNvPr>
          <p:cNvSpPr/>
          <p:nvPr/>
        </p:nvSpPr>
        <p:spPr>
          <a:xfrm>
            <a:off x="902971" y="4798695"/>
            <a:ext cx="1502091" cy="585410"/>
          </a:xfrm>
          <a:prstGeom prst="flowChartDocument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출력</a:t>
            </a:r>
            <a:r>
              <a:rPr lang="en-US" altLang="ko-KR" sz="1200" dirty="0">
                <a:solidFill>
                  <a:schemeClr val="tx1"/>
                </a:solidFill>
              </a:rPr>
              <a:t>/</a:t>
            </a:r>
            <a:r>
              <a:rPr lang="ko-KR" altLang="en-US" sz="1200" dirty="0">
                <a:solidFill>
                  <a:schemeClr val="tx1"/>
                </a:solidFill>
              </a:rPr>
              <a:t>문서</a:t>
            </a:r>
          </a:p>
        </p:txBody>
      </p:sp>
      <p:sp>
        <p:nvSpPr>
          <p:cNvPr id="44" name="순서도: 판단 43">
            <a:extLst>
              <a:ext uri="{FF2B5EF4-FFF2-40B4-BE49-F238E27FC236}">
                <a16:creationId xmlns:a16="http://schemas.microsoft.com/office/drawing/2014/main" id="{5CA7A00C-0419-4891-B4A6-0827CBEF7A8A}"/>
              </a:ext>
            </a:extLst>
          </p:cNvPr>
          <p:cNvSpPr/>
          <p:nvPr/>
        </p:nvSpPr>
        <p:spPr>
          <a:xfrm>
            <a:off x="865823" y="3373181"/>
            <a:ext cx="1571625" cy="535306"/>
          </a:xfrm>
          <a:prstGeom prst="flowChartDecision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판단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7D43CB2-B9CB-5E6E-DA4B-2FFFA8BED7A5}"/>
              </a:ext>
            </a:extLst>
          </p:cNvPr>
          <p:cNvCxnSpPr/>
          <p:nvPr/>
        </p:nvCxnSpPr>
        <p:spPr>
          <a:xfrm>
            <a:off x="898209" y="5819775"/>
            <a:ext cx="15068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5356FC3-F27F-A648-5F6A-C034466C2E07}"/>
              </a:ext>
            </a:extLst>
          </p:cNvPr>
          <p:cNvSpPr txBox="1"/>
          <p:nvPr/>
        </p:nvSpPr>
        <p:spPr>
          <a:xfrm>
            <a:off x="2749600" y="1922925"/>
            <a:ext cx="158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시작</a:t>
            </a:r>
            <a:r>
              <a:rPr lang="en-US" altLang="ko-KR" sz="1400" dirty="0"/>
              <a:t>/</a:t>
            </a:r>
            <a:r>
              <a:rPr lang="ko-KR" altLang="en-US" sz="1400" dirty="0"/>
              <a:t>끝</a:t>
            </a:r>
            <a:endParaRPr lang="en-US" altLang="ko-KR" sz="1400" dirty="0"/>
          </a:p>
          <a:p>
            <a:pPr algn="ctr"/>
            <a:r>
              <a:rPr lang="en-US" altLang="ko-KR" sz="1400" dirty="0"/>
              <a:t>(Start/End)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1F53CB-377C-74E5-898A-2FD60AFC9023}"/>
              </a:ext>
            </a:extLst>
          </p:cNvPr>
          <p:cNvSpPr txBox="1"/>
          <p:nvPr/>
        </p:nvSpPr>
        <p:spPr>
          <a:xfrm>
            <a:off x="2749600" y="2647072"/>
            <a:ext cx="158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처리 프로세스</a:t>
            </a:r>
            <a:endParaRPr lang="en-US" altLang="ko-KR" sz="1400" dirty="0"/>
          </a:p>
          <a:p>
            <a:pPr algn="ctr"/>
            <a:r>
              <a:rPr lang="en-US" altLang="ko-KR" sz="1400" dirty="0"/>
              <a:t>(Process)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94D98E-6A1F-F9E3-9AEF-43B2FCD715A5}"/>
              </a:ext>
            </a:extLst>
          </p:cNvPr>
          <p:cNvSpPr txBox="1"/>
          <p:nvPr/>
        </p:nvSpPr>
        <p:spPr>
          <a:xfrm>
            <a:off x="2749600" y="3372684"/>
            <a:ext cx="158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판단</a:t>
            </a:r>
            <a:r>
              <a:rPr lang="en-US" altLang="ko-KR" sz="1400" dirty="0"/>
              <a:t>/</a:t>
            </a:r>
            <a:r>
              <a:rPr lang="ko-KR" altLang="en-US" sz="1400" dirty="0"/>
              <a:t>결정</a:t>
            </a:r>
            <a:endParaRPr lang="en-US" altLang="ko-KR" sz="1400" dirty="0"/>
          </a:p>
          <a:p>
            <a:pPr algn="ctr"/>
            <a:r>
              <a:rPr lang="en-US" altLang="ko-KR" sz="1400" dirty="0"/>
              <a:t>(Decision)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9809B9-805C-70C3-D508-4B43428642A3}"/>
              </a:ext>
            </a:extLst>
          </p:cNvPr>
          <p:cNvSpPr txBox="1"/>
          <p:nvPr/>
        </p:nvSpPr>
        <p:spPr>
          <a:xfrm>
            <a:off x="2749600" y="4098296"/>
            <a:ext cx="158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입출력</a:t>
            </a:r>
            <a:r>
              <a:rPr lang="en-US" altLang="ko-KR" sz="1400" dirty="0"/>
              <a:t>/</a:t>
            </a:r>
            <a:r>
              <a:rPr lang="ko-KR" altLang="en-US" sz="1400" dirty="0"/>
              <a:t>데이터</a:t>
            </a:r>
            <a:endParaRPr lang="en-US" altLang="ko-KR" sz="1400" dirty="0"/>
          </a:p>
          <a:p>
            <a:pPr algn="ctr"/>
            <a:r>
              <a:rPr lang="en-US" altLang="ko-KR" sz="1400" dirty="0"/>
              <a:t>(Input/Data)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DB4EAF7-968D-356B-0C6F-7EF0ADD134C4}"/>
              </a:ext>
            </a:extLst>
          </p:cNvPr>
          <p:cNvSpPr txBox="1"/>
          <p:nvPr/>
        </p:nvSpPr>
        <p:spPr>
          <a:xfrm>
            <a:off x="2749600" y="4823908"/>
            <a:ext cx="158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출력</a:t>
            </a:r>
            <a:r>
              <a:rPr lang="en-US" altLang="ko-KR" sz="1400" dirty="0"/>
              <a:t>/</a:t>
            </a:r>
            <a:r>
              <a:rPr lang="ko-KR" altLang="en-US" sz="1400" dirty="0"/>
              <a:t>문서</a:t>
            </a:r>
            <a:endParaRPr lang="en-US" altLang="ko-KR" sz="1400" dirty="0"/>
          </a:p>
          <a:p>
            <a:pPr algn="ctr"/>
            <a:r>
              <a:rPr lang="en-US" altLang="ko-KR" sz="1400" dirty="0"/>
              <a:t>(Document)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C110CD-F93A-0796-4CB7-142456CC1117}"/>
              </a:ext>
            </a:extLst>
          </p:cNvPr>
          <p:cNvSpPr txBox="1"/>
          <p:nvPr/>
        </p:nvSpPr>
        <p:spPr>
          <a:xfrm>
            <a:off x="2749600" y="5549522"/>
            <a:ext cx="1584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화살표</a:t>
            </a:r>
            <a:br>
              <a:rPr lang="en-US" altLang="ko-KR" sz="1400" dirty="0"/>
            </a:br>
            <a:r>
              <a:rPr lang="en-US" altLang="ko-KR" sz="1400" dirty="0"/>
              <a:t>(Flow</a:t>
            </a:r>
            <a:r>
              <a:rPr lang="ko-KR" altLang="en-US" sz="1400" dirty="0"/>
              <a:t> </a:t>
            </a:r>
            <a:r>
              <a:rPr lang="en-US" altLang="ko-KR" sz="1400" dirty="0"/>
              <a:t>Arrow)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EFC9D3-6D2F-3FBD-6BD5-ECAFB83DF985}"/>
              </a:ext>
            </a:extLst>
          </p:cNvPr>
          <p:cNvSpPr txBox="1"/>
          <p:nvPr/>
        </p:nvSpPr>
        <p:spPr>
          <a:xfrm>
            <a:off x="4415255" y="2045285"/>
            <a:ext cx="477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Flow</a:t>
            </a:r>
            <a:r>
              <a:rPr lang="ko-KR" altLang="en-US" sz="1400" dirty="0"/>
              <a:t> </a:t>
            </a:r>
            <a:r>
              <a:rPr lang="en-US" altLang="ko-KR" sz="1400" dirty="0"/>
              <a:t>Chart</a:t>
            </a:r>
            <a:r>
              <a:rPr lang="ko-KR" altLang="en-US" sz="1400" dirty="0"/>
              <a:t>의 시작과 끝을 표시한다</a:t>
            </a:r>
            <a:r>
              <a:rPr lang="en-US" altLang="ko-KR" sz="1400" dirty="0"/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D714D68-592D-B484-7FB6-02C6FE263EDF}"/>
              </a:ext>
            </a:extLst>
          </p:cNvPr>
          <p:cNvSpPr txBox="1"/>
          <p:nvPr/>
        </p:nvSpPr>
        <p:spPr>
          <a:xfrm>
            <a:off x="4415255" y="2557730"/>
            <a:ext cx="47763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모든 처리 과정을 표시</a:t>
            </a:r>
            <a:r>
              <a:rPr lang="en-US" altLang="ko-KR" sz="1400" dirty="0"/>
              <a:t>. </a:t>
            </a:r>
            <a:r>
              <a:rPr lang="ko-KR" altLang="en-US" sz="1400" dirty="0"/>
              <a:t>기호 내에 처리 내용을 기입한다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ex) </a:t>
            </a:r>
            <a:r>
              <a:rPr lang="ko-KR" altLang="en-US" sz="1400" dirty="0"/>
              <a:t>고객이 입력한 검색어 결과를 표시한다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화면</a:t>
            </a:r>
            <a:r>
              <a:rPr lang="en-US" altLang="ko-KR" sz="1400" dirty="0"/>
              <a:t>(</a:t>
            </a:r>
            <a:r>
              <a:rPr lang="ko-KR" altLang="en-US" sz="1400" dirty="0"/>
              <a:t>페이지</a:t>
            </a:r>
            <a:r>
              <a:rPr lang="en-US" altLang="ko-KR" sz="1400" dirty="0"/>
              <a:t>) </a:t>
            </a:r>
            <a:r>
              <a:rPr lang="ko-KR" altLang="en-US" sz="1400" dirty="0"/>
              <a:t>구분하는 용도로도 사용한다</a:t>
            </a:r>
            <a:r>
              <a:rPr lang="en-US" altLang="ko-KR" sz="1400" dirty="0"/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93446F0-10C3-25B9-B605-AF8754CCB920}"/>
              </a:ext>
            </a:extLst>
          </p:cNvPr>
          <p:cNvSpPr txBox="1"/>
          <p:nvPr/>
        </p:nvSpPr>
        <p:spPr>
          <a:xfrm>
            <a:off x="4415255" y="3486945"/>
            <a:ext cx="477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조건에 따라 분기되는 </a:t>
            </a:r>
            <a:r>
              <a:rPr lang="en-US" altLang="ko-KR" sz="1400" dirty="0"/>
              <a:t>Case</a:t>
            </a:r>
            <a:r>
              <a:rPr lang="ko-KR" altLang="en-US" sz="1400" dirty="0"/>
              <a:t>를 표시한다</a:t>
            </a:r>
            <a:r>
              <a:rPr lang="en-US" altLang="ko-KR" sz="1400" dirty="0"/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045A1D-F5C2-5947-34DA-493EE11CA176}"/>
              </a:ext>
            </a:extLst>
          </p:cNvPr>
          <p:cNvSpPr txBox="1"/>
          <p:nvPr/>
        </p:nvSpPr>
        <p:spPr>
          <a:xfrm>
            <a:off x="4415255" y="4201176"/>
            <a:ext cx="477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모든 종류의 입력과 출력을 표시한다</a:t>
            </a:r>
            <a:r>
              <a:rPr lang="en-US" altLang="ko-KR" sz="1400" dirty="0"/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21DF063-EB3B-D66A-8407-036F866E0166}"/>
              </a:ext>
            </a:extLst>
          </p:cNvPr>
          <p:cNvSpPr txBox="1"/>
          <p:nvPr/>
        </p:nvSpPr>
        <p:spPr>
          <a:xfrm>
            <a:off x="4415255" y="4931629"/>
            <a:ext cx="477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액션이후 표시되는 문구를 나타낼 때 많이 사용한다</a:t>
            </a:r>
            <a:r>
              <a:rPr lang="en-US" altLang="ko-KR" sz="1400" dirty="0"/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9B4F134-493C-B9EE-4E56-C538740E15BF}"/>
              </a:ext>
            </a:extLst>
          </p:cNvPr>
          <p:cNvSpPr txBox="1"/>
          <p:nvPr/>
        </p:nvSpPr>
        <p:spPr>
          <a:xfrm>
            <a:off x="4415255" y="5657243"/>
            <a:ext cx="4776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각 </a:t>
            </a:r>
            <a:r>
              <a:rPr lang="ko-KR" altLang="en-US" sz="1400" dirty="0" err="1"/>
              <a:t>기호간의</a:t>
            </a:r>
            <a:r>
              <a:rPr lang="ko-KR" altLang="en-US" sz="1400" dirty="0"/>
              <a:t> 연결관계를 나타낸다</a:t>
            </a:r>
            <a:r>
              <a:rPr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003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5480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플로우 차트 그리는 기본 규칙</a:t>
            </a:r>
            <a:endParaRPr lang="ko-KR" altLang="en-US" sz="3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B44483-5958-B89D-F8E4-11A05AC24452}"/>
              </a:ext>
            </a:extLst>
          </p:cNvPr>
          <p:cNvSpPr txBox="1"/>
          <p:nvPr/>
        </p:nvSpPr>
        <p:spPr>
          <a:xfrm>
            <a:off x="553673" y="1338975"/>
            <a:ext cx="87329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1. </a:t>
            </a:r>
            <a:r>
              <a:rPr lang="ko-KR" altLang="en-US" sz="2000" b="1" dirty="0"/>
              <a:t>다이어그램의 정해진 </a:t>
            </a:r>
            <a:r>
              <a:rPr lang="ko-KR" altLang="en-US" sz="2000" b="1" dirty="0" err="1"/>
              <a:t>용도체</a:t>
            </a:r>
            <a:r>
              <a:rPr lang="ko-KR" altLang="en-US" sz="2000" b="1" dirty="0"/>
              <a:t> 맞춰 작성한다</a:t>
            </a:r>
            <a:r>
              <a:rPr lang="en-US" altLang="ko-KR" sz="2000" b="1" dirty="0"/>
              <a:t>. 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2.</a:t>
            </a:r>
            <a:r>
              <a:rPr lang="ko-KR" altLang="en-US" sz="2000" b="1" dirty="0"/>
              <a:t>순서는 왼쪽에서 오른쪽 위에서 아래로 하며 별도의 케이스가 있다면  </a:t>
            </a:r>
            <a:endParaRPr lang="en-US" altLang="ko-KR" sz="2000" b="1" dirty="0"/>
          </a:p>
          <a:p>
            <a:r>
              <a:rPr lang="en-US" altLang="ko-KR" sz="2000" b="1" dirty="0"/>
              <a:t>    </a:t>
            </a:r>
            <a:r>
              <a:rPr lang="ko-KR" altLang="en-US" sz="2000" b="1" dirty="0"/>
              <a:t>화살표를 통해 순서를 표시한다</a:t>
            </a:r>
            <a:r>
              <a:rPr lang="en-US" altLang="ko-KR" sz="2000" b="1" dirty="0"/>
              <a:t>. </a:t>
            </a:r>
          </a:p>
          <a:p>
            <a:endParaRPr lang="en-US" altLang="ko-KR" sz="2000" b="1" dirty="0"/>
          </a:p>
          <a:p>
            <a:r>
              <a:rPr lang="en-US" altLang="ko-KR" sz="2000" b="1" dirty="0"/>
              <a:t>3. </a:t>
            </a:r>
            <a:r>
              <a:rPr lang="ko-KR" altLang="en-US" sz="2000" b="1" dirty="0"/>
              <a:t>취소 케이스의 경우 구분이 가도록 아래쪽으로 그리는 것이 좋다</a:t>
            </a:r>
            <a:r>
              <a:rPr lang="en-US" altLang="ko-KR" sz="2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3354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5220CB-1091-427B-9C59-0D4A53706EA0}"/>
              </a:ext>
            </a:extLst>
          </p:cNvPr>
          <p:cNvSpPr txBox="1"/>
          <p:nvPr/>
        </p:nvSpPr>
        <p:spPr>
          <a:xfrm>
            <a:off x="422454" y="408446"/>
            <a:ext cx="5634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플로우 차트</a:t>
            </a:r>
            <a:r>
              <a:rPr lang="en-US" altLang="ko-KR" sz="3200" b="1" dirty="0"/>
              <a:t>(</a:t>
            </a:r>
            <a:r>
              <a:rPr lang="ko-KR" altLang="en-US" sz="3200" b="1" dirty="0"/>
              <a:t>회원가입</a:t>
            </a:r>
            <a:r>
              <a:rPr lang="en-US" altLang="ko-KR" sz="3200" b="1" dirty="0"/>
              <a:t>/</a:t>
            </a:r>
            <a:r>
              <a:rPr lang="ko-KR" altLang="en-US" sz="3200" b="1" dirty="0"/>
              <a:t>로그인</a:t>
            </a:r>
            <a:r>
              <a:rPr lang="en-US" altLang="ko-KR" sz="3200" b="1" dirty="0"/>
              <a:t>)</a:t>
            </a:r>
            <a:endParaRPr lang="ko-KR" altLang="en-US" sz="32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60F8744-D899-4A3B-8ADA-040679D62E71}"/>
              </a:ext>
            </a:extLst>
          </p:cNvPr>
          <p:cNvCxnSpPr/>
          <p:nvPr/>
        </p:nvCxnSpPr>
        <p:spPr>
          <a:xfrm>
            <a:off x="553673" y="1098958"/>
            <a:ext cx="87329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782EF15-EFCB-30E1-9F04-D9F3DC47924D}"/>
              </a:ext>
            </a:extLst>
          </p:cNvPr>
          <p:cNvSpPr/>
          <p:nvPr/>
        </p:nvSpPr>
        <p:spPr>
          <a:xfrm>
            <a:off x="6006861" y="2568333"/>
            <a:ext cx="1211068" cy="403913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로그인 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859F1B9-04D3-9A5A-30B4-F90F04F57465}"/>
              </a:ext>
            </a:extLst>
          </p:cNvPr>
          <p:cNvSpPr/>
          <p:nvPr/>
        </p:nvSpPr>
        <p:spPr>
          <a:xfrm>
            <a:off x="4342974" y="1300737"/>
            <a:ext cx="1104140" cy="488734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회원가입</a:t>
            </a:r>
            <a:endParaRPr lang="ko-KR" altLang="en-US" sz="1000" dirty="0"/>
          </a:p>
        </p:txBody>
      </p:sp>
      <p:sp>
        <p:nvSpPr>
          <p:cNvPr id="30" name="순서도: 판단 29">
            <a:extLst>
              <a:ext uri="{FF2B5EF4-FFF2-40B4-BE49-F238E27FC236}">
                <a16:creationId xmlns:a16="http://schemas.microsoft.com/office/drawing/2014/main" id="{30FA8CF0-9C52-70D1-EECD-1A747E15B040}"/>
              </a:ext>
            </a:extLst>
          </p:cNvPr>
          <p:cNvSpPr/>
          <p:nvPr/>
        </p:nvSpPr>
        <p:spPr>
          <a:xfrm>
            <a:off x="4263481" y="2119705"/>
            <a:ext cx="1263126" cy="403914"/>
          </a:xfrm>
          <a:prstGeom prst="flowChartDecision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회원가입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유무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B36BBB3-92AB-D9EF-F3BA-98BDC0D01DA1}"/>
              </a:ext>
            </a:extLst>
          </p:cNvPr>
          <p:cNvSpPr/>
          <p:nvPr/>
        </p:nvSpPr>
        <p:spPr>
          <a:xfrm>
            <a:off x="2573523" y="2568333"/>
            <a:ext cx="1211068" cy="403913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회원가입 폼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평행 사변형 32">
            <a:extLst>
              <a:ext uri="{FF2B5EF4-FFF2-40B4-BE49-F238E27FC236}">
                <a16:creationId xmlns:a16="http://schemas.microsoft.com/office/drawing/2014/main" id="{AF5D8127-72C1-0070-B67D-7187FADCFCE5}"/>
              </a:ext>
            </a:extLst>
          </p:cNvPr>
          <p:cNvSpPr/>
          <p:nvPr/>
        </p:nvSpPr>
        <p:spPr>
          <a:xfrm>
            <a:off x="2575438" y="3520972"/>
            <a:ext cx="1207240" cy="403913"/>
          </a:xfrm>
          <a:prstGeom prst="parallelogram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회원 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34" name="순서도: 판단 33">
            <a:extLst>
              <a:ext uri="{FF2B5EF4-FFF2-40B4-BE49-F238E27FC236}">
                <a16:creationId xmlns:a16="http://schemas.microsoft.com/office/drawing/2014/main" id="{4760D201-B0E1-3453-5606-D5CF1E375888}"/>
              </a:ext>
            </a:extLst>
          </p:cNvPr>
          <p:cNvSpPr/>
          <p:nvPr/>
        </p:nvSpPr>
        <p:spPr>
          <a:xfrm>
            <a:off x="2547494" y="4450189"/>
            <a:ext cx="1263126" cy="403914"/>
          </a:xfrm>
          <a:prstGeom prst="flowChartDecision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유효성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체크</a:t>
            </a:r>
          </a:p>
        </p:txBody>
      </p:sp>
      <p:sp>
        <p:nvSpPr>
          <p:cNvPr id="35" name="순서도: 문서 34">
            <a:extLst>
              <a:ext uri="{FF2B5EF4-FFF2-40B4-BE49-F238E27FC236}">
                <a16:creationId xmlns:a16="http://schemas.microsoft.com/office/drawing/2014/main" id="{F98EEDF7-C3F2-18E3-BBC0-AD7920EC368F}"/>
              </a:ext>
            </a:extLst>
          </p:cNvPr>
          <p:cNvSpPr/>
          <p:nvPr/>
        </p:nvSpPr>
        <p:spPr>
          <a:xfrm>
            <a:off x="4273094" y="3644053"/>
            <a:ext cx="1460761" cy="763371"/>
          </a:xfrm>
          <a:prstGeom prst="flowChartDocument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시스템 알림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입력한 정보를 한번 더 확인해주세요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1589BC3-9882-64A9-443E-64E60A7AD2ED}"/>
              </a:ext>
            </a:extLst>
          </p:cNvPr>
          <p:cNvSpPr/>
          <p:nvPr/>
        </p:nvSpPr>
        <p:spPr>
          <a:xfrm>
            <a:off x="2573523" y="5613191"/>
            <a:ext cx="1211068" cy="403913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회원가입 성공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A509206-D254-7E80-F92C-85014BA2DB3B}"/>
              </a:ext>
            </a:extLst>
          </p:cNvPr>
          <p:cNvSpPr/>
          <p:nvPr/>
        </p:nvSpPr>
        <p:spPr>
          <a:xfrm>
            <a:off x="4342974" y="6205187"/>
            <a:ext cx="1104140" cy="488734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메인화면</a:t>
            </a:r>
            <a:endParaRPr lang="en-US" altLang="ko-KR" sz="1000" dirty="0"/>
          </a:p>
          <a:p>
            <a:pPr algn="ctr"/>
            <a:r>
              <a:rPr lang="ko-KR" altLang="en-US" sz="1000" dirty="0"/>
              <a:t>이동</a:t>
            </a:r>
          </a:p>
        </p:txBody>
      </p:sp>
      <p:sp>
        <p:nvSpPr>
          <p:cNvPr id="38" name="평행 사변형 37">
            <a:extLst>
              <a:ext uri="{FF2B5EF4-FFF2-40B4-BE49-F238E27FC236}">
                <a16:creationId xmlns:a16="http://schemas.microsoft.com/office/drawing/2014/main" id="{71F40CFE-237F-DDDB-9D4B-47D70AC48A78}"/>
              </a:ext>
            </a:extLst>
          </p:cNvPr>
          <p:cNvSpPr/>
          <p:nvPr/>
        </p:nvSpPr>
        <p:spPr>
          <a:xfrm>
            <a:off x="6008776" y="3520972"/>
            <a:ext cx="1207240" cy="403913"/>
          </a:xfrm>
          <a:prstGeom prst="parallelogram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ID/PW </a:t>
            </a:r>
            <a:r>
              <a:rPr lang="ko-KR" altLang="en-US" sz="1000" dirty="0">
                <a:solidFill>
                  <a:schemeClr val="tx1"/>
                </a:solidFill>
              </a:rPr>
              <a:t>입력</a:t>
            </a:r>
          </a:p>
        </p:txBody>
      </p:sp>
      <p:sp>
        <p:nvSpPr>
          <p:cNvPr id="39" name="순서도: 판단 38">
            <a:extLst>
              <a:ext uri="{FF2B5EF4-FFF2-40B4-BE49-F238E27FC236}">
                <a16:creationId xmlns:a16="http://schemas.microsoft.com/office/drawing/2014/main" id="{CAA48B8C-56BC-5A3D-815D-D73303817B50}"/>
              </a:ext>
            </a:extLst>
          </p:cNvPr>
          <p:cNvSpPr/>
          <p:nvPr/>
        </p:nvSpPr>
        <p:spPr>
          <a:xfrm>
            <a:off x="5980833" y="4450189"/>
            <a:ext cx="1263126" cy="403914"/>
          </a:xfrm>
          <a:prstGeom prst="flowChartDecision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ID/PW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체크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85C3A05-4C50-786E-EC5A-C041A19201DF}"/>
              </a:ext>
            </a:extLst>
          </p:cNvPr>
          <p:cNvSpPr/>
          <p:nvPr/>
        </p:nvSpPr>
        <p:spPr>
          <a:xfrm>
            <a:off x="6006861" y="5613191"/>
            <a:ext cx="1211068" cy="403913"/>
          </a:xfrm>
          <a:prstGeom prst="rect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로그인 처리</a:t>
            </a:r>
          </a:p>
        </p:txBody>
      </p:sp>
      <p:sp>
        <p:nvSpPr>
          <p:cNvPr id="41" name="순서도: 문서 40">
            <a:extLst>
              <a:ext uri="{FF2B5EF4-FFF2-40B4-BE49-F238E27FC236}">
                <a16:creationId xmlns:a16="http://schemas.microsoft.com/office/drawing/2014/main" id="{10A6CF9D-CEAC-D86C-1FE2-66DC67D8230F}"/>
              </a:ext>
            </a:extLst>
          </p:cNvPr>
          <p:cNvSpPr/>
          <p:nvPr/>
        </p:nvSpPr>
        <p:spPr>
          <a:xfrm>
            <a:off x="7990089" y="3434903"/>
            <a:ext cx="1624590" cy="1663687"/>
          </a:xfrm>
          <a:prstGeom prst="flowChartDocument">
            <a:avLst/>
          </a:prstGeom>
          <a:solidFill>
            <a:srgbClr val="E6E6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ko-KR" altLang="en-US" sz="1000" dirty="0">
                <a:solidFill>
                  <a:schemeClr val="tx1"/>
                </a:solidFill>
              </a:rPr>
              <a:t>시스템 알림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아이디 또는 비밀번호를 확인하세요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ctr"/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등록되지 않은 아이디이거나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아이디 또는 비밀번호를 잘못 입력했습니다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924EAB4-3D6A-1042-C1E1-F41DF6C59D7B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4895043" y="1789471"/>
            <a:ext cx="1" cy="3302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15EFF5BF-524A-B9D8-F9D9-1BC442AA1D1B}"/>
              </a:ext>
            </a:extLst>
          </p:cNvPr>
          <p:cNvCxnSpPr>
            <a:cxnSpLocks/>
            <a:stCxn id="30" idx="1"/>
            <a:endCxn id="31" idx="0"/>
          </p:cNvCxnSpPr>
          <p:nvPr/>
        </p:nvCxnSpPr>
        <p:spPr>
          <a:xfrm rot="10800000" flipV="1">
            <a:off x="3179057" y="2321661"/>
            <a:ext cx="1084424" cy="2466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56AD04B-E258-6191-F5B5-F10EDFEF4657}"/>
              </a:ext>
            </a:extLst>
          </p:cNvPr>
          <p:cNvCxnSpPr>
            <a:cxnSpLocks/>
            <a:stCxn id="30" idx="3"/>
            <a:endCxn id="24" idx="0"/>
          </p:cNvCxnSpPr>
          <p:nvPr/>
        </p:nvCxnSpPr>
        <p:spPr>
          <a:xfrm>
            <a:off x="5526607" y="2321662"/>
            <a:ext cx="1085788" cy="24667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AA33F66-2A32-5D73-6197-531A3100A81B}"/>
              </a:ext>
            </a:extLst>
          </p:cNvPr>
          <p:cNvCxnSpPr>
            <a:cxnSpLocks/>
            <a:stCxn id="31" idx="2"/>
            <a:endCxn id="33" idx="0"/>
          </p:cNvCxnSpPr>
          <p:nvPr/>
        </p:nvCxnSpPr>
        <p:spPr>
          <a:xfrm>
            <a:off x="3179057" y="2972246"/>
            <a:ext cx="1" cy="548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BABFE96-CF36-D91F-818F-82CE0BD4B91B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 flipH="1">
            <a:off x="3179057" y="3924885"/>
            <a:ext cx="1" cy="5253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0737E9A-8196-90B3-914D-F8D4F529C9CA}"/>
              </a:ext>
            </a:extLst>
          </p:cNvPr>
          <p:cNvCxnSpPr>
            <a:cxnSpLocks/>
            <a:stCxn id="34" idx="2"/>
            <a:endCxn id="36" idx="0"/>
          </p:cNvCxnSpPr>
          <p:nvPr/>
        </p:nvCxnSpPr>
        <p:spPr>
          <a:xfrm>
            <a:off x="3179057" y="4854103"/>
            <a:ext cx="0" cy="759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42BFC52B-C952-1AB1-D644-D27267192947}"/>
              </a:ext>
            </a:extLst>
          </p:cNvPr>
          <p:cNvCxnSpPr>
            <a:cxnSpLocks/>
            <a:stCxn id="36" idx="2"/>
            <a:endCxn id="37" idx="1"/>
          </p:cNvCxnSpPr>
          <p:nvPr/>
        </p:nvCxnSpPr>
        <p:spPr>
          <a:xfrm rot="16200000" flipH="1">
            <a:off x="3544790" y="5651370"/>
            <a:ext cx="432450" cy="116391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72374D63-309D-FABB-1B18-708C94A72D71}"/>
              </a:ext>
            </a:extLst>
          </p:cNvPr>
          <p:cNvCxnSpPr>
            <a:cxnSpLocks/>
            <a:stCxn id="24" idx="2"/>
            <a:endCxn id="38" idx="0"/>
          </p:cNvCxnSpPr>
          <p:nvPr/>
        </p:nvCxnSpPr>
        <p:spPr>
          <a:xfrm>
            <a:off x="6612395" y="2972246"/>
            <a:ext cx="1" cy="5487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0272B35-2816-5977-8E4E-E5345A0E5F99}"/>
              </a:ext>
            </a:extLst>
          </p:cNvPr>
          <p:cNvCxnSpPr>
            <a:cxnSpLocks/>
            <a:stCxn id="38" idx="4"/>
            <a:endCxn id="39" idx="0"/>
          </p:cNvCxnSpPr>
          <p:nvPr/>
        </p:nvCxnSpPr>
        <p:spPr>
          <a:xfrm>
            <a:off x="6612396" y="3924885"/>
            <a:ext cx="0" cy="5253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83557C1-C23F-A8F5-8F4D-E902D8696AE4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 flipH="1">
            <a:off x="6612395" y="4854103"/>
            <a:ext cx="1" cy="7590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081EDCF9-DD0F-FDB6-C542-790C7F681E77}"/>
              </a:ext>
            </a:extLst>
          </p:cNvPr>
          <p:cNvCxnSpPr>
            <a:cxnSpLocks/>
            <a:stCxn id="40" idx="2"/>
            <a:endCxn id="37" idx="3"/>
          </p:cNvCxnSpPr>
          <p:nvPr/>
        </p:nvCxnSpPr>
        <p:spPr>
          <a:xfrm rot="5400000">
            <a:off x="5813530" y="5650689"/>
            <a:ext cx="432450" cy="116528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312CABD3-B825-C9AC-6F0D-C279BFDC19C3}"/>
              </a:ext>
            </a:extLst>
          </p:cNvPr>
          <p:cNvCxnSpPr>
            <a:cxnSpLocks/>
            <a:stCxn id="39" idx="3"/>
            <a:endCxn id="38" idx="2"/>
          </p:cNvCxnSpPr>
          <p:nvPr/>
        </p:nvCxnSpPr>
        <p:spPr>
          <a:xfrm flipH="1" flipV="1">
            <a:off x="7165527" y="3722929"/>
            <a:ext cx="78432" cy="929217"/>
          </a:xfrm>
          <a:prstGeom prst="bentConnector3">
            <a:avLst>
              <a:gd name="adj1" fmla="val -29146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4508721B-C220-D8E1-5289-BB6002D686BB}"/>
              </a:ext>
            </a:extLst>
          </p:cNvPr>
          <p:cNvCxnSpPr>
            <a:cxnSpLocks/>
            <a:stCxn id="34" idx="3"/>
            <a:endCxn id="33" idx="2"/>
          </p:cNvCxnSpPr>
          <p:nvPr/>
        </p:nvCxnSpPr>
        <p:spPr>
          <a:xfrm flipH="1" flipV="1">
            <a:off x="3732189" y="3722929"/>
            <a:ext cx="78431" cy="929217"/>
          </a:xfrm>
          <a:prstGeom prst="bentConnector3">
            <a:avLst>
              <a:gd name="adj1" fmla="val -2914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5C99187-1528-A45F-261B-E428172975C7}"/>
              </a:ext>
            </a:extLst>
          </p:cNvPr>
          <p:cNvSpPr txBox="1"/>
          <p:nvPr/>
        </p:nvSpPr>
        <p:spPr>
          <a:xfrm>
            <a:off x="3811252" y="3867927"/>
            <a:ext cx="42128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3E4B91-B4CE-F22A-4CA8-EE52001BD291}"/>
              </a:ext>
            </a:extLst>
          </p:cNvPr>
          <p:cNvSpPr txBox="1"/>
          <p:nvPr/>
        </p:nvSpPr>
        <p:spPr>
          <a:xfrm>
            <a:off x="6105114" y="5009065"/>
            <a:ext cx="1007940" cy="4215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Yes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로그인성공</a:t>
            </a:r>
            <a:r>
              <a:rPr lang="en-US" altLang="ko-KR" sz="1200" dirty="0"/>
              <a:t>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D7F6B2-2D6F-15B5-BFA1-813B730C057D}"/>
              </a:ext>
            </a:extLst>
          </p:cNvPr>
          <p:cNvSpPr txBox="1"/>
          <p:nvPr/>
        </p:nvSpPr>
        <p:spPr>
          <a:xfrm>
            <a:off x="2897783" y="2054460"/>
            <a:ext cx="10224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No(</a:t>
            </a:r>
            <a:r>
              <a:rPr lang="ko-KR" altLang="en-US" sz="1200" dirty="0"/>
              <a:t>신규회원</a:t>
            </a:r>
            <a:r>
              <a:rPr lang="en-US" altLang="ko-KR" sz="1200" dirty="0"/>
              <a:t>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7A07709-C1E4-63A6-CF82-013039164F8B}"/>
              </a:ext>
            </a:extLst>
          </p:cNvPr>
          <p:cNvSpPr txBox="1"/>
          <p:nvPr/>
        </p:nvSpPr>
        <p:spPr>
          <a:xfrm>
            <a:off x="5825370" y="2054460"/>
            <a:ext cx="1263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Yes(</a:t>
            </a:r>
            <a:r>
              <a:rPr lang="ko-KR" altLang="en-US" sz="1200" dirty="0"/>
              <a:t>기존회원</a:t>
            </a:r>
            <a:r>
              <a:rPr lang="en-US" altLang="ko-KR" sz="1200" dirty="0"/>
              <a:t>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A4D81F-FFEE-6D2E-8739-57FDC77F0556}"/>
              </a:ext>
            </a:extLst>
          </p:cNvPr>
          <p:cNvSpPr txBox="1"/>
          <p:nvPr/>
        </p:nvSpPr>
        <p:spPr>
          <a:xfrm>
            <a:off x="6972623" y="4020119"/>
            <a:ext cx="1007940" cy="4215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No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로그인실패</a:t>
            </a:r>
            <a:r>
              <a:rPr lang="en-US" altLang="ko-KR" sz="1200" dirty="0"/>
              <a:t>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8CB2C67-8C8B-0915-1FA3-8FE9D21CF453}"/>
              </a:ext>
            </a:extLst>
          </p:cNvPr>
          <p:cNvSpPr txBox="1"/>
          <p:nvPr/>
        </p:nvSpPr>
        <p:spPr>
          <a:xfrm>
            <a:off x="2943718" y="5082557"/>
            <a:ext cx="470678" cy="2529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Yes</a:t>
            </a:r>
          </a:p>
        </p:txBody>
      </p: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C4F8568-EFEC-14A6-2C36-FF7ACCD502D8}"/>
              </a:ext>
            </a:extLst>
          </p:cNvPr>
          <p:cNvGrpSpPr/>
          <p:nvPr/>
        </p:nvGrpSpPr>
        <p:grpSpPr>
          <a:xfrm>
            <a:off x="422454" y="2697909"/>
            <a:ext cx="1867598" cy="1746989"/>
            <a:chOff x="10223243" y="1442695"/>
            <a:chExt cx="2568827" cy="1913461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A12AD01-A9B4-0967-3B9F-E88BCA63BF0D}"/>
                </a:ext>
              </a:extLst>
            </p:cNvPr>
            <p:cNvSpPr/>
            <p:nvPr/>
          </p:nvSpPr>
          <p:spPr>
            <a:xfrm>
              <a:off x="10223243" y="1442695"/>
              <a:ext cx="2568827" cy="337670"/>
            </a:xfrm>
            <a:prstGeom prst="rect">
              <a:avLst/>
            </a:prstGeom>
            <a:solidFill>
              <a:srgbClr val="E6E6E6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회원정보 입력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E826DD3C-B448-5875-0005-5CD5BA2E6FC1}"/>
                </a:ext>
              </a:extLst>
            </p:cNvPr>
            <p:cNvSpPr/>
            <p:nvPr/>
          </p:nvSpPr>
          <p:spPr>
            <a:xfrm>
              <a:off x="10223243" y="1780364"/>
              <a:ext cx="2568827" cy="15757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기본 입력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>
                  <a:solidFill>
                    <a:schemeClr val="tx1"/>
                  </a:solidFill>
                </a:rPr>
                <a:t>생년월일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>
                  <a:solidFill>
                    <a:schemeClr val="tx1"/>
                  </a:solidFill>
                </a:rPr>
                <a:t>휴대폰번호</a:t>
              </a:r>
              <a:r>
                <a:rPr lang="en-US" altLang="ko-KR" sz="1000" dirty="0">
                  <a:solidFill>
                    <a:schemeClr val="tx1"/>
                  </a:solidFill>
                </a:rPr>
                <a:t>)</a:t>
              </a: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아이디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비밀번호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endParaRPr lang="en-US" altLang="ko-KR" sz="1000" dirty="0">
                <a:solidFill>
                  <a:schemeClr val="tx1"/>
                </a:solidFill>
              </a:endParaRPr>
            </a:p>
            <a:p>
              <a:r>
                <a:rPr lang="ko-KR" altLang="en-US" sz="1000" dirty="0">
                  <a:solidFill>
                    <a:schemeClr val="tx1"/>
                  </a:solidFill>
                </a:rPr>
                <a:t>비밀번호 재확인</a:t>
              </a:r>
            </a:p>
          </p:txBody>
        </p:sp>
      </p:grp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353728FF-AFD2-A74A-18EC-DAE3F0BE450B}"/>
              </a:ext>
            </a:extLst>
          </p:cNvPr>
          <p:cNvCxnSpPr>
            <a:cxnSpLocks/>
            <a:stCxn id="104" idx="3"/>
            <a:endCxn id="33" idx="5"/>
          </p:cNvCxnSpPr>
          <p:nvPr/>
        </p:nvCxnSpPr>
        <p:spPr>
          <a:xfrm flipV="1">
            <a:off x="2290052" y="3722929"/>
            <a:ext cx="335875" cy="2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8A57577-7AD8-4B07-54BD-24F49FEB9B50}"/>
              </a:ext>
            </a:extLst>
          </p:cNvPr>
          <p:cNvSpPr txBox="1"/>
          <p:nvPr/>
        </p:nvSpPr>
        <p:spPr>
          <a:xfrm>
            <a:off x="553672" y="1165277"/>
            <a:ext cx="3523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* </a:t>
            </a:r>
            <a:r>
              <a:rPr lang="ko-KR" altLang="en-US" sz="1200" b="1" u="sng" dirty="0">
                <a:solidFill>
                  <a:srgbClr val="FF0000"/>
                </a:solidFill>
              </a:rPr>
              <a:t>핵심기능</a:t>
            </a:r>
            <a:r>
              <a:rPr lang="en-US" altLang="ko-KR" sz="1200" b="1" u="sng" dirty="0">
                <a:solidFill>
                  <a:srgbClr val="FF0000"/>
                </a:solidFill>
              </a:rPr>
              <a:t>(2</a:t>
            </a:r>
            <a:r>
              <a:rPr lang="ko-KR" altLang="en-US" sz="1200" b="1" u="sng" dirty="0">
                <a:solidFill>
                  <a:srgbClr val="FF0000"/>
                </a:solidFill>
              </a:rPr>
              <a:t>개</a:t>
            </a:r>
            <a:r>
              <a:rPr lang="en-US" altLang="ko-KR" sz="1200" b="1" u="sng" dirty="0">
                <a:solidFill>
                  <a:srgbClr val="FF0000"/>
                </a:solidFill>
              </a:rPr>
              <a:t>)</a:t>
            </a:r>
            <a:r>
              <a:rPr lang="ko-KR" altLang="en-US" sz="1200" b="1" u="sng" dirty="0">
                <a:solidFill>
                  <a:srgbClr val="FF0000"/>
                </a:solidFill>
              </a:rPr>
              <a:t>에 대한 </a:t>
            </a:r>
            <a:r>
              <a:rPr lang="ko-KR" altLang="en-US" sz="1200" b="1" u="sng" dirty="0" err="1">
                <a:solidFill>
                  <a:srgbClr val="FF0000"/>
                </a:solidFill>
              </a:rPr>
              <a:t>플로우차트를</a:t>
            </a:r>
            <a:r>
              <a:rPr lang="ko-KR" altLang="en-US" sz="1200" b="1" u="sng" dirty="0">
                <a:solidFill>
                  <a:srgbClr val="FF0000"/>
                </a:solidFill>
              </a:rPr>
              <a:t> 그리세요</a:t>
            </a:r>
            <a:r>
              <a:rPr lang="en-US" altLang="ko-KR" sz="1200" b="1" u="sng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4C60B6C2-2D39-A7DE-8A3E-E0F22BCB3ECC}"/>
              </a:ext>
            </a:extLst>
          </p:cNvPr>
          <p:cNvSpPr/>
          <p:nvPr/>
        </p:nvSpPr>
        <p:spPr>
          <a:xfrm>
            <a:off x="7827306" y="1190166"/>
            <a:ext cx="685585" cy="275878"/>
          </a:xfrm>
          <a:prstGeom prst="roundRect">
            <a:avLst>
              <a:gd name="adj" fmla="val 50000"/>
            </a:avLst>
          </a:prstGeom>
          <a:solidFill>
            <a:schemeClr val="bg1">
              <a:lumMod val="6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시작</a:t>
            </a:r>
          </a:p>
        </p:txBody>
      </p:sp>
      <p:sp>
        <p:nvSpPr>
          <p:cNvPr id="144" name="사각형: 둥근 모서리 143">
            <a:extLst>
              <a:ext uri="{FF2B5EF4-FFF2-40B4-BE49-F238E27FC236}">
                <a16:creationId xmlns:a16="http://schemas.microsoft.com/office/drawing/2014/main" id="{EE06F55E-879C-5584-15AD-4636C8B20F01}"/>
              </a:ext>
            </a:extLst>
          </p:cNvPr>
          <p:cNvSpPr/>
          <p:nvPr/>
        </p:nvSpPr>
        <p:spPr>
          <a:xfrm>
            <a:off x="8601028" y="1190166"/>
            <a:ext cx="685585" cy="275878"/>
          </a:xfrm>
          <a:prstGeom prst="roundRect">
            <a:avLst>
              <a:gd name="adj" fmla="val 50000"/>
            </a:avLst>
          </a:pr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종료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5914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66D0EF9-BADE-427D-91D6-1EF0D4516307}"/>
              </a:ext>
            </a:extLst>
          </p:cNvPr>
          <p:cNvGrpSpPr/>
          <p:nvPr/>
        </p:nvGrpSpPr>
        <p:grpSpPr>
          <a:xfrm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58E314-C773-4F36-8C88-B79D5D98B4F8}"/>
                </a:ext>
              </a:extLst>
            </p:cNvPr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FC9F57-DA73-432C-ADB1-4C65C38E146D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56FCDD1-8102-469E-963F-8CF798D512DC}"/>
              </a:ext>
            </a:extLst>
          </p:cNvPr>
          <p:cNvGrpSpPr/>
          <p:nvPr/>
        </p:nvGrpSpPr>
        <p:grpSpPr>
          <a:xfrm>
            <a:off x="286056" y="1318508"/>
            <a:ext cx="2171089" cy="792743"/>
            <a:chOff x="276836" y="1474033"/>
            <a:chExt cx="2171089" cy="79274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11D4FEC-A08E-42DB-9970-9FD7B36730C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279311-CDE0-44BF-8410-51979300FD53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설문조사화면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선택화면 등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E8B1C68-700F-45A9-8016-5ED0A02FFBE2}"/>
              </a:ext>
            </a:extLst>
          </p:cNvPr>
          <p:cNvGrpSpPr/>
          <p:nvPr/>
        </p:nvGrpSpPr>
        <p:grpSpPr>
          <a:xfrm>
            <a:off x="286056" y="2386298"/>
            <a:ext cx="2171089" cy="608077"/>
            <a:chOff x="276836" y="2678221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754930-80DC-40A4-874B-EBE42B054C69}"/>
                </a:ext>
              </a:extLst>
            </p:cNvPr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3439F9-C374-4017-AD5C-0C17D06FDD60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B60CFA0-0763-417B-8AE3-E4433CBD2755}"/>
              </a:ext>
            </a:extLst>
          </p:cNvPr>
          <p:cNvGrpSpPr/>
          <p:nvPr/>
        </p:nvGrpSpPr>
        <p:grpSpPr>
          <a:xfrm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DBDFEAB-84D3-47DC-AEB0-DD14BE3C3381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876C31-DEE5-4929-A872-47CFFD6D977C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1DD512-4BF6-481A-95B3-0402591A68BA}"/>
              </a:ext>
            </a:extLst>
          </p:cNvPr>
          <p:cNvGrpSpPr/>
          <p:nvPr/>
        </p:nvGrpSpPr>
        <p:grpSpPr>
          <a:xfrm>
            <a:off x="286055" y="4504265"/>
            <a:ext cx="2371420" cy="608077"/>
            <a:chOff x="276836" y="269845"/>
            <a:chExt cx="2171089" cy="6080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2C757D1-6594-4C66-81E7-820AE402715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86AE12A-76EC-49AD-A2BE-EBED9566CBB2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메뉴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서브메뉴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화면이름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A67E37-EEE3-4A66-973B-372029B86E40}"/>
              </a:ext>
            </a:extLst>
          </p:cNvPr>
          <p:cNvSpPr txBox="1"/>
          <p:nvPr/>
        </p:nvSpPr>
        <p:spPr>
          <a:xfrm>
            <a:off x="3308120" y="458896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화면설계서 작성방법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E04A43-EEED-44D1-B05B-650A885F5BD8}"/>
              </a:ext>
            </a:extLst>
          </p:cNvPr>
          <p:cNvSpPr txBox="1"/>
          <p:nvPr/>
        </p:nvSpPr>
        <p:spPr>
          <a:xfrm>
            <a:off x="3308120" y="910674"/>
            <a:ext cx="6032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화면설계 자체가 시간이 </a:t>
            </a:r>
            <a:r>
              <a:rPr lang="ko-KR" altLang="en-US" sz="1200" b="1" dirty="0" err="1"/>
              <a:t>오래걸리고</a:t>
            </a:r>
            <a:r>
              <a:rPr lang="ko-KR" altLang="en-US" sz="1200" b="1" dirty="0"/>
              <a:t> 어려운 부분이지만 기획에 있어서 기능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디자인 정의에 가장 탁월한 방법 중 하나이니 꼭 화면설계서 작성을 진행해주세요</a:t>
            </a:r>
            <a:r>
              <a:rPr lang="en-US" altLang="ko-KR" sz="1200" b="1" dirty="0"/>
              <a:t>!</a:t>
            </a:r>
          </a:p>
          <a:p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화면</a:t>
            </a:r>
            <a:r>
              <a:rPr lang="en-US" altLang="ko-KR" sz="1200" dirty="0"/>
              <a:t>ID</a:t>
            </a:r>
            <a:r>
              <a:rPr lang="ko-KR" altLang="en-US" sz="1200" dirty="0"/>
              <a:t> </a:t>
            </a:r>
            <a:r>
              <a:rPr lang="en-US" altLang="ko-KR" sz="1200" dirty="0"/>
              <a:t>: </a:t>
            </a:r>
            <a:r>
              <a:rPr lang="ko-KR" altLang="en-US" sz="1200" dirty="0"/>
              <a:t>화면코드는 안드로이드 액티비티나 </a:t>
            </a:r>
            <a:r>
              <a:rPr lang="en-US" altLang="ko-KR" sz="1200" dirty="0"/>
              <a:t>xml / </a:t>
            </a:r>
            <a:r>
              <a:rPr lang="ko-KR" altLang="en-US" sz="1200" dirty="0"/>
              <a:t>웹의 경우 </a:t>
            </a:r>
            <a:r>
              <a:rPr lang="en-US" altLang="ko-KR" sz="1200" dirty="0" err="1"/>
              <a:t>css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js</a:t>
            </a:r>
            <a:r>
              <a:rPr lang="en-US" altLang="ko-KR" sz="1200" dirty="0"/>
              <a:t>, html </a:t>
            </a:r>
            <a:r>
              <a:rPr lang="ko-KR" altLang="en-US" sz="1200" dirty="0"/>
              <a:t>등의</a:t>
            </a:r>
            <a:r>
              <a:rPr lang="en-US" altLang="ko-KR" sz="1200" dirty="0"/>
              <a:t> </a:t>
            </a:r>
            <a:r>
              <a:rPr lang="ko-KR" altLang="en-US" sz="1200" dirty="0"/>
              <a:t>파일명과</a:t>
            </a:r>
            <a:endParaRPr lang="en-US" altLang="ko-KR" sz="1200" dirty="0"/>
          </a:p>
          <a:p>
            <a:r>
              <a:rPr lang="en-US" altLang="ko-KR" sz="1200" dirty="0"/>
              <a:t>                  </a:t>
            </a:r>
            <a:r>
              <a:rPr lang="ko-KR" altLang="en-US" sz="1200" dirty="0"/>
              <a:t> 통일화 시키면 프로젝트 관리가 편함</a:t>
            </a:r>
            <a:r>
              <a:rPr lang="en-US" altLang="ko-KR" sz="1200" dirty="0"/>
              <a:t>, </a:t>
            </a:r>
            <a:r>
              <a:rPr lang="ko-KR" altLang="en-US" sz="1200" dirty="0"/>
              <a:t>영어</a:t>
            </a:r>
            <a:r>
              <a:rPr lang="en-US" altLang="ko-KR" sz="1200" dirty="0"/>
              <a:t>+</a:t>
            </a:r>
            <a:r>
              <a:rPr lang="ko-KR" altLang="en-US" sz="1200" dirty="0" err="1"/>
              <a:t>언더바</a:t>
            </a:r>
            <a:r>
              <a:rPr lang="en-US" altLang="ko-KR" sz="1200" dirty="0"/>
              <a:t>+</a:t>
            </a:r>
            <a:r>
              <a:rPr lang="ko-KR" altLang="en-US" sz="1200" dirty="0"/>
              <a:t>숫자로만 이루어져야</a:t>
            </a:r>
            <a:endParaRPr lang="en-US" altLang="ko-KR" sz="1200" dirty="0"/>
          </a:p>
          <a:p>
            <a:r>
              <a:rPr lang="en-US" altLang="ko-KR" sz="1200" dirty="0"/>
              <a:t>                   </a:t>
            </a:r>
            <a:r>
              <a:rPr lang="ko-KR" altLang="en-US" sz="1200" dirty="0"/>
              <a:t>관리가 편하도록 기재한다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화면이름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화면의 특징을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세부기능 페이지일 경우 각 페이지별로 이름이</a:t>
            </a:r>
            <a:endParaRPr lang="en-US" altLang="ko-KR" sz="1200" dirty="0"/>
          </a:p>
          <a:p>
            <a:r>
              <a:rPr lang="ko-KR" altLang="en-US" sz="1200" dirty="0"/>
              <a:t>                      달라 분류될 수 있도록 기재한다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관련 </a:t>
            </a:r>
            <a:r>
              <a:rPr lang="ko-KR" altLang="en-US" sz="1200" dirty="0" err="1"/>
              <a:t>유스케이스</a:t>
            </a:r>
            <a:r>
              <a:rPr lang="en-US" altLang="ko-KR" sz="1200" dirty="0"/>
              <a:t>ID : </a:t>
            </a:r>
            <a:r>
              <a:rPr lang="ko-KR" altLang="en-US" sz="1200" dirty="0"/>
              <a:t>해당 화면과 </a:t>
            </a:r>
            <a:r>
              <a:rPr lang="ko-KR" altLang="en-US" sz="1200" dirty="0" err="1"/>
              <a:t>관련있는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유스케이스</a:t>
            </a:r>
            <a:r>
              <a:rPr lang="ko-KR" altLang="en-US" sz="1200" dirty="0"/>
              <a:t> </a:t>
            </a:r>
            <a:r>
              <a:rPr lang="en-US" altLang="ko-KR" sz="1200" dirty="0"/>
              <a:t>ID</a:t>
            </a:r>
            <a:r>
              <a:rPr lang="ko-KR" altLang="en-US" sz="1200" dirty="0"/>
              <a:t>를 기재한다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                                     </a:t>
            </a:r>
            <a:r>
              <a:rPr lang="ko-KR" altLang="en-US" sz="1200" dirty="0"/>
              <a:t>기능과 화면을 추적하는 용도로 사용한다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</a:t>
            </a:r>
            <a:r>
              <a:rPr lang="ko-KR" altLang="en-US" sz="1200" dirty="0"/>
              <a:t>화면개요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화면에 대한 설명을 기재한다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메뉴경로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화면에 접근할 수 있는 메뉴 경로를 기재한다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작성자 </a:t>
            </a:r>
            <a:r>
              <a:rPr lang="en-US" altLang="ko-KR" sz="1200" dirty="0"/>
              <a:t>: </a:t>
            </a:r>
            <a:r>
              <a:rPr lang="ko-KR" altLang="en-US" sz="1200" dirty="0"/>
              <a:t>해당 화면을 설계한 작성자명을 기재한다</a:t>
            </a:r>
            <a:r>
              <a:rPr lang="en-US" altLang="ko-KR" sz="12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화면설명 </a:t>
            </a:r>
            <a:r>
              <a:rPr lang="en-US" altLang="ko-KR" sz="1200" dirty="0"/>
              <a:t>: </a:t>
            </a:r>
            <a:r>
              <a:rPr lang="ko-KR" altLang="en-US" sz="1200" dirty="0"/>
              <a:t>화면에 대한 설명</a:t>
            </a:r>
            <a:r>
              <a:rPr lang="en-US" altLang="ko-KR" sz="1200" dirty="0"/>
              <a:t>, </a:t>
            </a:r>
            <a:r>
              <a:rPr lang="ko-KR" altLang="en-US" sz="1200" dirty="0"/>
              <a:t>컴포넌트에 대한 설명을 기재한다</a:t>
            </a:r>
            <a:r>
              <a:rPr lang="en-US" altLang="ko-KR" sz="1200" dirty="0"/>
              <a:t>.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D088AE6-7104-14CE-579F-8BD1038E1102}"/>
              </a:ext>
            </a:extLst>
          </p:cNvPr>
          <p:cNvGrpSpPr/>
          <p:nvPr/>
        </p:nvGrpSpPr>
        <p:grpSpPr>
          <a:xfrm>
            <a:off x="286055" y="3290063"/>
            <a:ext cx="2171089" cy="792743"/>
            <a:chOff x="276836" y="269845"/>
            <a:chExt cx="2171089" cy="79274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739FDD-2FC9-1438-FE29-EE6EA5D73A26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EF2236-D035-D394-73FC-66BC548A1EBB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설문조사 결과를  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           </a:t>
              </a:r>
              <a:r>
                <a:rPr lang="ko-KR" altLang="en-US" sz="1200" dirty="0">
                  <a:solidFill>
                    <a:schemeClr val="bg1"/>
                  </a:solidFill>
                </a:rPr>
                <a:t>보여주는 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699F3F1-CAED-5B59-5FDE-202B09834E64}"/>
              </a:ext>
            </a:extLst>
          </p:cNvPr>
          <p:cNvSpPr txBox="1"/>
          <p:nvPr/>
        </p:nvSpPr>
        <p:spPr>
          <a:xfrm>
            <a:off x="3020037" y="5781724"/>
            <a:ext cx="5371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어떤 기능</a:t>
            </a:r>
            <a:r>
              <a:rPr lang="en-US" altLang="ko-KR" sz="1200" dirty="0"/>
              <a:t>(</a:t>
            </a:r>
            <a:r>
              <a:rPr lang="ko-KR" altLang="en-US" sz="1200" dirty="0"/>
              <a:t>동작</a:t>
            </a:r>
            <a:r>
              <a:rPr lang="en-US" altLang="ko-KR" sz="1200" dirty="0"/>
              <a:t>)</a:t>
            </a:r>
            <a:r>
              <a:rPr lang="ko-KR" altLang="en-US" sz="1200" dirty="0"/>
              <a:t>인지 기재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사용자 액션</a:t>
            </a:r>
            <a:r>
              <a:rPr lang="en-US" altLang="ko-KR" sz="1200" dirty="0"/>
              <a:t>(Input)</a:t>
            </a:r>
            <a:r>
              <a:rPr lang="ko-KR" altLang="en-US" sz="1200" dirty="0"/>
              <a:t>은 무엇인지 기재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사용자 액션의 세부 내용은 무엇인지 기재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사용자 액션에 따른 기능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OutPut</a:t>
            </a:r>
            <a:r>
              <a:rPr lang="en-US" altLang="ko-KR" sz="1200" dirty="0"/>
              <a:t>)</a:t>
            </a:r>
            <a:r>
              <a:rPr lang="ko-KR" altLang="en-US" sz="1200" dirty="0"/>
              <a:t>은 무엇인지 기재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0690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BB6D9D-7151-48F9-9712-A4D8DDC0AA70}"/>
              </a:ext>
            </a:extLst>
          </p:cNvPr>
          <p:cNvSpPr txBox="1"/>
          <p:nvPr/>
        </p:nvSpPr>
        <p:spPr>
          <a:xfrm>
            <a:off x="3020036" y="5781724"/>
            <a:ext cx="6687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- 1~6</a:t>
            </a:r>
            <a:r>
              <a:rPr lang="ko-KR" altLang="en-US" sz="1200" dirty="0"/>
              <a:t>까지 회원가입 정보를 입력할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- 7</a:t>
            </a:r>
            <a:r>
              <a:rPr lang="ko-KR" altLang="en-US" sz="1200" dirty="0"/>
              <a:t>번은 클릭 시</a:t>
            </a:r>
            <a:r>
              <a:rPr lang="en-US" altLang="ko-KR" sz="1200" dirty="0"/>
              <a:t>, </a:t>
            </a:r>
            <a:r>
              <a:rPr lang="ko-KR" altLang="en-US" sz="1200" dirty="0"/>
              <a:t>입력한 아이디를 </a:t>
            </a:r>
            <a:r>
              <a:rPr lang="en-US" altLang="ko-KR" sz="1200" dirty="0"/>
              <a:t>DB </a:t>
            </a:r>
            <a:r>
              <a:rPr lang="ko-KR" altLang="en-US" sz="1200" dirty="0"/>
              <a:t>내 데이터와 비교하여 중복체크를 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- 8</a:t>
            </a:r>
            <a:r>
              <a:rPr lang="ko-KR" altLang="en-US" sz="1200" dirty="0"/>
              <a:t>번은 선택박스로 만들어 미리 정의된 이메일 주소 및 </a:t>
            </a:r>
            <a:r>
              <a:rPr lang="en-US" altLang="ko-KR" sz="1200" dirty="0"/>
              <a:t>‘</a:t>
            </a:r>
            <a:r>
              <a:rPr lang="ko-KR" altLang="en-US" sz="1200" dirty="0"/>
              <a:t>직접 입력</a:t>
            </a:r>
            <a:r>
              <a:rPr lang="en-US" altLang="ko-KR" sz="1200" dirty="0"/>
              <a:t>’</a:t>
            </a:r>
            <a:r>
              <a:rPr lang="ko-KR" altLang="en-US" sz="1200" dirty="0"/>
              <a:t>을 선택할 수 있다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회원가입 버튼 시</a:t>
            </a:r>
            <a:r>
              <a:rPr lang="en-US" altLang="ko-KR" sz="1200" dirty="0"/>
              <a:t>, </a:t>
            </a:r>
            <a:r>
              <a:rPr lang="ko-KR" altLang="en-US" sz="1200" dirty="0"/>
              <a:t>입력한 정보는 서버에 전달된다</a:t>
            </a:r>
            <a:r>
              <a:rPr lang="en-US" altLang="ko-KR" sz="1200" dirty="0"/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5E6D3A-1F98-A7A1-F76B-3DF2DF7FF27C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36E20D-3928-319D-4BD8-6A51DD57B7A1}"/>
              </a:ext>
            </a:extLst>
          </p:cNvPr>
          <p:cNvGrpSpPr/>
          <p:nvPr/>
        </p:nvGrpSpPr>
        <p:grpSpPr>
          <a:xfrm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4C5B66-E2BA-C71B-F0E8-C823E79C1CC3}"/>
                </a:ext>
              </a:extLst>
            </p:cNvPr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9BD7A6-F08F-9C73-39AB-FF7DE37F195E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MAIN_JOIN_01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A03BE4A-D3C4-CF96-77D0-D032966A06C6}"/>
              </a:ext>
            </a:extLst>
          </p:cNvPr>
          <p:cNvGrpSpPr/>
          <p:nvPr/>
        </p:nvGrpSpPr>
        <p:grpSpPr>
          <a:xfrm>
            <a:off x="286056" y="1318508"/>
            <a:ext cx="2171089" cy="608077"/>
            <a:chOff x="276836" y="1474033"/>
            <a:chExt cx="2171089" cy="6080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7DB6E3-593C-2CD3-6CB3-2796D0833B1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537E69-BBEC-9364-0126-0BB4E7ED4FA2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회원가입 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EE2803-498A-204C-AE4A-6578FB38BFF3}"/>
              </a:ext>
            </a:extLst>
          </p:cNvPr>
          <p:cNvGrpSpPr/>
          <p:nvPr/>
        </p:nvGrpSpPr>
        <p:grpSpPr>
          <a:xfrm>
            <a:off x="286056" y="2386298"/>
            <a:ext cx="2171089" cy="608077"/>
            <a:chOff x="276836" y="2678221"/>
            <a:chExt cx="2171089" cy="60807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6A5A0E-6213-1221-0832-D874A4969C5F}"/>
                </a:ext>
              </a:extLst>
            </p:cNvPr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1305A1-4EF3-9CC6-66B6-231F2BB6D28C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UC_JOIN_01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7546E8E-71A1-4D41-1CB0-E421DE240E8C}"/>
              </a:ext>
            </a:extLst>
          </p:cNvPr>
          <p:cNvGrpSpPr/>
          <p:nvPr/>
        </p:nvGrpSpPr>
        <p:grpSpPr>
          <a:xfrm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AD7CA1-2A77-6AF6-AE7A-F3255BAE2BF7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B5618F-88F0-F1D6-6CB8-FB97C8241D95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4A631F3-AD9D-149C-ECAB-04B8914D79DE}"/>
              </a:ext>
            </a:extLst>
          </p:cNvPr>
          <p:cNvGrpSpPr/>
          <p:nvPr/>
        </p:nvGrpSpPr>
        <p:grpSpPr>
          <a:xfrm>
            <a:off x="286055" y="3290063"/>
            <a:ext cx="2171089" cy="792743"/>
            <a:chOff x="276836" y="269845"/>
            <a:chExt cx="2171089" cy="7927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86070AB-656E-35FF-C9DB-75734CAA4F14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06E145-6BA5-8E97-9DA2-64AAA20B9DE8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사용자가 정보를 입력하고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ko-KR" altLang="en-US" sz="1200" dirty="0" err="1">
                  <a:solidFill>
                    <a:schemeClr val="bg1"/>
                  </a:solidFill>
                </a:rPr>
                <a:t>회원가입할</a:t>
              </a:r>
              <a:r>
                <a:rPr lang="ko-KR" altLang="en-US" sz="1200" dirty="0">
                  <a:solidFill>
                    <a:schemeClr val="bg1"/>
                  </a:solidFill>
                </a:rPr>
                <a:t> 수 있는 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137DDA7-ADE8-1A68-8218-9635596A6814}"/>
              </a:ext>
            </a:extLst>
          </p:cNvPr>
          <p:cNvGrpSpPr/>
          <p:nvPr/>
        </p:nvGrpSpPr>
        <p:grpSpPr>
          <a:xfrm>
            <a:off x="286055" y="4504265"/>
            <a:ext cx="2371420" cy="792743"/>
            <a:chOff x="276836" y="269845"/>
            <a:chExt cx="2171089" cy="79274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49DC042-DED4-273C-0554-67E51257F645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39A8AB4-D95E-0C4C-97FE-B8E59B4A62FE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bg1"/>
                  </a:solidFill>
                </a:rPr>
                <a:t>메인화면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 err="1">
                  <a:solidFill>
                    <a:schemeClr val="bg1"/>
                  </a:solidFill>
                </a:rPr>
                <a:t>로그인화면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회원가입버튼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00231D3-C272-556F-D475-C3B3D7F9F4EF}"/>
              </a:ext>
            </a:extLst>
          </p:cNvPr>
          <p:cNvSpPr txBox="1"/>
          <p:nvPr/>
        </p:nvSpPr>
        <p:spPr>
          <a:xfrm>
            <a:off x="5629889" y="2507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회원가입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D24EE1-E966-FCCA-7F33-B08EE9A226D0}"/>
              </a:ext>
            </a:extLst>
          </p:cNvPr>
          <p:cNvSpPr txBox="1"/>
          <p:nvPr/>
        </p:nvSpPr>
        <p:spPr>
          <a:xfrm>
            <a:off x="4253220" y="904961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아이디</a:t>
            </a:r>
            <a:endParaRPr lang="ko-KR" altLang="en-US" sz="11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A1C0DE8-32F0-0C32-BBBC-A8F6DEA30251}"/>
              </a:ext>
            </a:extLst>
          </p:cNvPr>
          <p:cNvSpPr txBox="1"/>
          <p:nvPr/>
        </p:nvSpPr>
        <p:spPr>
          <a:xfrm>
            <a:off x="4253220" y="147239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비밀번호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86820B5-EED8-FA6D-1FF4-EB009740F466}"/>
              </a:ext>
            </a:extLst>
          </p:cNvPr>
          <p:cNvSpPr txBox="1"/>
          <p:nvPr/>
        </p:nvSpPr>
        <p:spPr>
          <a:xfrm>
            <a:off x="4253220" y="2044968"/>
            <a:ext cx="1204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비밀번호 재확인</a:t>
            </a:r>
            <a:endParaRPr lang="ko-KR" altLang="en-US" sz="11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7E5617A-7BA6-A6F6-EB41-8CD2E55EAD6F}"/>
              </a:ext>
            </a:extLst>
          </p:cNvPr>
          <p:cNvSpPr txBox="1"/>
          <p:nvPr/>
        </p:nvSpPr>
        <p:spPr>
          <a:xfrm>
            <a:off x="4253220" y="261306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이름</a:t>
            </a:r>
            <a:endParaRPr lang="ko-KR" altLang="en-US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9536E6-D7B4-EE78-8F65-370E1ECC5F1B}"/>
              </a:ext>
            </a:extLst>
          </p:cNvPr>
          <p:cNvSpPr txBox="1"/>
          <p:nvPr/>
        </p:nvSpPr>
        <p:spPr>
          <a:xfrm>
            <a:off x="4253220" y="3181158"/>
            <a:ext cx="9220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핸드폰 번호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BEE536-713E-8D0F-2913-513A6F9F2199}"/>
              </a:ext>
            </a:extLst>
          </p:cNvPr>
          <p:cNvSpPr txBox="1"/>
          <p:nvPr/>
        </p:nvSpPr>
        <p:spPr>
          <a:xfrm>
            <a:off x="4253220" y="374925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이메일</a:t>
            </a:r>
            <a:endParaRPr lang="ko-KR" altLang="en-US" sz="11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4BF1CDD4-32B6-1D50-E144-A39B7F2226BF}"/>
              </a:ext>
            </a:extLst>
          </p:cNvPr>
          <p:cNvSpPr/>
          <p:nvPr/>
        </p:nvSpPr>
        <p:spPr>
          <a:xfrm>
            <a:off x="5604693" y="4289272"/>
            <a:ext cx="1667205" cy="28559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회원가입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83B3065-042D-0EE4-1E6E-BC38A0991EC1}"/>
              </a:ext>
            </a:extLst>
          </p:cNvPr>
          <p:cNvSpPr/>
          <p:nvPr/>
        </p:nvSpPr>
        <p:spPr>
          <a:xfrm>
            <a:off x="5604694" y="904961"/>
            <a:ext cx="1685925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smart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7B62099-26D6-E4EB-0BAB-0832BFFAA235}"/>
              </a:ext>
            </a:extLst>
          </p:cNvPr>
          <p:cNvSpPr/>
          <p:nvPr/>
        </p:nvSpPr>
        <p:spPr>
          <a:xfrm>
            <a:off x="5604694" y="1472396"/>
            <a:ext cx="1685925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FB9194B-FAF4-FF1A-B2D3-ACA1B5EBE1DA}"/>
              </a:ext>
            </a:extLst>
          </p:cNvPr>
          <p:cNvSpPr/>
          <p:nvPr/>
        </p:nvSpPr>
        <p:spPr>
          <a:xfrm>
            <a:off x="5585974" y="2039831"/>
            <a:ext cx="1685925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66F31FB-12D1-FA23-0250-609C7B2F9DF5}"/>
              </a:ext>
            </a:extLst>
          </p:cNvPr>
          <p:cNvSpPr/>
          <p:nvPr/>
        </p:nvSpPr>
        <p:spPr>
          <a:xfrm>
            <a:off x="5585974" y="2613063"/>
            <a:ext cx="1685925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홍</a:t>
            </a:r>
            <a:r>
              <a:rPr lang="en-US" altLang="ko-KR" sz="1100" dirty="0">
                <a:solidFill>
                  <a:schemeClr val="tx1"/>
                </a:solidFill>
              </a:rPr>
              <a:t>O</a:t>
            </a:r>
            <a:r>
              <a:rPr lang="ko-KR" altLang="en-US" sz="1100" dirty="0">
                <a:solidFill>
                  <a:schemeClr val="tx1"/>
                </a:solidFill>
              </a:rPr>
              <a:t>동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0EF75571-6533-12E2-3ADF-E488BF69AA62}"/>
              </a:ext>
            </a:extLst>
          </p:cNvPr>
          <p:cNvSpPr/>
          <p:nvPr/>
        </p:nvSpPr>
        <p:spPr>
          <a:xfrm>
            <a:off x="5585974" y="3153641"/>
            <a:ext cx="1685925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010-0000-0000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2E6E33B-9BBD-DF40-3028-46AC182F7336}"/>
              </a:ext>
            </a:extLst>
          </p:cNvPr>
          <p:cNvSpPr/>
          <p:nvPr/>
        </p:nvSpPr>
        <p:spPr>
          <a:xfrm>
            <a:off x="5585974" y="3746818"/>
            <a:ext cx="919601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 err="1">
                <a:solidFill>
                  <a:schemeClr val="tx1"/>
                </a:solidFill>
              </a:rPr>
              <a:t>smhrd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1CE4F41-90FD-4E55-05A0-85946499D6AD}"/>
              </a:ext>
            </a:extLst>
          </p:cNvPr>
          <p:cNvSpPr/>
          <p:nvPr/>
        </p:nvSpPr>
        <p:spPr>
          <a:xfrm>
            <a:off x="7462069" y="904961"/>
            <a:ext cx="938981" cy="2616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중복체크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5CCDA59-ADE6-9A40-054D-9484DC61F549}"/>
              </a:ext>
            </a:extLst>
          </p:cNvPr>
          <p:cNvSpPr/>
          <p:nvPr/>
        </p:nvSpPr>
        <p:spPr>
          <a:xfrm>
            <a:off x="6815752" y="3746818"/>
            <a:ext cx="919601" cy="261610"/>
          </a:xfrm>
          <a:prstGeom prst="rect">
            <a:avLst/>
          </a:prstGeom>
          <a:solidFill>
            <a:srgbClr val="E6E6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gmail.com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BED598-0BBD-1792-671F-A447ED637B23}"/>
              </a:ext>
            </a:extLst>
          </p:cNvPr>
          <p:cNvSpPr txBox="1"/>
          <p:nvPr/>
        </p:nvSpPr>
        <p:spPr>
          <a:xfrm>
            <a:off x="6504448" y="3749253"/>
            <a:ext cx="3113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@</a:t>
            </a:r>
            <a:endParaRPr lang="ko-KR" altLang="en-US" sz="1100" dirty="0"/>
          </a:p>
        </p:txBody>
      </p:sp>
      <p:sp>
        <p:nvSpPr>
          <p:cNvPr id="63" name="이등변 삼각형 62">
            <a:extLst>
              <a:ext uri="{FF2B5EF4-FFF2-40B4-BE49-F238E27FC236}">
                <a16:creationId xmlns:a16="http://schemas.microsoft.com/office/drawing/2014/main" id="{65CBB9A3-0455-854B-C271-F75FC2E554F1}"/>
              </a:ext>
            </a:extLst>
          </p:cNvPr>
          <p:cNvSpPr/>
          <p:nvPr/>
        </p:nvSpPr>
        <p:spPr>
          <a:xfrm rot="10800000">
            <a:off x="7608602" y="3851973"/>
            <a:ext cx="95250" cy="82112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A6EE1403-AFE8-0FD3-0685-35F465B70D96}"/>
              </a:ext>
            </a:extLst>
          </p:cNvPr>
          <p:cNvSpPr/>
          <p:nvPr/>
        </p:nvSpPr>
        <p:spPr>
          <a:xfrm>
            <a:off x="5691676" y="1578023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CBEF40ED-576D-1EE9-49CF-A5DA80AF23E7}"/>
              </a:ext>
            </a:extLst>
          </p:cNvPr>
          <p:cNvSpPr/>
          <p:nvPr/>
        </p:nvSpPr>
        <p:spPr>
          <a:xfrm>
            <a:off x="5814439" y="1578023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B504C08E-5669-78B6-AFD6-45BA5F6097CE}"/>
              </a:ext>
            </a:extLst>
          </p:cNvPr>
          <p:cNvSpPr/>
          <p:nvPr/>
        </p:nvSpPr>
        <p:spPr>
          <a:xfrm>
            <a:off x="5942247" y="1578023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4218E79D-E381-1244-AE27-992A1A2F99A1}"/>
              </a:ext>
            </a:extLst>
          </p:cNvPr>
          <p:cNvSpPr/>
          <p:nvPr/>
        </p:nvSpPr>
        <p:spPr>
          <a:xfrm>
            <a:off x="6069558" y="1578023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6A58CD55-0076-B27B-F3C7-523B9B99D89C}"/>
              </a:ext>
            </a:extLst>
          </p:cNvPr>
          <p:cNvSpPr/>
          <p:nvPr/>
        </p:nvSpPr>
        <p:spPr>
          <a:xfrm>
            <a:off x="6196869" y="1578023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90C5D37B-F29C-6B27-E5E4-0957297B96CA}"/>
              </a:ext>
            </a:extLst>
          </p:cNvPr>
          <p:cNvSpPr/>
          <p:nvPr/>
        </p:nvSpPr>
        <p:spPr>
          <a:xfrm>
            <a:off x="5691676" y="2141274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FB4A04E1-67B3-7A28-FAD4-85293FC56913}"/>
              </a:ext>
            </a:extLst>
          </p:cNvPr>
          <p:cNvSpPr/>
          <p:nvPr/>
        </p:nvSpPr>
        <p:spPr>
          <a:xfrm>
            <a:off x="5814439" y="2141274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166EB27C-1C6B-F49B-4370-ED94AA47633B}"/>
              </a:ext>
            </a:extLst>
          </p:cNvPr>
          <p:cNvSpPr/>
          <p:nvPr/>
        </p:nvSpPr>
        <p:spPr>
          <a:xfrm>
            <a:off x="5942247" y="2141274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65D3E8B8-DA9F-B5C2-219B-D5B3CC5B3E50}"/>
              </a:ext>
            </a:extLst>
          </p:cNvPr>
          <p:cNvSpPr/>
          <p:nvPr/>
        </p:nvSpPr>
        <p:spPr>
          <a:xfrm>
            <a:off x="6069558" y="2141274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CC652EF3-10EB-AA73-FA03-C71532BB3354}"/>
              </a:ext>
            </a:extLst>
          </p:cNvPr>
          <p:cNvSpPr/>
          <p:nvPr/>
        </p:nvSpPr>
        <p:spPr>
          <a:xfrm>
            <a:off x="6196869" y="2141274"/>
            <a:ext cx="71563" cy="7156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51A9C48F-1769-1064-5EBA-CD6BA5BDC921}"/>
              </a:ext>
            </a:extLst>
          </p:cNvPr>
          <p:cNvSpPr/>
          <p:nvPr/>
        </p:nvSpPr>
        <p:spPr>
          <a:xfrm>
            <a:off x="4042133" y="904961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1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EB34DAE-9E09-5449-D298-566C8F2A17FA}"/>
              </a:ext>
            </a:extLst>
          </p:cNvPr>
          <p:cNvSpPr/>
          <p:nvPr/>
        </p:nvSpPr>
        <p:spPr>
          <a:xfrm>
            <a:off x="4042133" y="1478790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3C82D986-219B-F00F-B5DB-B888ECE8933F}"/>
              </a:ext>
            </a:extLst>
          </p:cNvPr>
          <p:cNvSpPr/>
          <p:nvPr/>
        </p:nvSpPr>
        <p:spPr>
          <a:xfrm>
            <a:off x="4042133" y="2052619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3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109FCB3F-C0C2-A1BF-8CAA-276738E17FBB}"/>
              </a:ext>
            </a:extLst>
          </p:cNvPr>
          <p:cNvSpPr/>
          <p:nvPr/>
        </p:nvSpPr>
        <p:spPr>
          <a:xfrm>
            <a:off x="4042133" y="2656481"/>
            <a:ext cx="223926" cy="22886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4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4DA0951-D500-5B57-5ACD-201E64F0A6CC}"/>
              </a:ext>
            </a:extLst>
          </p:cNvPr>
          <p:cNvSpPr/>
          <p:nvPr/>
        </p:nvSpPr>
        <p:spPr>
          <a:xfrm>
            <a:off x="4042133" y="3172483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5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AD0A111E-2E89-823C-4BF8-84982E0087C9}"/>
              </a:ext>
            </a:extLst>
          </p:cNvPr>
          <p:cNvSpPr/>
          <p:nvPr/>
        </p:nvSpPr>
        <p:spPr>
          <a:xfrm>
            <a:off x="4042133" y="3765660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6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DE2695AB-5E1D-BE8B-8B70-8643CA8117EF}"/>
              </a:ext>
            </a:extLst>
          </p:cNvPr>
          <p:cNvSpPr/>
          <p:nvPr/>
        </p:nvSpPr>
        <p:spPr>
          <a:xfrm>
            <a:off x="7384675" y="770983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7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5606C5DC-C2DF-743A-FC08-9B4686404BB9}"/>
              </a:ext>
            </a:extLst>
          </p:cNvPr>
          <p:cNvSpPr/>
          <p:nvPr/>
        </p:nvSpPr>
        <p:spPr>
          <a:xfrm>
            <a:off x="6703789" y="3632420"/>
            <a:ext cx="223926" cy="22392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8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CCAA0A-5307-48D3-9858-F46440A1DFFF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rgbClr val="009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2EE50EF-1C64-4D24-A8FC-FEB31ECABF02}"/>
              </a:ext>
            </a:extLst>
          </p:cNvPr>
          <p:cNvSpPr/>
          <p:nvPr/>
        </p:nvSpPr>
        <p:spPr>
          <a:xfrm>
            <a:off x="2743200" y="5172074"/>
            <a:ext cx="7162799" cy="16859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EFCDDE-1130-408D-9BF1-4DAA52C217DC}"/>
              </a:ext>
            </a:extLst>
          </p:cNvPr>
          <p:cNvSpPr txBox="1"/>
          <p:nvPr/>
        </p:nvSpPr>
        <p:spPr>
          <a:xfrm>
            <a:off x="3020037" y="54125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화면설명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67F257-B88D-4DB6-943E-94BF0796927A}"/>
              </a:ext>
            </a:extLst>
          </p:cNvPr>
          <p:cNvSpPr txBox="1"/>
          <p:nvPr/>
        </p:nvSpPr>
        <p:spPr>
          <a:xfrm>
            <a:off x="4253220" y="1957054"/>
            <a:ext cx="426270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이 공간에 설계한 화면을 넣어주세요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왼쪽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하단에 기입하는 화면설명 관련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각 텍스트는 </a:t>
            </a:r>
            <a:r>
              <a:rPr lang="ko-KR" alt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줄수와</a:t>
            </a:r>
            <a:r>
              <a: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영역을 꼭 지켜주세요</a:t>
            </a:r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endParaRPr lang="en-US" altLang="ko-KR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ko-KR" altLang="en-US" sz="1100" dirty="0">
                <a:solidFill>
                  <a:srgbClr val="FF0000"/>
                </a:solidFill>
              </a:rPr>
              <a:t>보셨다면 본 메시지는 지워주세요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5E6D3A-1F98-A7A1-F76B-3DF2DF7FF27C}"/>
              </a:ext>
            </a:extLst>
          </p:cNvPr>
          <p:cNvSpPr/>
          <p:nvPr/>
        </p:nvSpPr>
        <p:spPr>
          <a:xfrm>
            <a:off x="0" y="2"/>
            <a:ext cx="2743201" cy="68579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36E20D-3928-319D-4BD8-6A51DD57B7A1}"/>
              </a:ext>
            </a:extLst>
          </p:cNvPr>
          <p:cNvGrpSpPr/>
          <p:nvPr/>
        </p:nvGrpSpPr>
        <p:grpSpPr>
          <a:xfrm>
            <a:off x="286056" y="435384"/>
            <a:ext cx="2171089" cy="608077"/>
            <a:chOff x="276836" y="269845"/>
            <a:chExt cx="2171089" cy="60807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4C5B66-E2BA-C71B-F0E8-C823E79C1CC3}"/>
                </a:ext>
              </a:extLst>
            </p:cNvPr>
            <p:cNvSpPr txBox="1"/>
            <p:nvPr/>
          </p:nvSpPr>
          <p:spPr>
            <a:xfrm>
              <a:off x="276836" y="269845"/>
              <a:ext cx="8723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 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9BD7A6-F08F-9C73-39AB-FF7DE37F195E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A03BE4A-D3C4-CF96-77D0-D032966A06C6}"/>
              </a:ext>
            </a:extLst>
          </p:cNvPr>
          <p:cNvGrpSpPr/>
          <p:nvPr/>
        </p:nvGrpSpPr>
        <p:grpSpPr>
          <a:xfrm>
            <a:off x="286056" y="1318508"/>
            <a:ext cx="2171089" cy="792743"/>
            <a:chOff x="276836" y="1474033"/>
            <a:chExt cx="2171089" cy="79274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7DB6E3-593C-2CD3-6CB3-2796D0833B1B}"/>
                </a:ext>
              </a:extLst>
            </p:cNvPr>
            <p:cNvSpPr txBox="1"/>
            <p:nvPr/>
          </p:nvSpPr>
          <p:spPr>
            <a:xfrm>
              <a:off x="276836" y="147403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화면이름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537E69-BBEC-9364-0126-0BB4E7ED4FA2}"/>
                </a:ext>
              </a:extLst>
            </p:cNvPr>
            <p:cNvSpPr txBox="1"/>
            <p:nvPr/>
          </p:nvSpPr>
          <p:spPr>
            <a:xfrm>
              <a:off x="276836" y="1805111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메인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회원가입</a:t>
              </a:r>
              <a:r>
                <a:rPr lang="en-US" altLang="ko-KR" sz="1200" dirty="0">
                  <a:solidFill>
                    <a:schemeClr val="bg1"/>
                  </a:solidFill>
                </a:rPr>
                <a:t>,</a:t>
              </a:r>
            </a:p>
            <a:p>
              <a:r>
                <a:rPr lang="ko-KR" altLang="en-US" sz="1200" dirty="0">
                  <a:solidFill>
                    <a:schemeClr val="bg1"/>
                  </a:solidFill>
                </a:rPr>
                <a:t>설문조사화면</a:t>
              </a:r>
              <a:r>
                <a:rPr lang="en-US" altLang="ko-KR" sz="1200" dirty="0">
                  <a:solidFill>
                    <a:schemeClr val="bg1"/>
                  </a:solidFill>
                </a:rPr>
                <a:t>, </a:t>
              </a:r>
              <a:r>
                <a:rPr lang="ko-KR" altLang="en-US" sz="1200" dirty="0">
                  <a:solidFill>
                    <a:schemeClr val="bg1"/>
                  </a:solidFill>
                </a:rPr>
                <a:t>선택화면 등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EE2803-498A-204C-AE4A-6578FB38BFF3}"/>
              </a:ext>
            </a:extLst>
          </p:cNvPr>
          <p:cNvGrpSpPr/>
          <p:nvPr/>
        </p:nvGrpSpPr>
        <p:grpSpPr>
          <a:xfrm>
            <a:off x="286056" y="2386298"/>
            <a:ext cx="2171089" cy="608077"/>
            <a:chOff x="276836" y="2678221"/>
            <a:chExt cx="2171089" cy="60807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6A5A0E-6213-1221-0832-D874A4969C5F}"/>
                </a:ext>
              </a:extLst>
            </p:cNvPr>
            <p:cNvSpPr txBox="1"/>
            <p:nvPr/>
          </p:nvSpPr>
          <p:spPr>
            <a:xfrm>
              <a:off x="276836" y="2678221"/>
              <a:ext cx="18982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관련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 err="1">
                  <a:solidFill>
                    <a:schemeClr val="bg1"/>
                  </a:solidFill>
                </a:rPr>
                <a:t>유스케이스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ID</a:t>
              </a:r>
              <a:endParaRPr lang="ko-KR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1305A1-4EF3-9CC6-66B6-231F2BB6D28C}"/>
                </a:ext>
              </a:extLst>
            </p:cNvPr>
            <p:cNvSpPr txBox="1"/>
            <p:nvPr/>
          </p:nvSpPr>
          <p:spPr>
            <a:xfrm>
              <a:off x="276836" y="3009299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main_login_01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7546E8E-71A1-4D41-1CB0-E421DE240E8C}"/>
              </a:ext>
            </a:extLst>
          </p:cNvPr>
          <p:cNvGrpSpPr/>
          <p:nvPr/>
        </p:nvGrpSpPr>
        <p:grpSpPr>
          <a:xfrm>
            <a:off x="286056" y="5814539"/>
            <a:ext cx="2171089" cy="608077"/>
            <a:chOff x="276836" y="3666966"/>
            <a:chExt cx="2171089" cy="6080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1AD7CA1-2A77-6AF6-AE7A-F3255BAE2BF7}"/>
                </a:ext>
              </a:extLst>
            </p:cNvPr>
            <p:cNvSpPr txBox="1"/>
            <p:nvPr/>
          </p:nvSpPr>
          <p:spPr>
            <a:xfrm>
              <a:off x="276836" y="3666966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작성자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AB5618F-88F0-F1D6-6CB8-FB97C8241D95}"/>
                </a:ext>
              </a:extLst>
            </p:cNvPr>
            <p:cNvSpPr txBox="1"/>
            <p:nvPr/>
          </p:nvSpPr>
          <p:spPr>
            <a:xfrm>
              <a:off x="276836" y="3998044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</a:rPr>
                <a:t>팀장 </a:t>
              </a:r>
              <a:r>
                <a:rPr lang="en-US" altLang="ko-KR" sz="1200" dirty="0">
                  <a:solidFill>
                    <a:schemeClr val="bg1"/>
                  </a:solidFill>
                </a:rPr>
                <a:t>– </a:t>
              </a:r>
              <a:r>
                <a:rPr lang="ko-KR" altLang="en-US" sz="1200" dirty="0">
                  <a:solidFill>
                    <a:schemeClr val="bg1"/>
                  </a:solidFill>
                </a:rPr>
                <a:t>홍길동 </a:t>
              </a:r>
              <a:r>
                <a:rPr lang="en-US" altLang="ko-KR" sz="1200" dirty="0">
                  <a:solidFill>
                    <a:schemeClr val="bg1"/>
                  </a:solidFill>
                </a:rPr>
                <a:t>/ </a:t>
              </a:r>
              <a:r>
                <a:rPr lang="ko-KR" altLang="en-US" sz="1200" dirty="0">
                  <a:solidFill>
                    <a:schemeClr val="bg1"/>
                  </a:solidFill>
                </a:rPr>
                <a:t>팀원 </a:t>
              </a:r>
              <a:r>
                <a:rPr lang="en-US" altLang="ko-KR" sz="1200" dirty="0">
                  <a:solidFill>
                    <a:schemeClr val="bg1"/>
                  </a:solidFill>
                </a:rPr>
                <a:t>- </a:t>
              </a:r>
              <a:r>
                <a:rPr lang="ko-KR" altLang="en-US" sz="1200" dirty="0">
                  <a:solidFill>
                    <a:schemeClr val="bg1"/>
                  </a:solidFill>
                </a:rPr>
                <a:t>고길동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4A631F3-AD9D-149C-ECAB-04B8914D79DE}"/>
              </a:ext>
            </a:extLst>
          </p:cNvPr>
          <p:cNvGrpSpPr/>
          <p:nvPr/>
        </p:nvGrpSpPr>
        <p:grpSpPr>
          <a:xfrm>
            <a:off x="286055" y="3290063"/>
            <a:ext cx="2171089" cy="792743"/>
            <a:chOff x="276836" y="269845"/>
            <a:chExt cx="2171089" cy="792743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86070AB-656E-35FF-C9DB-75734CAA4F14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화면개요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D06E145-6BA5-8E97-9DA2-64AAA20B9DE8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설문조사 결과를  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            </a:t>
              </a:r>
              <a:r>
                <a:rPr lang="ko-KR" altLang="en-US" sz="1200" dirty="0">
                  <a:solidFill>
                    <a:schemeClr val="bg1"/>
                  </a:solidFill>
                </a:rPr>
                <a:t>보여주는 화면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980A32E-C998-FDA0-ABC1-95CDFE45B17D}"/>
              </a:ext>
            </a:extLst>
          </p:cNvPr>
          <p:cNvGrpSpPr/>
          <p:nvPr/>
        </p:nvGrpSpPr>
        <p:grpSpPr>
          <a:xfrm>
            <a:off x="286055" y="4504265"/>
            <a:ext cx="2371420" cy="608077"/>
            <a:chOff x="276836" y="269845"/>
            <a:chExt cx="2171089" cy="6080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581000-F239-7C08-375F-F1A7E34B2C98}"/>
                </a:ext>
              </a:extLst>
            </p:cNvPr>
            <p:cNvSpPr txBox="1"/>
            <p:nvPr/>
          </p:nvSpPr>
          <p:spPr>
            <a:xfrm>
              <a:off x="276836" y="26984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메뉴경로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6C6DA9-CDA7-4F8B-D780-C2E85F8E726C}"/>
                </a:ext>
              </a:extLst>
            </p:cNvPr>
            <p:cNvSpPr txBox="1"/>
            <p:nvPr/>
          </p:nvSpPr>
          <p:spPr>
            <a:xfrm>
              <a:off x="276836" y="600923"/>
              <a:ext cx="21710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</a:rPr>
                <a:t>예시</a:t>
              </a:r>
              <a:r>
                <a:rPr lang="en-US" altLang="ko-KR" sz="1200" dirty="0">
                  <a:solidFill>
                    <a:schemeClr val="bg1"/>
                  </a:solidFill>
                </a:rPr>
                <a:t>) </a:t>
              </a:r>
              <a:r>
                <a:rPr lang="ko-KR" altLang="en-US" sz="1200" dirty="0">
                  <a:solidFill>
                    <a:schemeClr val="bg1"/>
                  </a:solidFill>
                </a:rPr>
                <a:t>메뉴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서브메뉴</a:t>
              </a:r>
              <a:r>
                <a:rPr lang="en-US" altLang="ko-KR" sz="1200" dirty="0">
                  <a:solidFill>
                    <a:schemeClr val="bg1"/>
                  </a:solidFill>
                </a:rPr>
                <a:t>/</a:t>
              </a:r>
              <a:r>
                <a:rPr lang="ko-KR" altLang="en-US" sz="1200" dirty="0">
                  <a:solidFill>
                    <a:schemeClr val="bg1"/>
                  </a:solidFill>
                </a:rPr>
                <a:t>화면이름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884C0AB-58ED-7B46-2629-7EC92D2D50D3}"/>
              </a:ext>
            </a:extLst>
          </p:cNvPr>
          <p:cNvSpPr txBox="1"/>
          <p:nvPr/>
        </p:nvSpPr>
        <p:spPr>
          <a:xfrm>
            <a:off x="3020037" y="5781724"/>
            <a:ext cx="5371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- </a:t>
            </a:r>
            <a:r>
              <a:rPr lang="ko-KR" altLang="en-US" sz="1200" dirty="0"/>
              <a:t>어떤 기능</a:t>
            </a:r>
            <a:r>
              <a:rPr lang="en-US" altLang="ko-KR" sz="1200" dirty="0"/>
              <a:t>(</a:t>
            </a:r>
            <a:r>
              <a:rPr lang="ko-KR" altLang="en-US" sz="1200" dirty="0"/>
              <a:t>동작</a:t>
            </a:r>
            <a:r>
              <a:rPr lang="en-US" altLang="ko-KR" sz="1200" dirty="0"/>
              <a:t>)</a:t>
            </a:r>
            <a:r>
              <a:rPr lang="ko-KR" altLang="en-US" sz="1200" dirty="0"/>
              <a:t>인지 기재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사용자 액션</a:t>
            </a:r>
            <a:r>
              <a:rPr lang="en-US" altLang="ko-KR" sz="1200" dirty="0"/>
              <a:t>(Input)</a:t>
            </a:r>
            <a:r>
              <a:rPr lang="ko-KR" altLang="en-US" sz="1200" dirty="0"/>
              <a:t>은 무엇인지 기재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 </a:t>
            </a:r>
            <a:r>
              <a:rPr lang="ko-KR" altLang="en-US" sz="1200" dirty="0"/>
              <a:t>사용자 액션의 세부 내용은 무엇인지 기재</a:t>
            </a:r>
            <a:endParaRPr lang="en-US" altLang="ko-KR" sz="1200" dirty="0"/>
          </a:p>
          <a:p>
            <a:r>
              <a:rPr lang="en-US" altLang="ko-KR" sz="1200" dirty="0"/>
              <a:t> - </a:t>
            </a:r>
            <a:r>
              <a:rPr lang="ko-KR" altLang="en-US" sz="1200" dirty="0"/>
              <a:t>사용자 액션에 따른 기능</a:t>
            </a:r>
            <a:r>
              <a:rPr lang="en-US" altLang="ko-KR" sz="1200" dirty="0"/>
              <a:t>(</a:t>
            </a:r>
            <a:r>
              <a:rPr lang="en-US" altLang="ko-KR" sz="1200" dirty="0" err="1"/>
              <a:t>OutPut</a:t>
            </a:r>
            <a:r>
              <a:rPr lang="en-US" altLang="ko-KR" sz="1200" dirty="0"/>
              <a:t>)</a:t>
            </a:r>
            <a:r>
              <a:rPr lang="ko-KR" altLang="en-US" sz="1200" dirty="0"/>
              <a:t>은 무엇인지 기재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908585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952</Words>
  <Application>Microsoft Office PowerPoint</Application>
  <PresentationFormat>A4 용지(210x297mm)</PresentationFormat>
  <Paragraphs>249</Paragraphs>
  <Slides>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smhrd</dc:creator>
  <cp:lastModifiedBy>채민호</cp:lastModifiedBy>
  <cp:revision>78</cp:revision>
  <dcterms:created xsi:type="dcterms:W3CDTF">2021-07-16T05:18:45Z</dcterms:created>
  <dcterms:modified xsi:type="dcterms:W3CDTF">2025-08-21T01:46:06Z</dcterms:modified>
  <cp:version/>
</cp:coreProperties>
</file>