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55" r:id="rId17"/>
    <p:sldId id="2146847059" r:id="rId18"/>
    <p:sldId id="2146847069" r:id="rId19"/>
    <p:sldId id="2146847070" r:id="rId20"/>
    <p:sldId id="2146847061"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College admission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:Malhar </a:t>
            </a:r>
            <a:r>
              <a:rPr lang="en-US" sz="2000" b="1" dirty="0" err="1">
                <a:solidFill>
                  <a:schemeClr val="accent1">
                    <a:lumMod val="75000"/>
                  </a:schemeClr>
                </a:solidFill>
                <a:latin typeface="Arial" pitchFamily="34" charset="0"/>
                <a:cs typeface="Arial" pitchFamily="34" charset="0"/>
              </a:rPr>
              <a:t>Nikam</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College Name &amp; Department : A c </a:t>
            </a:r>
            <a:r>
              <a:rPr lang="en-US" sz="2000" b="1" dirty="0" err="1">
                <a:solidFill>
                  <a:schemeClr val="accent1">
                    <a:lumMod val="75000"/>
                  </a:schemeClr>
                </a:solidFill>
                <a:latin typeface="Arial"/>
                <a:cs typeface="Arial"/>
              </a:rPr>
              <a:t>patil</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coe</a:t>
            </a:r>
            <a:r>
              <a:rPr lang="en-US" sz="2000" b="1" dirty="0">
                <a:solidFill>
                  <a:schemeClr val="accent1">
                    <a:lumMod val="75000"/>
                  </a:schemeClr>
                </a:solidFill>
                <a:latin typeface="Arial"/>
                <a:cs typeface="Arial"/>
              </a:rPr>
              <a:t> , Kharghar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descr="A screenshot of a computer&#10;&#10;AI-generated content may be incorrect.">
            <a:extLst>
              <a:ext uri="{FF2B5EF4-FFF2-40B4-BE49-F238E27FC236}">
                <a16:creationId xmlns:a16="http://schemas.microsoft.com/office/drawing/2014/main" id="{36877A5E-6AD3-E2B6-4441-76DBEF2E810C}"/>
              </a:ext>
            </a:extLst>
          </p:cNvPr>
          <p:cNvPicPr>
            <a:picLocks noChangeAspect="1"/>
          </p:cNvPicPr>
          <p:nvPr/>
        </p:nvPicPr>
        <p:blipFill>
          <a:blip r:embed="rId2"/>
          <a:stretch>
            <a:fillRect/>
          </a:stretch>
        </p:blipFill>
        <p:spPr>
          <a:xfrm>
            <a:off x="1492622" y="1462304"/>
            <a:ext cx="8924365" cy="5017505"/>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descr="A screenshot of a computer&#10;&#10;AI-generated content may be incorrect.">
            <a:extLst>
              <a:ext uri="{FF2B5EF4-FFF2-40B4-BE49-F238E27FC236}">
                <a16:creationId xmlns:a16="http://schemas.microsoft.com/office/drawing/2014/main" id="{92BE6832-D014-EAD8-D899-7D2CF22CFB23}"/>
              </a:ext>
            </a:extLst>
          </p:cNvPr>
          <p:cNvPicPr>
            <a:picLocks noChangeAspect="1"/>
          </p:cNvPicPr>
          <p:nvPr/>
        </p:nvPicPr>
        <p:blipFill>
          <a:blip r:embed="rId2"/>
          <a:stretch>
            <a:fillRect/>
          </a:stretch>
        </p:blipFill>
        <p:spPr>
          <a:xfrm>
            <a:off x="2282359" y="2152745"/>
            <a:ext cx="7435382" cy="4180361"/>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305435" indent="-305435"/>
            <a:r>
              <a:rPr lang="en-US" sz="2800" dirty="0"/>
              <a:t>The College Admission Guide AI Agent transforms the admissions journey from a stressful ordeal into a smooth and transparent process. </a:t>
            </a:r>
          </a:p>
          <a:p>
            <a:pPr marL="305435" indent="-305435"/>
            <a:r>
              <a:rPr lang="en-US" sz="2800" dirty="0"/>
              <a:t>By automating inquiries and providing instant, reliable information, it boosts applicant confidence and improves administrative efficiency, making college admissions more accessible for everyone.</a:t>
            </a:r>
          </a:p>
          <a:p>
            <a:pPr marL="305435" indent="-305435"/>
            <a:r>
              <a:rPr lang="en-IN" sz="2800" dirty="0">
                <a:solidFill>
                  <a:srgbClr val="404040"/>
                </a:solidFill>
                <a:latin typeface="Calibri"/>
                <a:ea typeface="Calibri"/>
                <a:cs typeface="Calibri"/>
              </a:rPr>
              <a:t>It saves time by automating repetitive tasks like citation management and data extraction.</a:t>
            </a:r>
          </a:p>
          <a:p>
            <a:pPr marL="305435" indent="-305435"/>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sz="2800" dirty="0">
                <a:latin typeface="Calibri"/>
                <a:ea typeface="+mn-lt"/>
                <a:cs typeface="+mn-lt"/>
              </a:rPr>
              <a:t>Multilingual Research Support</a:t>
            </a:r>
          </a:p>
          <a:p>
            <a:pPr marL="305435" indent="-305435"/>
            <a:r>
              <a:rPr lang="en-US" sz="2800" dirty="0"/>
              <a:t>Application Form Assistance</a:t>
            </a:r>
          </a:p>
          <a:p>
            <a:pPr marL="305435" indent="-305435"/>
            <a:r>
              <a:rPr lang="en-US" sz="2800" dirty="0"/>
              <a:t>Integration with Virtual Campus Tours</a:t>
            </a:r>
          </a:p>
          <a:p>
            <a:pPr marL="305435" indent="-305435"/>
            <a:r>
              <a:rPr lang="en-US" sz="2800" dirty="0"/>
              <a:t>Scholarship and Financial Aid Information</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a:extLst>
              <a:ext uri="{FF2B5EF4-FFF2-40B4-BE49-F238E27FC236}">
                <a16:creationId xmlns:a16="http://schemas.microsoft.com/office/drawing/2014/main" id="{5FA8A04C-C55B-7460-9CF2-CB990C2D3F32}"/>
              </a:ext>
            </a:extLst>
          </p:cNvPr>
          <p:cNvPicPr>
            <a:picLocks noChangeAspect="1"/>
          </p:cNvPicPr>
          <p:nvPr/>
        </p:nvPicPr>
        <p:blipFill>
          <a:blip r:embed="rId2"/>
          <a:srcRect r="4893"/>
          <a:stretch/>
        </p:blipFill>
        <p:spPr>
          <a:xfrm>
            <a:off x="581192" y="1738818"/>
            <a:ext cx="5686066" cy="4903427"/>
          </a:xfrm>
          <a:prstGeom prst="rect">
            <a:avLst/>
          </a:prstGeom>
        </p:spPr>
      </p:pic>
      <p:pic>
        <p:nvPicPr>
          <p:cNvPr id="7" name="Picture 6">
            <a:extLst>
              <a:ext uri="{FF2B5EF4-FFF2-40B4-BE49-F238E27FC236}">
                <a16:creationId xmlns:a16="http://schemas.microsoft.com/office/drawing/2014/main" id="{F558531E-BBAA-6913-48CF-7E6221CA8D12}"/>
              </a:ext>
            </a:extLst>
          </p:cNvPr>
          <p:cNvPicPr>
            <a:picLocks noChangeAspect="1"/>
          </p:cNvPicPr>
          <p:nvPr/>
        </p:nvPicPr>
        <p:blipFill>
          <a:blip r:embed="rId3"/>
          <a:stretch>
            <a:fillRect/>
          </a:stretch>
        </p:blipFill>
        <p:spPr>
          <a:xfrm>
            <a:off x="6388165" y="1892650"/>
            <a:ext cx="5354538" cy="4749595"/>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9AE4BD-D245-7D3E-2725-EC3AA1DD00D1}"/>
              </a:ext>
            </a:extLst>
          </p:cNvPr>
          <p:cNvPicPr>
            <a:picLocks noChangeAspect="1"/>
          </p:cNvPicPr>
          <p:nvPr/>
        </p:nvPicPr>
        <p:blipFill>
          <a:blip r:embed="rId2"/>
          <a:stretch>
            <a:fillRect/>
          </a:stretch>
        </p:blipFill>
        <p:spPr>
          <a:xfrm>
            <a:off x="1547177" y="1017381"/>
            <a:ext cx="9097645" cy="5630061"/>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6967" y="3031897"/>
            <a:ext cx="6124433" cy="369332"/>
          </a:xfrm>
          <a:prstGeom prst="rect">
            <a:avLst/>
          </a:prstGeom>
        </p:spPr>
        <p:txBody>
          <a:bodyPr wrap="none">
            <a:spAutoFit/>
          </a:bodyPr>
          <a:lstStyle/>
          <a:p>
            <a:r>
              <a:rPr lang="en-IN" dirty="0"/>
              <a:t>Git hub </a:t>
            </a:r>
            <a:r>
              <a:rPr lang="en-IN" dirty="0" err="1"/>
              <a:t>lik</a:t>
            </a:r>
            <a:r>
              <a:rPr lang="en-IN" dirty="0"/>
              <a:t> : https://github.com/MalharNikam/IBM-internship</a:t>
            </a:r>
          </a:p>
        </p:txBody>
      </p:sp>
    </p:spTree>
    <p:extLst>
      <p:ext uri="{BB962C8B-B14F-4D97-AF65-F5344CB8AC3E}">
        <p14:creationId xmlns:p14="http://schemas.microsoft.com/office/powerpoint/2010/main" val="1098887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85000" lnSpcReduction="10000"/>
          </a:bodyPr>
          <a:lstStyle/>
          <a:p>
            <a:pPr marL="0" indent="0">
              <a:buNone/>
            </a:pPr>
            <a:r>
              <a:rPr lang="en-US" sz="2800" dirty="0"/>
              <a:t>Prospective college students and their parents often face a stressful and confusing admission process. They struggle to find clear, consolidated information about admission policies, eligibility criteria, course details, fee structures, and important deadlines, which are often scattered across various university websites and documents. This information overload leads to repetitive manual inquiries, frustration, and the risk of missing critical application steps</a:t>
            </a:r>
            <a:r>
              <a:rPr lang="en-US" sz="2800" dirty="0">
                <a:latin typeface="Calibri"/>
                <a:ea typeface="+mn-lt"/>
                <a:cs typeface="+mn-lt"/>
              </a:rPr>
              <a:t>.</a:t>
            </a:r>
            <a:endParaRPr lang="en-US" sz="1100" dirty="0">
              <a:latin typeface="Calibri"/>
              <a:ea typeface="Calibri"/>
              <a:cs typeface="Calibri"/>
            </a:endParaRPr>
          </a:p>
          <a:p>
            <a:pPr marL="0" indent="0">
              <a:buNone/>
            </a:pPr>
            <a:r>
              <a:rPr lang="en-US" sz="2800" dirty="0">
                <a:latin typeface="Calibri"/>
                <a:ea typeface="+mn-lt"/>
                <a:cs typeface="+mn-lt"/>
              </a:rPr>
              <a:t>Proposed Solution:</a:t>
            </a:r>
            <a:br>
              <a:rPr lang="en-US" sz="2800" dirty="0">
                <a:latin typeface="Calibri"/>
                <a:ea typeface="+mn-lt"/>
                <a:cs typeface="+mn-lt"/>
              </a:rPr>
            </a:br>
            <a:r>
              <a:rPr lang="en-US" sz="2800" dirty="0">
                <a:latin typeface="Calibri"/>
                <a:ea typeface="+mn-lt"/>
                <a:cs typeface="+mn-lt"/>
              </a:rPr>
              <a:t> </a:t>
            </a:r>
            <a:r>
              <a:rPr lang="en-US" sz="2800" b="1" dirty="0"/>
              <a:t>AI College Admission Agent</a:t>
            </a:r>
            <a:r>
              <a:rPr lang="en-US" sz="2800" dirty="0"/>
              <a:t> that uses Natural Language Processing (NLP) and Retrieval-Augmented Generation (RAG) to streamline the student admission process. The agent will serve as a centralized, 24/7 virtual assistant, providing prospective students with instant and accurate answers to their questions, drawn directly from the institution's trusted data sources.</a:t>
            </a: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20000"/>
          </a:bodyPr>
          <a:lstStyle/>
          <a:p>
            <a:pPr marL="0" indent="0">
              <a:buNone/>
            </a:pPr>
            <a:r>
              <a:rPr lang="en-US" sz="2800" dirty="0"/>
              <a:t>This agent will significantly enhance the applicant experience by providing immediate, personalized guidance, reducing anxiety and uncertainty. It will also boost the efficiency of the admissions office by automating responses to common questions, allowing staff to focus on more complex issues.</a:t>
            </a:r>
          </a:p>
          <a:p>
            <a:pPr marL="0" indent="0">
              <a:buNone/>
            </a:pPr>
            <a:r>
              <a:rPr lang="en-IN" sz="2800" dirty="0">
                <a:solidFill>
                  <a:srgbClr val="0F0F0F"/>
                </a:solidFill>
                <a:latin typeface="Calibri"/>
                <a:ea typeface="Calibri"/>
                <a:cs typeface="Calibri"/>
              </a:rPr>
              <a:t>Unique features:</a:t>
            </a:r>
          </a:p>
          <a:p>
            <a:pPr marL="0" indent="0">
              <a:buNone/>
            </a:pPr>
            <a:r>
              <a:rPr lang="en-US" sz="2800" b="1" dirty="0"/>
              <a:t>Instant Policy Summarizer</a:t>
            </a:r>
            <a:r>
              <a:rPr lang="en-US" sz="2800" dirty="0"/>
              <a:t>: Provides concise summaries of complex admission policies and eligibility criteria</a:t>
            </a:r>
            <a:endParaRPr lang="en-IN" sz="2800" dirty="0">
              <a:solidFill>
                <a:srgbClr val="0F0F0F"/>
              </a:solidFill>
              <a:latin typeface="Calibri"/>
              <a:cs typeface="Calibri"/>
            </a:endParaRPr>
          </a:p>
          <a:p>
            <a:pPr marL="0" indent="0">
              <a:buNone/>
            </a:pPr>
            <a:r>
              <a:rPr lang="en-US" sz="2800" b="1" dirty="0"/>
              <a:t>Deadline and Fee Inquiry</a:t>
            </a:r>
            <a:r>
              <a:rPr lang="en-US" sz="2800" dirty="0"/>
              <a:t>: Instantly retrieves and displays important deadlines and detailed fee structures for different courses. </a:t>
            </a:r>
          </a:p>
          <a:p>
            <a:pPr marL="0" indent="0">
              <a:buNone/>
            </a:pPr>
            <a:r>
              <a:rPr lang="en-US" sz="2800" b="1" dirty="0"/>
              <a:t>Personalized Course Recommender</a:t>
            </a:r>
            <a:r>
              <a:rPr lang="en-US" sz="2800" dirty="0"/>
              <a:t>: Suggests suitable courses based on a student's interests and academic background.</a:t>
            </a:r>
          </a:p>
          <a:p>
            <a:pPr marL="0" indent="0">
              <a:buNone/>
            </a:pPr>
            <a:endParaRPr lang="en-IN" sz="2800" dirty="0">
              <a:solidFill>
                <a:srgbClr val="0F0F0F"/>
              </a:solidFill>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US" sz="2800" dirty="0"/>
              <a:t>Prospective Students</a:t>
            </a:r>
            <a:endParaRPr lang="en-IN" sz="2800" dirty="0">
              <a:latin typeface="Calibri"/>
              <a:ea typeface="+mn-lt"/>
              <a:cs typeface="+mn-lt"/>
            </a:endParaRPr>
          </a:p>
          <a:p>
            <a:pPr marL="305435" indent="-305435"/>
            <a:r>
              <a:rPr lang="en-US" sz="2800" dirty="0"/>
              <a:t>Parents and Guardians</a:t>
            </a:r>
          </a:p>
          <a:p>
            <a:pPr marL="305435" indent="-305435"/>
            <a:r>
              <a:rPr lang="en-US" sz="2800" dirty="0"/>
              <a:t>College Admission Staff</a:t>
            </a:r>
          </a:p>
          <a:p>
            <a:pPr marL="305435" indent="-305435"/>
            <a:r>
              <a:rPr lang="en-US" sz="2800" dirty="0"/>
              <a:t>High School Counselors</a:t>
            </a:r>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descr="A screenshot of a computer&#10;&#10;AI-generated content may be incorrect.">
            <a:extLst>
              <a:ext uri="{FF2B5EF4-FFF2-40B4-BE49-F238E27FC236}">
                <a16:creationId xmlns:a16="http://schemas.microsoft.com/office/drawing/2014/main" id="{7CDA0346-5F75-E94C-148F-FE30C1984D8D}"/>
              </a:ext>
            </a:extLst>
          </p:cNvPr>
          <p:cNvPicPr>
            <a:picLocks noChangeAspect="1"/>
          </p:cNvPicPr>
          <p:nvPr/>
        </p:nvPicPr>
        <p:blipFill>
          <a:blip r:embed="rId2"/>
          <a:srcRect l="-1" r="-35"/>
          <a:stretch/>
        </p:blipFill>
        <p:spPr>
          <a:xfrm>
            <a:off x="2015222" y="1232452"/>
            <a:ext cx="8823107" cy="5453688"/>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Content Placeholder 5" descr="A screenshot of a computer&#10;&#10;AI-generated content may be incorrect.">
            <a:extLst>
              <a:ext uri="{FF2B5EF4-FFF2-40B4-BE49-F238E27FC236}">
                <a16:creationId xmlns:a16="http://schemas.microsoft.com/office/drawing/2014/main" id="{296764E8-1FD7-15DD-4CAD-5E535E00568D}"/>
              </a:ext>
            </a:extLst>
          </p:cNvPr>
          <p:cNvPicPr>
            <a:picLocks noGrp="1" noChangeAspect="1"/>
          </p:cNvPicPr>
          <p:nvPr>
            <p:ph idx="1"/>
          </p:nvPr>
        </p:nvPicPr>
        <p:blipFill>
          <a:blip r:embed="rId2"/>
          <a:stretch>
            <a:fillRect/>
          </a:stretch>
        </p:blipFill>
        <p:spPr>
          <a:xfrm>
            <a:off x="1939660" y="1415009"/>
            <a:ext cx="8312679" cy="4673600"/>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1262</TotalTime>
  <Words>449</Words>
  <Application>Microsoft Office PowerPoint</Application>
  <PresentationFormat>Widescreen</PresentationFormat>
  <Paragraphs>59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Franklin Gothic Book</vt:lpstr>
      <vt:lpstr>Franklin Gothic Demi</vt:lpstr>
      <vt:lpstr>Wingdings 2</vt:lpstr>
      <vt:lpstr>DividendVTI</vt:lpstr>
      <vt:lpstr>College admission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PowerPoint Presentation</vt:lpstr>
      <vt:lpstr>IBM Certifications</vt:lpstr>
      <vt:lpstr>PowerPoint Presentation</vt:lpstr>
      <vt:lpstr>PowerPoint Presentation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Malhar NIKAM</cp:lastModifiedBy>
  <cp:revision>146</cp:revision>
  <dcterms:created xsi:type="dcterms:W3CDTF">2021-05-26T16:50:10Z</dcterms:created>
  <dcterms:modified xsi:type="dcterms:W3CDTF">2025-08-03T20:27:46Z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