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59" r:id="rId5"/>
    <p:sldId id="269" r:id="rId6"/>
    <p:sldId id="261" r:id="rId7"/>
    <p:sldId id="267" r:id="rId8"/>
    <p:sldId id="263" r:id="rId9"/>
    <p:sldId id="260" r:id="rId10"/>
    <p:sldId id="270" r:id="rId11"/>
    <p:sldId id="266" r:id="rId12"/>
    <p:sldId id="27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A3CA02-60A3-4600-A1A5-52198AA55AA5}">
          <p14:sldIdLst>
            <p14:sldId id="257"/>
            <p14:sldId id="258"/>
            <p14:sldId id="268"/>
            <p14:sldId id="259"/>
            <p14:sldId id="269"/>
            <p14:sldId id="261"/>
            <p14:sldId id="267"/>
            <p14:sldId id="263"/>
            <p14:sldId id="260"/>
            <p14:sldId id="270"/>
            <p14:sldId id="266"/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shekhar Angadi" initials="CA" lastIdx="1" clrIdx="0">
    <p:extLst>
      <p:ext uri="{19B8F6BF-5375-455C-9EA6-DF929625EA0E}">
        <p15:presenceInfo xmlns:p15="http://schemas.microsoft.com/office/powerpoint/2012/main" userId="7852aae93dd945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0CF1-82BF-A9C9-B254-2D0540EF2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49500-CD43-345B-A636-F05141A8C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02167-0F7E-1A63-5EBB-3748FC39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426F-1D86-483A-98BA-F45A064E98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0CA9-B14F-DE9C-DF76-68EFA3D8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F253-70F3-60ED-4B17-C2F9BBAE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F5FE-DFD6-46BA-9167-963776AB2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286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BF2C-EFB7-F2EF-4790-5FBCDA4F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A5332-8981-8640-B960-670727C11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02847-99E9-378C-6705-E31DBDCC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426F-1D86-483A-98BA-F45A064E98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FEB5-CA3E-AA44-47D5-2F6C39F9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2C7A6-5D92-B019-3B45-5BAC2CDF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F5FE-DFD6-46BA-9167-963776AB2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684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38B2B-FB3B-D3F6-A4CA-E7ADBF756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DF36B-CC0A-808D-50B8-D2F196560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AB2AB-AB11-4AEC-E5B2-BD776896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426F-1D86-483A-98BA-F45A064E98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8C146-9D9A-59E8-EED0-D750D4D2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E92E-A997-3FAB-5EA5-314EDA5C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F5FE-DFD6-46BA-9167-963776AB2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462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5E87-E075-7F9F-B015-6CD20F01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BB181-A7AF-5ACA-2E5C-8EF0862A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D93C-05B3-1B90-60CC-A84B4320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426F-1D86-483A-98BA-F45A064E98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EA68C-DC29-4C54-48E8-6DAA55E1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065D-0098-7FC5-521F-2C130796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F5FE-DFD6-46BA-9167-963776AB2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87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95FD-66AC-C9EF-FFB8-514534BC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64591-BAE4-00FB-76DF-1AD181793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B4AD-4A58-E6D1-CC30-EC6989E7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426F-1D86-483A-98BA-F45A064E98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1275-15FD-4E20-FEB5-62DF5700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FE482-5AC6-B829-CDF4-B22EA509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F5FE-DFD6-46BA-9167-963776AB2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197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DE1F-E212-E36E-0B56-F6990567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1E56-9F8D-CC1E-D2D3-027FA66DC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857A3-C4B3-8F71-3B2F-573DC59B6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64084-3E3E-6176-29ED-C8251CFF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426F-1D86-483A-98BA-F45A064E98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B0062-298D-2B6B-AB89-032B5A7B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DE09F-3074-4C46-1F1B-CA21FEBE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F5FE-DFD6-46BA-9167-963776AB2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037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9D49-9930-4BFA-8773-9A3895AE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ACB94-BFE7-8908-9E07-1250A0B81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872B7-2590-149A-8C40-23C6D8E9C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5AAF9-B05E-E49D-4162-7922B683D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CCECB-6BD2-459D-D1C8-31F7CF87C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35A5D-AFE7-B069-509D-6704F4B7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426F-1D86-483A-98BA-F45A064E98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DDB20-7BEF-E3D6-8B98-CADD633B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61E90-C4B9-55DE-AC01-A247A81B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F5FE-DFD6-46BA-9167-963776AB2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221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CC33-242E-8048-A27D-B04222A7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C6036-8EEC-FF2D-0075-D37BEE1E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426F-1D86-483A-98BA-F45A064E98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EB8F2-ABEF-413C-6CED-C8A01D3D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DE834-0C97-A564-0200-6D3E0C5E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F5FE-DFD6-46BA-9167-963776AB2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415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165D3-BF7C-8D56-F809-59D08B80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426F-1D86-483A-98BA-F45A064E98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16F41-9C16-4BE6-6B01-9002B81E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3A17C-28ED-85E6-1881-FAA6D81A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F5FE-DFD6-46BA-9167-963776AB2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51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C4F6-7F91-806C-7FF1-36746E88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D639-F2A1-227C-CA9E-59322AD5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9E41B-2C55-224C-3AB0-692A5D13F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AB4D0-6B10-D4DA-2B22-7A16ACF8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426F-1D86-483A-98BA-F45A064E98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FC132-C1BE-E0F8-D221-FB83F884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36671-73E0-C85C-29F5-C3884689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F5FE-DFD6-46BA-9167-963776AB2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31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364D-70AC-2BE0-96D0-A2F0EA8B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F856E-4CF7-C09B-8454-456D4C647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DEC7C-F6C8-CAE0-19CA-6FF0FDB1A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95636-96BD-B07F-B7F7-DA9ACD57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426F-1D86-483A-98BA-F45A064E98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3E0A5-9FA8-0862-04EB-A037B00A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F8FA4-DDE5-39E7-6CF0-A97AC3D7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F5FE-DFD6-46BA-9167-963776AB2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31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8286A-597E-B990-DCA9-C04C26F7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BB15E-8ABF-3AAF-5638-95B471826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F97EE-F64C-04E1-EB62-9C636820D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0426F-1D86-483A-98BA-F45A064E98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00779-C872-0930-1C84-56B165B0F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8A4A6-0B7B-DCB1-D0C9-CAE882BAA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2F5FE-DFD6-46BA-9167-963776AB2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9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jpeg"/><Relationship Id="rId3" Type="http://schemas.openxmlformats.org/officeDocument/2006/relationships/image" Target="../media/image19.pn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image" Target="../media/image1.png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5" Type="http://schemas.openxmlformats.org/officeDocument/2006/relationships/image" Target="../media/image2.jpeg"/><Relationship Id="rId15" Type="http://schemas.openxmlformats.org/officeDocument/2006/relationships/image" Target="../media/image12.jpeg"/><Relationship Id="rId10" Type="http://schemas.openxmlformats.org/officeDocument/2006/relationships/image" Target="../media/image7.jpeg"/><Relationship Id="rId4" Type="http://schemas.openxmlformats.org/officeDocument/2006/relationships/image" Target="../media/image20.png"/><Relationship Id="rId9" Type="http://schemas.openxmlformats.org/officeDocument/2006/relationships/image" Target="../media/image6.jpeg"/><Relationship Id="rId1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4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jpeg"/><Relationship Id="rId18" Type="http://schemas.openxmlformats.org/officeDocument/2006/relationships/image" Target="../media/image13.jpeg"/><Relationship Id="rId3" Type="http://schemas.openxmlformats.org/officeDocument/2006/relationships/image" Target="../media/image15.png"/><Relationship Id="rId7" Type="http://schemas.openxmlformats.org/officeDocument/2006/relationships/image" Target="../media/image2.jpeg"/><Relationship Id="rId12" Type="http://schemas.openxmlformats.org/officeDocument/2006/relationships/image" Target="../media/image7.jpeg"/><Relationship Id="rId17" Type="http://schemas.openxmlformats.org/officeDocument/2006/relationships/image" Target="../media/image12.jpeg"/><Relationship Id="rId2" Type="http://schemas.openxmlformats.org/officeDocument/2006/relationships/image" Target="../media/image1.png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6.jpeg"/><Relationship Id="rId5" Type="http://schemas.openxmlformats.org/officeDocument/2006/relationships/image" Target="../media/image17.png"/><Relationship Id="rId15" Type="http://schemas.openxmlformats.org/officeDocument/2006/relationships/image" Target="../media/image10.jpeg"/><Relationship Id="rId10" Type="http://schemas.openxmlformats.org/officeDocument/2006/relationships/image" Target="../media/image5.jpeg"/><Relationship Id="rId4" Type="http://schemas.openxmlformats.org/officeDocument/2006/relationships/image" Target="../media/image16.png"/><Relationship Id="rId9" Type="http://schemas.openxmlformats.org/officeDocument/2006/relationships/image" Target="../media/image4.jpeg"/><Relationship Id="rId1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90CDA-A374-2343-EDF1-3679A751BB88}"/>
              </a:ext>
            </a:extLst>
          </p:cNvPr>
          <p:cNvSpPr/>
          <p:nvPr/>
        </p:nvSpPr>
        <p:spPr>
          <a:xfrm>
            <a:off x="8898903" y="0"/>
            <a:ext cx="32930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A167A-CC0F-8F82-439C-9794D8C2BD58}"/>
              </a:ext>
            </a:extLst>
          </p:cNvPr>
          <p:cNvSpPr/>
          <p:nvPr/>
        </p:nvSpPr>
        <p:spPr>
          <a:xfrm>
            <a:off x="0" y="0"/>
            <a:ext cx="8898903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3EAC0B-30C0-A5DE-C741-714C7149CD2F}"/>
              </a:ext>
            </a:extLst>
          </p:cNvPr>
          <p:cNvCxnSpPr/>
          <p:nvPr/>
        </p:nvCxnSpPr>
        <p:spPr>
          <a:xfrm>
            <a:off x="226243" y="150829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D8D7CF-B02C-AD8F-224E-88BFCBB709B3}"/>
              </a:ext>
            </a:extLst>
          </p:cNvPr>
          <p:cNvCxnSpPr/>
          <p:nvPr/>
        </p:nvCxnSpPr>
        <p:spPr>
          <a:xfrm>
            <a:off x="226243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D38500-F47A-1D54-54ED-110720AD9154}"/>
              </a:ext>
            </a:extLst>
          </p:cNvPr>
          <p:cNvCxnSpPr/>
          <p:nvPr/>
        </p:nvCxnSpPr>
        <p:spPr>
          <a:xfrm>
            <a:off x="226243" y="6664751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006346-28E8-727D-E7E7-345BC1BFB70C}"/>
              </a:ext>
            </a:extLst>
          </p:cNvPr>
          <p:cNvCxnSpPr/>
          <p:nvPr/>
        </p:nvCxnSpPr>
        <p:spPr>
          <a:xfrm flipV="1">
            <a:off x="12019175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kle tech logo">
            <a:extLst>
              <a:ext uri="{FF2B5EF4-FFF2-40B4-BE49-F238E27FC236}">
                <a16:creationId xmlns:a16="http://schemas.microsoft.com/office/drawing/2014/main" id="{CBE18EF9-9225-336B-D039-D80038787D8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9516" y="301659"/>
            <a:ext cx="4758811" cy="12162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A87D59-EC4D-8401-CFF3-B62B5E061570}"/>
              </a:ext>
            </a:extLst>
          </p:cNvPr>
          <p:cNvSpPr txBox="1"/>
          <p:nvPr/>
        </p:nvSpPr>
        <p:spPr>
          <a:xfrm>
            <a:off x="1348036" y="1775782"/>
            <a:ext cx="98698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DEPARTMENT OF ELECTRICAL AND ELETRONICS </a:t>
            </a:r>
          </a:p>
          <a:p>
            <a:pPr algn="ctr"/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    ENGINNERING</a:t>
            </a:r>
          </a:p>
          <a:p>
            <a:pPr algn="ctr"/>
            <a:endParaRPr lang="en-IN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63D89-10E6-83C8-7A2D-79CA901BA923}"/>
              </a:ext>
            </a:extLst>
          </p:cNvPr>
          <p:cNvSpPr txBox="1"/>
          <p:nvPr/>
        </p:nvSpPr>
        <p:spPr>
          <a:xfrm>
            <a:off x="2153071" y="3004727"/>
            <a:ext cx="93407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RAHUL TELI                                                              01FE21BEE008</a:t>
            </a:r>
          </a:p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MALHAR KULKARNI                                               01FE21BEE016</a:t>
            </a:r>
          </a:p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CHANDRU T                                                             01FE21BEE022</a:t>
            </a:r>
          </a:p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CHANDRASHEKHAR R ANGADI                            01FE21BEE031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64267-2C91-2786-35B1-02EB2A49842C}"/>
              </a:ext>
            </a:extLst>
          </p:cNvPr>
          <p:cNvSpPr txBox="1"/>
          <p:nvPr/>
        </p:nvSpPr>
        <p:spPr>
          <a:xfrm>
            <a:off x="7220932" y="5694076"/>
            <a:ext cx="4899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GUIDE: Ms ANUPAMA  R  ITAGI</a:t>
            </a:r>
          </a:p>
        </p:txBody>
      </p:sp>
    </p:spTree>
    <p:extLst>
      <p:ext uri="{BB962C8B-B14F-4D97-AF65-F5344CB8AC3E}">
        <p14:creationId xmlns:p14="http://schemas.microsoft.com/office/powerpoint/2010/main" val="9075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90CDA-A374-2343-EDF1-3679A751BB88}"/>
              </a:ext>
            </a:extLst>
          </p:cNvPr>
          <p:cNvSpPr/>
          <p:nvPr/>
        </p:nvSpPr>
        <p:spPr>
          <a:xfrm>
            <a:off x="8898903" y="0"/>
            <a:ext cx="32930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A167A-CC0F-8F82-439C-9794D8C2BD58}"/>
              </a:ext>
            </a:extLst>
          </p:cNvPr>
          <p:cNvSpPr/>
          <p:nvPr/>
        </p:nvSpPr>
        <p:spPr>
          <a:xfrm>
            <a:off x="16497" y="-21210"/>
            <a:ext cx="8898903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3EAC0B-30C0-A5DE-C741-714C7149CD2F}"/>
              </a:ext>
            </a:extLst>
          </p:cNvPr>
          <p:cNvCxnSpPr/>
          <p:nvPr/>
        </p:nvCxnSpPr>
        <p:spPr>
          <a:xfrm>
            <a:off x="226243" y="150829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D8D7CF-B02C-AD8F-224E-88BFCBB709B3}"/>
              </a:ext>
            </a:extLst>
          </p:cNvPr>
          <p:cNvCxnSpPr/>
          <p:nvPr/>
        </p:nvCxnSpPr>
        <p:spPr>
          <a:xfrm>
            <a:off x="226243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D38500-F47A-1D54-54ED-110720AD9154}"/>
              </a:ext>
            </a:extLst>
          </p:cNvPr>
          <p:cNvCxnSpPr/>
          <p:nvPr/>
        </p:nvCxnSpPr>
        <p:spPr>
          <a:xfrm>
            <a:off x="226243" y="6664751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006346-28E8-727D-E7E7-345BC1BFB70C}"/>
              </a:ext>
            </a:extLst>
          </p:cNvPr>
          <p:cNvCxnSpPr/>
          <p:nvPr/>
        </p:nvCxnSpPr>
        <p:spPr>
          <a:xfrm flipV="1">
            <a:off x="12019175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kle tech logo">
            <a:extLst>
              <a:ext uri="{FF2B5EF4-FFF2-40B4-BE49-F238E27FC236}">
                <a16:creationId xmlns:a16="http://schemas.microsoft.com/office/drawing/2014/main" id="{CBE18EF9-9225-336B-D039-D80038787D8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6925" y="193248"/>
            <a:ext cx="2388832" cy="6127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6">
            <a:extLst>
              <a:ext uri="{FF2B5EF4-FFF2-40B4-BE49-F238E27FC236}">
                <a16:creationId xmlns:a16="http://schemas.microsoft.com/office/drawing/2014/main" id="{DF359FC1-2D71-8C35-755B-29F81BA662F3}"/>
              </a:ext>
            </a:extLst>
          </p:cNvPr>
          <p:cNvSpPr txBox="1"/>
          <p:nvPr/>
        </p:nvSpPr>
        <p:spPr>
          <a:xfrm>
            <a:off x="375403" y="266006"/>
            <a:ext cx="559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8B479-0DA4-2431-2DBF-10DD0A0EF252}"/>
              </a:ext>
            </a:extLst>
          </p:cNvPr>
          <p:cNvSpPr txBox="1"/>
          <p:nvPr/>
        </p:nvSpPr>
        <p:spPr>
          <a:xfrm>
            <a:off x="385716" y="2402481"/>
            <a:ext cx="279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Fig 5.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Normal 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temperature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message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7959C9-6186-A772-56A1-8690394B4C60}"/>
              </a:ext>
            </a:extLst>
          </p:cNvPr>
          <p:cNvSpPr txBox="1"/>
          <p:nvPr/>
        </p:nvSpPr>
        <p:spPr>
          <a:xfrm>
            <a:off x="3812358" y="2376259"/>
            <a:ext cx="310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Fig 6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.Emergency temperature message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803D1-4FAA-8EFF-E0DA-40D926D9DDBF}"/>
              </a:ext>
            </a:extLst>
          </p:cNvPr>
          <p:cNvSpPr txBox="1"/>
          <p:nvPr/>
        </p:nvSpPr>
        <p:spPr>
          <a:xfrm>
            <a:off x="385717" y="4027608"/>
            <a:ext cx="6534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Live location of he/she can be accessed by the guardians in case of a need(shown in Fig 7). In case of an emergency his/her live location will be sent to guardian via Telegram Bot</a:t>
            </a: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Body temperature can be accessed by the guardians in case of a need (Shown in Fig 5). Emergency message will be sent via Telegram Bot if the body temperature goes above or below the normal body temperature (Shown in Fig 6)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9C3A7-4B14-0FDE-07B6-6B08F8BE95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3" t="18033" r="16010" b="3979"/>
          <a:stretch/>
        </p:blipFill>
        <p:spPr>
          <a:xfrm>
            <a:off x="463094" y="1151080"/>
            <a:ext cx="2830004" cy="1257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1E098D-6EFD-119D-5172-D5FC53E63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1" r="23542"/>
          <a:stretch/>
        </p:blipFill>
        <p:spPr>
          <a:xfrm>
            <a:off x="3918414" y="1123871"/>
            <a:ext cx="2799756" cy="1230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0BDE35-FCFA-8E0A-7D09-CC09CC46D1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0" t="28242" r="18363" b="3979"/>
          <a:stretch/>
        </p:blipFill>
        <p:spPr>
          <a:xfrm>
            <a:off x="2411433" y="2856074"/>
            <a:ext cx="2871505" cy="11336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6E5202-9921-E165-C44A-685E571F7544}"/>
              </a:ext>
            </a:extLst>
          </p:cNvPr>
          <p:cNvSpPr txBox="1"/>
          <p:nvPr/>
        </p:nvSpPr>
        <p:spPr>
          <a:xfrm>
            <a:off x="2442329" y="3967376"/>
            <a:ext cx="279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Fig 7.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Normal information message</a:t>
            </a:r>
            <a:endParaRPr lang="en-IN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D5FCC3-04DE-313D-B855-D8CE61AEBB93}"/>
              </a:ext>
            </a:extLst>
          </p:cNvPr>
          <p:cNvGrpSpPr/>
          <p:nvPr/>
        </p:nvGrpSpPr>
        <p:grpSpPr>
          <a:xfrm>
            <a:off x="7468127" y="-15986042"/>
            <a:ext cx="3635084" cy="67289605"/>
            <a:chOff x="4221502" y="-11925292"/>
            <a:chExt cx="3635084" cy="6728960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95F0D7-676F-F2D9-4788-67EAC13F2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460079"/>
              <a:ext cx="3600000" cy="3600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ED7CF13-F08B-1C8D-4832-902447DB4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-11925292"/>
              <a:ext cx="3600000" cy="3600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24533A7-14BF-94EB-C48F-0F1A582F0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553500"/>
              <a:ext cx="3600000" cy="3600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3FADAB2-DD94-CCFC-42E3-49C6F536C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6273382"/>
              <a:ext cx="3600000" cy="3600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FE0A59E-66C8-580D-5A88-CA936AF7F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0531654"/>
              <a:ext cx="3600000" cy="3600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01844BB-9B59-B9B3-ECE3-003002ACF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8803100"/>
              <a:ext cx="3600000" cy="3600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2A62F09-EC40-78F1-E592-3664EB28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6444492"/>
              <a:ext cx="3600000" cy="3600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DE2A543-7654-959F-DDEC-CAD3B5E82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1201807"/>
              <a:ext cx="3600000" cy="3600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3E6989C-A770-F74E-7D51-446E9E0D6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7047793"/>
              <a:ext cx="3600000" cy="3600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B39C6DC-DAB7-3C1D-850A-E949442CE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34667377"/>
              <a:ext cx="3600000" cy="360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9A628C-A7A8-F6DF-9EF9-D51914253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1764313"/>
              <a:ext cx="3600000" cy="3600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2ADE73C-E8AB-45B5-8552-48E20FAA7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2789521"/>
              <a:ext cx="36000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104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90CDA-A374-2343-EDF1-3679A751BB88}"/>
              </a:ext>
            </a:extLst>
          </p:cNvPr>
          <p:cNvSpPr/>
          <p:nvPr/>
        </p:nvSpPr>
        <p:spPr>
          <a:xfrm>
            <a:off x="8898903" y="0"/>
            <a:ext cx="32930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A167A-CC0F-8F82-439C-9794D8C2BD58}"/>
              </a:ext>
            </a:extLst>
          </p:cNvPr>
          <p:cNvSpPr/>
          <p:nvPr/>
        </p:nvSpPr>
        <p:spPr>
          <a:xfrm>
            <a:off x="22946" y="0"/>
            <a:ext cx="8898903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3EAC0B-30C0-A5DE-C741-714C7149CD2F}"/>
              </a:ext>
            </a:extLst>
          </p:cNvPr>
          <p:cNvCxnSpPr/>
          <p:nvPr/>
        </p:nvCxnSpPr>
        <p:spPr>
          <a:xfrm>
            <a:off x="226243" y="150829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D8D7CF-B02C-AD8F-224E-88BFCBB709B3}"/>
              </a:ext>
            </a:extLst>
          </p:cNvPr>
          <p:cNvCxnSpPr/>
          <p:nvPr/>
        </p:nvCxnSpPr>
        <p:spPr>
          <a:xfrm>
            <a:off x="226243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D38500-F47A-1D54-54ED-110720AD9154}"/>
              </a:ext>
            </a:extLst>
          </p:cNvPr>
          <p:cNvCxnSpPr/>
          <p:nvPr/>
        </p:nvCxnSpPr>
        <p:spPr>
          <a:xfrm>
            <a:off x="226243" y="6664751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006346-28E8-727D-E7E7-345BC1BFB70C}"/>
              </a:ext>
            </a:extLst>
          </p:cNvPr>
          <p:cNvCxnSpPr/>
          <p:nvPr/>
        </p:nvCxnSpPr>
        <p:spPr>
          <a:xfrm flipV="1">
            <a:off x="12019175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kle tech logo">
            <a:extLst>
              <a:ext uri="{FF2B5EF4-FFF2-40B4-BE49-F238E27FC236}">
                <a16:creationId xmlns:a16="http://schemas.microsoft.com/office/drawing/2014/main" id="{CBE18EF9-9225-336B-D039-D80038787D8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6925" y="193248"/>
            <a:ext cx="2388832" cy="6127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84EAB6-13A1-B7F9-67E3-9792D91EE440}"/>
              </a:ext>
            </a:extLst>
          </p:cNvPr>
          <p:cNvSpPr txBox="1"/>
          <p:nvPr/>
        </p:nvSpPr>
        <p:spPr>
          <a:xfrm>
            <a:off x="375404" y="912337"/>
            <a:ext cx="6289348" cy="6281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The system incorporates GPS for real-time location tracking, temperature and gas sensors for environmental monitoring, and RFID readers for activity tracking, all managed by a Raspberry Pi 3b.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Asynchronous Python scripts ensure efficient and responsive data collection and processing, handling multiple sensors and tasks simultaneously.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Telegram bots send immediate notifications for anomalies such as high temperatures or gas detection, providing timely alerts to users during emergencies.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dirty="0"/>
              <a:t>To effectively incorporate your test cases into your PowerPoint presentation, you can create a dedicated slide or section titled "System Testing and Validation." Here's a suggested approach to present these test cases:  </a:t>
            </a:r>
          </a:p>
          <a:p>
            <a:pPr lvl="0">
              <a:lnSpc>
                <a:spcPct val="107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RFID Alert Notification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Live GPS Tracking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Body Temperature Monitoring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Hazardous Gas Detection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                                 Alert System Integration</a:t>
            </a:r>
            <a:endParaRPr lang="en-US" sz="1600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28" name="TextBox 26">
            <a:extLst>
              <a:ext uri="{FF2B5EF4-FFF2-40B4-BE49-F238E27FC236}">
                <a16:creationId xmlns:a16="http://schemas.microsoft.com/office/drawing/2014/main" id="{2C633E63-33B2-4E42-E7FA-8F9ED981BEB9}"/>
              </a:ext>
            </a:extLst>
          </p:cNvPr>
          <p:cNvSpPr txBox="1"/>
          <p:nvPr/>
        </p:nvSpPr>
        <p:spPr>
          <a:xfrm>
            <a:off x="375403" y="266006"/>
            <a:ext cx="559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B24CDE-04E5-4158-EAEE-9F49E8F7A962}"/>
              </a:ext>
            </a:extLst>
          </p:cNvPr>
          <p:cNvGrpSpPr/>
          <p:nvPr/>
        </p:nvGrpSpPr>
        <p:grpSpPr>
          <a:xfrm>
            <a:off x="7446848" y="-9857828"/>
            <a:ext cx="3635084" cy="67289605"/>
            <a:chOff x="4221502" y="-11925292"/>
            <a:chExt cx="3635084" cy="672896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804C0E-F825-FA13-748F-A4E0ADAE4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460079"/>
              <a:ext cx="3600000" cy="3600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1FBC30B-DEC7-1957-8593-B90CF5629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-11925292"/>
              <a:ext cx="3600000" cy="3600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3ADCC7E-DDDF-16F0-4306-DC40374EA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553500"/>
              <a:ext cx="3600000" cy="3600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4549D31-9DA6-1912-1A87-0AFAC7700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6273382"/>
              <a:ext cx="3600000" cy="3600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05A9727-F6E3-5E5E-6618-00A8293FA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0531654"/>
              <a:ext cx="3600000" cy="36000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932973D-9F98-320C-4195-D655CA369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8803100"/>
              <a:ext cx="3600000" cy="3600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9225EAD-86ED-CE42-44A6-9CA44FD20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6444492"/>
              <a:ext cx="3600000" cy="3600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4022D54-0A3A-18F9-AE16-F19DD1D9F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1201807"/>
              <a:ext cx="3600000" cy="3600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FBC8DE-05A6-16B4-B9A1-5D2465D2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7047793"/>
              <a:ext cx="3600000" cy="360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EF9A28B-306E-42CB-B2B5-B0492D2FE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34667377"/>
              <a:ext cx="3600000" cy="3600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22ECCF7-D9B5-CE2C-40B8-0A9B9FF0D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1764313"/>
              <a:ext cx="3600000" cy="360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6467311-7B79-5998-1E56-3C84C708A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2789521"/>
              <a:ext cx="36000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175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90CDA-A374-2343-EDF1-3679A751BB88}"/>
              </a:ext>
            </a:extLst>
          </p:cNvPr>
          <p:cNvSpPr/>
          <p:nvPr/>
        </p:nvSpPr>
        <p:spPr>
          <a:xfrm>
            <a:off x="8898903" y="0"/>
            <a:ext cx="32930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A167A-CC0F-8F82-439C-9794D8C2BD58}"/>
              </a:ext>
            </a:extLst>
          </p:cNvPr>
          <p:cNvSpPr/>
          <p:nvPr/>
        </p:nvSpPr>
        <p:spPr>
          <a:xfrm>
            <a:off x="22946" y="0"/>
            <a:ext cx="8898903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3EAC0B-30C0-A5DE-C741-714C7149CD2F}"/>
              </a:ext>
            </a:extLst>
          </p:cNvPr>
          <p:cNvCxnSpPr/>
          <p:nvPr/>
        </p:nvCxnSpPr>
        <p:spPr>
          <a:xfrm>
            <a:off x="226243" y="150829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D8D7CF-B02C-AD8F-224E-88BFCBB709B3}"/>
              </a:ext>
            </a:extLst>
          </p:cNvPr>
          <p:cNvCxnSpPr/>
          <p:nvPr/>
        </p:nvCxnSpPr>
        <p:spPr>
          <a:xfrm>
            <a:off x="226243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D38500-F47A-1D54-54ED-110720AD9154}"/>
              </a:ext>
            </a:extLst>
          </p:cNvPr>
          <p:cNvCxnSpPr/>
          <p:nvPr/>
        </p:nvCxnSpPr>
        <p:spPr>
          <a:xfrm>
            <a:off x="226243" y="6664751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006346-28E8-727D-E7E7-345BC1BFB70C}"/>
              </a:ext>
            </a:extLst>
          </p:cNvPr>
          <p:cNvCxnSpPr/>
          <p:nvPr/>
        </p:nvCxnSpPr>
        <p:spPr>
          <a:xfrm flipV="1">
            <a:off x="12019175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kle tech logo">
            <a:extLst>
              <a:ext uri="{FF2B5EF4-FFF2-40B4-BE49-F238E27FC236}">
                <a16:creationId xmlns:a16="http://schemas.microsoft.com/office/drawing/2014/main" id="{CBE18EF9-9225-336B-D039-D80038787D8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6925" y="193248"/>
            <a:ext cx="2388832" cy="6127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84EAB6-13A1-B7F9-67E3-9792D91EE440}"/>
              </a:ext>
            </a:extLst>
          </p:cNvPr>
          <p:cNvSpPr txBox="1"/>
          <p:nvPr/>
        </p:nvSpPr>
        <p:spPr>
          <a:xfrm>
            <a:off x="375403" y="1027513"/>
            <a:ext cx="632705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dirty="0"/>
              <a:t>[1] Chen, </a:t>
            </a:r>
            <a:r>
              <a:rPr lang="en-US" sz="1600" dirty="0" err="1"/>
              <a:t>Manting</a:t>
            </a:r>
            <a:r>
              <a:rPr lang="en-US" sz="1600" dirty="0"/>
              <a:t>, et al. "A systematic review of wearable sensor-based technologies for fall risk assessment in older adults." Sensors 22.18 (2022): 6752.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dirty="0"/>
              <a:t>[2] Lee, Boon-</a:t>
            </a:r>
            <a:r>
              <a:rPr lang="en-US" sz="1600" dirty="0" err="1"/>
              <a:t>Giin</a:t>
            </a:r>
            <a:r>
              <a:rPr lang="en-US" sz="1600" dirty="0"/>
              <a:t>, and Wan-Young Chung. "A smartphone-based driver safety monitoring system using data fusion." Sensors 12.12 (2012): 17536-17552.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dirty="0"/>
              <a:t>[3] </a:t>
            </a:r>
            <a:r>
              <a:rPr lang="en-US" sz="1600" dirty="0" err="1"/>
              <a:t>Shahbazian</a:t>
            </a:r>
            <a:r>
              <a:rPr lang="en-US" sz="1600" dirty="0"/>
              <a:t>, Reza, and Irina </a:t>
            </a:r>
            <a:r>
              <a:rPr lang="en-US" sz="1600" dirty="0" err="1"/>
              <a:t>Trubitsyna</a:t>
            </a:r>
            <a:r>
              <a:rPr lang="en-US" sz="1600" dirty="0"/>
              <a:t>. "Human sensing by using radio frequency signals: A survey on occupancy and activity detection." IEEE Access (2023).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dirty="0"/>
              <a:t>[4] </a:t>
            </a:r>
            <a:r>
              <a:rPr lang="en-US" sz="1600" dirty="0" err="1"/>
              <a:t>Kwee</a:t>
            </a:r>
            <a:r>
              <a:rPr lang="en-US" sz="1600" dirty="0"/>
              <a:t>-Meier, Sonja Th, Jennifer E. </a:t>
            </a:r>
            <a:r>
              <a:rPr lang="en-US" sz="1600" dirty="0" err="1"/>
              <a:t>Bützler</a:t>
            </a:r>
            <a:r>
              <a:rPr lang="en-US" sz="1600" dirty="0"/>
              <a:t>, and Christopher </a:t>
            </a:r>
            <a:r>
              <a:rPr lang="en-US" sz="1600" dirty="0" err="1"/>
              <a:t>Schlick</a:t>
            </a:r>
            <a:r>
              <a:rPr lang="en-US" sz="1600" dirty="0"/>
              <a:t>. "Development and validation of a technology acceptance model for safety-enhancing, wearable locating systems." </a:t>
            </a:r>
            <a:r>
              <a:rPr lang="en-US" sz="1600" dirty="0" err="1"/>
              <a:t>Behaviour</a:t>
            </a:r>
            <a:r>
              <a:rPr lang="en-US" sz="1600" dirty="0"/>
              <a:t> &amp; Information Technology 35.5 (2016): 394-409. 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dirty="0"/>
              <a:t>[5] Hamidi, Hodjat. "An approach to develop the smart health using Internet of Things and authentication based on biometric technology." Future generation computer systems 91 (2019): 434-449.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IN" sz="1600" dirty="0"/>
          </a:p>
        </p:txBody>
      </p:sp>
      <p:sp>
        <p:nvSpPr>
          <p:cNvPr id="28" name="TextBox 26">
            <a:extLst>
              <a:ext uri="{FF2B5EF4-FFF2-40B4-BE49-F238E27FC236}">
                <a16:creationId xmlns:a16="http://schemas.microsoft.com/office/drawing/2014/main" id="{2C633E63-33B2-4E42-E7FA-8F9ED981BEB9}"/>
              </a:ext>
            </a:extLst>
          </p:cNvPr>
          <p:cNvSpPr txBox="1"/>
          <p:nvPr/>
        </p:nvSpPr>
        <p:spPr>
          <a:xfrm>
            <a:off x="375403" y="266006"/>
            <a:ext cx="559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Refference</a:t>
            </a:r>
            <a:r>
              <a:rPr lang="en-I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A0F64F-F228-ED42-BF82-1AD00C22C11E}"/>
              </a:ext>
            </a:extLst>
          </p:cNvPr>
          <p:cNvGrpSpPr/>
          <p:nvPr/>
        </p:nvGrpSpPr>
        <p:grpSpPr>
          <a:xfrm>
            <a:off x="7431845" y="-4011644"/>
            <a:ext cx="3635084" cy="67289605"/>
            <a:chOff x="4221502" y="-11925292"/>
            <a:chExt cx="3635084" cy="672896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CF70C49-72AA-B869-7D41-473564F2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460079"/>
              <a:ext cx="3600000" cy="3600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872C2C9-557F-0943-53A7-84CD0E1A1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-11925292"/>
              <a:ext cx="3600000" cy="3600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7B79CC-FF77-9B35-D638-A3001C873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553500"/>
              <a:ext cx="3600000" cy="360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68C9A7-5004-FDA7-55C6-92EF27848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6273382"/>
              <a:ext cx="3600000" cy="3600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44C3192-7CFB-1703-C0BE-B914DB63B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0531654"/>
              <a:ext cx="3600000" cy="3600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EFF2A33-F10D-B678-DACF-46DE21DDB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8803100"/>
              <a:ext cx="3600000" cy="3600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87E2F68-6BE7-FD5C-6CF7-366C4263B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6444492"/>
              <a:ext cx="3600000" cy="3600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C33885F-464B-3640-4E8A-6E8E7959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1201807"/>
              <a:ext cx="3600000" cy="3600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93301B2-4E17-6C8C-81ED-B9386EB97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7047793"/>
              <a:ext cx="3600000" cy="3600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6C7ACA8-969A-3FBB-99DB-D316757AC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34667377"/>
              <a:ext cx="3600000" cy="3600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84A408B-5154-2D35-54D6-8E8E4D19B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1764313"/>
              <a:ext cx="3600000" cy="3600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A549D71-EC65-7DDF-F59B-FD9C7C3D2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2789521"/>
              <a:ext cx="36000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0073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90CDA-A374-2343-EDF1-3679A751BB88}"/>
              </a:ext>
            </a:extLst>
          </p:cNvPr>
          <p:cNvSpPr/>
          <p:nvPr/>
        </p:nvSpPr>
        <p:spPr>
          <a:xfrm>
            <a:off x="8898903" y="0"/>
            <a:ext cx="32930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A167A-CC0F-8F82-439C-9794D8C2BD58}"/>
              </a:ext>
            </a:extLst>
          </p:cNvPr>
          <p:cNvSpPr/>
          <p:nvPr/>
        </p:nvSpPr>
        <p:spPr>
          <a:xfrm>
            <a:off x="0" y="0"/>
            <a:ext cx="8898903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3EAC0B-30C0-A5DE-C741-714C7149CD2F}"/>
              </a:ext>
            </a:extLst>
          </p:cNvPr>
          <p:cNvCxnSpPr/>
          <p:nvPr/>
        </p:nvCxnSpPr>
        <p:spPr>
          <a:xfrm>
            <a:off x="226243" y="150829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D8D7CF-B02C-AD8F-224E-88BFCBB709B3}"/>
              </a:ext>
            </a:extLst>
          </p:cNvPr>
          <p:cNvCxnSpPr/>
          <p:nvPr/>
        </p:nvCxnSpPr>
        <p:spPr>
          <a:xfrm>
            <a:off x="226243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D38500-F47A-1D54-54ED-110720AD9154}"/>
              </a:ext>
            </a:extLst>
          </p:cNvPr>
          <p:cNvCxnSpPr/>
          <p:nvPr/>
        </p:nvCxnSpPr>
        <p:spPr>
          <a:xfrm>
            <a:off x="226243" y="6664751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006346-28E8-727D-E7E7-345BC1BFB70C}"/>
              </a:ext>
            </a:extLst>
          </p:cNvPr>
          <p:cNvCxnSpPr/>
          <p:nvPr/>
        </p:nvCxnSpPr>
        <p:spPr>
          <a:xfrm flipV="1">
            <a:off x="12019175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kle tech logo">
            <a:extLst>
              <a:ext uri="{FF2B5EF4-FFF2-40B4-BE49-F238E27FC236}">
                <a16:creationId xmlns:a16="http://schemas.microsoft.com/office/drawing/2014/main" id="{CBE18EF9-9225-336B-D039-D80038787D8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6925" y="193248"/>
            <a:ext cx="2388832" cy="6127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18">
            <a:extLst>
              <a:ext uri="{FF2B5EF4-FFF2-40B4-BE49-F238E27FC236}">
                <a16:creationId xmlns:a16="http://schemas.microsoft.com/office/drawing/2014/main" id="{1AA52F55-66C1-776E-AFF6-69FA8B0B5629}"/>
              </a:ext>
            </a:extLst>
          </p:cNvPr>
          <p:cNvSpPr txBox="1"/>
          <p:nvPr/>
        </p:nvSpPr>
        <p:spPr>
          <a:xfrm rot="21056807">
            <a:off x="330518" y="2632947"/>
            <a:ext cx="7692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b="1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Thank You…./</a:t>
            </a:r>
            <a:endParaRPr lang="en-IN" sz="8000" b="1" dirty="0">
              <a:solidFill>
                <a:schemeClr val="bg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673030-A898-7D6D-8DDE-1CC0AA0BFEFF}"/>
              </a:ext>
            </a:extLst>
          </p:cNvPr>
          <p:cNvGrpSpPr/>
          <p:nvPr/>
        </p:nvGrpSpPr>
        <p:grpSpPr>
          <a:xfrm>
            <a:off x="7397668" y="1548609"/>
            <a:ext cx="3635084" cy="67289605"/>
            <a:chOff x="4221502" y="-11925292"/>
            <a:chExt cx="3635084" cy="6728960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ACB401A-A55E-1E13-FCFD-F919B1FF9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460079"/>
              <a:ext cx="3600000" cy="36000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95577D0-D663-81E6-1BF8-4AD345AC8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-11925292"/>
              <a:ext cx="3600000" cy="36000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EDD3FAB-F502-6A11-A72A-B92750BB4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553500"/>
              <a:ext cx="3600000" cy="3600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9803E89-7660-A409-8F12-B7636B12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6273382"/>
              <a:ext cx="3600000" cy="3600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15B56F7-8532-555B-9F2E-2CC87B1A0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0531654"/>
              <a:ext cx="3600000" cy="3600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047B07A-1308-DAD1-BBBC-D356C7637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8803100"/>
              <a:ext cx="3600000" cy="36000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1E56895-E221-820B-BD76-B560D3F64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6444492"/>
              <a:ext cx="3600000" cy="360000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F56D343-680F-6541-C6C9-824638E5B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1201807"/>
              <a:ext cx="3600000" cy="36000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D275120-B999-11E9-595B-5F343F5AA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7047793"/>
              <a:ext cx="3600000" cy="36000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B116CED-9396-1021-B9C5-643C68ED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34667377"/>
              <a:ext cx="3600000" cy="36000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5285F97-0C94-E7AE-5727-42D9243B0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1764313"/>
              <a:ext cx="3600000" cy="36000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E4D46FB-191A-9A1B-33CC-FF5595F67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2789521"/>
              <a:ext cx="36000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8233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90CDA-A374-2343-EDF1-3679A751BB88}"/>
              </a:ext>
            </a:extLst>
          </p:cNvPr>
          <p:cNvSpPr/>
          <p:nvPr/>
        </p:nvSpPr>
        <p:spPr>
          <a:xfrm>
            <a:off x="8898903" y="0"/>
            <a:ext cx="32930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A167A-CC0F-8F82-439C-9794D8C2BD58}"/>
              </a:ext>
            </a:extLst>
          </p:cNvPr>
          <p:cNvSpPr/>
          <p:nvPr/>
        </p:nvSpPr>
        <p:spPr>
          <a:xfrm>
            <a:off x="0" y="0"/>
            <a:ext cx="8898903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3EAC0B-30C0-A5DE-C741-714C7149CD2F}"/>
              </a:ext>
            </a:extLst>
          </p:cNvPr>
          <p:cNvCxnSpPr/>
          <p:nvPr/>
        </p:nvCxnSpPr>
        <p:spPr>
          <a:xfrm>
            <a:off x="226243" y="150829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D8D7CF-B02C-AD8F-224E-88BFCBB709B3}"/>
              </a:ext>
            </a:extLst>
          </p:cNvPr>
          <p:cNvCxnSpPr/>
          <p:nvPr/>
        </p:nvCxnSpPr>
        <p:spPr>
          <a:xfrm>
            <a:off x="226243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D38500-F47A-1D54-54ED-110720AD9154}"/>
              </a:ext>
            </a:extLst>
          </p:cNvPr>
          <p:cNvCxnSpPr/>
          <p:nvPr/>
        </p:nvCxnSpPr>
        <p:spPr>
          <a:xfrm>
            <a:off x="226243" y="6664751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006346-28E8-727D-E7E7-345BC1BFB70C}"/>
              </a:ext>
            </a:extLst>
          </p:cNvPr>
          <p:cNvCxnSpPr/>
          <p:nvPr/>
        </p:nvCxnSpPr>
        <p:spPr>
          <a:xfrm flipV="1">
            <a:off x="12019175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kle tech logo">
            <a:extLst>
              <a:ext uri="{FF2B5EF4-FFF2-40B4-BE49-F238E27FC236}">
                <a16:creationId xmlns:a16="http://schemas.microsoft.com/office/drawing/2014/main" id="{CBE18EF9-9225-336B-D039-D80038787D8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6925" y="193248"/>
            <a:ext cx="2388832" cy="6127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A39479-3F5D-58BF-1C5B-081985E3EC2A}"/>
              </a:ext>
            </a:extLst>
          </p:cNvPr>
          <p:cNvSpPr txBox="1"/>
          <p:nvPr/>
        </p:nvSpPr>
        <p:spPr>
          <a:xfrm>
            <a:off x="452487" y="1228398"/>
            <a:ext cx="6628257" cy="444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u="sng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</a:t>
            </a:r>
          </a:p>
          <a:p>
            <a:pPr algn="ctr"/>
            <a:endParaRPr lang="en-US" sz="4400" b="1" u="sng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latin typeface="Century" panose="02040604050505020304" pitchFamily="18" charset="0"/>
                <a:cs typeface="Times New Roman" panose="02020603050405020304" pitchFamily="18" charset="0"/>
              </a:rPr>
              <a:t>Development and Testing of an Advanced Individual Safety Alert System</a:t>
            </a:r>
            <a:endParaRPr lang="en-US" sz="4000" dirty="0"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13AFB2-C742-595C-A344-67BA4D8D78A1}"/>
              </a:ext>
            </a:extLst>
          </p:cNvPr>
          <p:cNvGrpSpPr/>
          <p:nvPr/>
        </p:nvGrpSpPr>
        <p:grpSpPr>
          <a:xfrm>
            <a:off x="7167773" y="-62402831"/>
            <a:ext cx="3635084" cy="67289605"/>
            <a:chOff x="4221502" y="-11925292"/>
            <a:chExt cx="3635084" cy="6728960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21FDB8-DB26-DC47-00D7-96A2CBF0E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460079"/>
              <a:ext cx="3600000" cy="3600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A1C183A-439F-5F47-DA35-36BC67A38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-11925292"/>
              <a:ext cx="3600000" cy="3600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44407E1-4B2C-42D9-D840-2E8C12B4D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553500"/>
              <a:ext cx="3600000" cy="3600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5CFBCC8-C692-6159-0EB1-AC10A4801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6273382"/>
              <a:ext cx="3600000" cy="3600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D4CFF06-E38E-5C2A-8073-D25762B53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0531654"/>
              <a:ext cx="3600000" cy="36000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68B10AF-90D6-0314-BDC7-4852624B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8803100"/>
              <a:ext cx="3600000" cy="3600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65FBFEA-E24D-E6A3-C778-20A5F6B9E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6444492"/>
              <a:ext cx="3600000" cy="3600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BF542EA-CCB1-1AC1-1B91-830331A71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1201807"/>
              <a:ext cx="3600000" cy="3600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CB74DB9-05A0-50EC-EED6-7A1859DCC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7047793"/>
              <a:ext cx="3600000" cy="3600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416948E-23A8-FF4B-FB96-A63A6C619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34667377"/>
              <a:ext cx="3600000" cy="360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658519A-9A49-8A33-E762-9E1931B1A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1764313"/>
              <a:ext cx="3600000" cy="3600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105063E-1069-E7BE-A264-85FBDCCC2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2789521"/>
              <a:ext cx="36000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271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90CDA-A374-2343-EDF1-3679A751BB88}"/>
              </a:ext>
            </a:extLst>
          </p:cNvPr>
          <p:cNvSpPr/>
          <p:nvPr/>
        </p:nvSpPr>
        <p:spPr>
          <a:xfrm>
            <a:off x="8898903" y="0"/>
            <a:ext cx="32930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A167A-CC0F-8F82-439C-9794D8C2BD58}"/>
              </a:ext>
            </a:extLst>
          </p:cNvPr>
          <p:cNvSpPr/>
          <p:nvPr/>
        </p:nvSpPr>
        <p:spPr>
          <a:xfrm>
            <a:off x="0" y="0"/>
            <a:ext cx="8898903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3EAC0B-30C0-A5DE-C741-714C7149CD2F}"/>
              </a:ext>
            </a:extLst>
          </p:cNvPr>
          <p:cNvCxnSpPr/>
          <p:nvPr/>
        </p:nvCxnSpPr>
        <p:spPr>
          <a:xfrm>
            <a:off x="226243" y="150829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D8D7CF-B02C-AD8F-224E-88BFCBB709B3}"/>
              </a:ext>
            </a:extLst>
          </p:cNvPr>
          <p:cNvCxnSpPr/>
          <p:nvPr/>
        </p:nvCxnSpPr>
        <p:spPr>
          <a:xfrm>
            <a:off x="226243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D38500-F47A-1D54-54ED-110720AD9154}"/>
              </a:ext>
            </a:extLst>
          </p:cNvPr>
          <p:cNvCxnSpPr/>
          <p:nvPr/>
        </p:nvCxnSpPr>
        <p:spPr>
          <a:xfrm>
            <a:off x="226243" y="6664751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006346-28E8-727D-E7E7-345BC1BFB70C}"/>
              </a:ext>
            </a:extLst>
          </p:cNvPr>
          <p:cNvCxnSpPr/>
          <p:nvPr/>
        </p:nvCxnSpPr>
        <p:spPr>
          <a:xfrm flipV="1">
            <a:off x="12019175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kle tech logo">
            <a:extLst>
              <a:ext uri="{FF2B5EF4-FFF2-40B4-BE49-F238E27FC236}">
                <a16:creationId xmlns:a16="http://schemas.microsoft.com/office/drawing/2014/main" id="{CBE18EF9-9225-336B-D039-D80038787D8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6925" y="193248"/>
            <a:ext cx="2388832" cy="6127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19924D35-F47E-416B-5034-F2369F58F7DB}"/>
              </a:ext>
            </a:extLst>
          </p:cNvPr>
          <p:cNvSpPr txBox="1"/>
          <p:nvPr/>
        </p:nvSpPr>
        <p:spPr>
          <a:xfrm>
            <a:off x="246248" y="-594591"/>
            <a:ext cx="6678970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400" b="1" u="sng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u="sng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algn="ctr"/>
            <a:endParaRPr 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This project develops an advanced individual safety alert system using a Raspberry Pi 3b, integrating GPS for location tracking, RFID for identification, and environmental sensors (temperature and gas) for comprehensive monitoring.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The system enables real-time tracking, geofencing, and environmental hazard detection, providing a holistic approach to personal safety in various scenarios.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The Raspberry Pi 3b serves as the central processing unit, collecting and processing data from all components and communicating with a cloud server for remote access and storage.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This versatile setup offers a robust, real-time safety solution for applications like lone worker protection, elderly care, outdoor adventures, and industrial monitoring, with immediate alert capabilities.</a:t>
            </a:r>
          </a:p>
          <a:p>
            <a:pPr algn="just"/>
            <a:endParaRPr lang="en-US" sz="2000" dirty="0"/>
          </a:p>
          <a:p>
            <a:endParaRPr lang="en-US" sz="2000" dirty="0"/>
          </a:p>
          <a:p>
            <a:pPr algn="ctr"/>
            <a:endParaRPr lang="en-US" sz="4000" dirty="0"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C18949-DA71-3A92-AA4F-BC1CEE1D6154}"/>
              </a:ext>
            </a:extLst>
          </p:cNvPr>
          <p:cNvGrpSpPr/>
          <p:nvPr/>
        </p:nvGrpSpPr>
        <p:grpSpPr>
          <a:xfrm>
            <a:off x="7397249" y="-56726871"/>
            <a:ext cx="3635084" cy="67289605"/>
            <a:chOff x="4221502" y="-11925292"/>
            <a:chExt cx="3635084" cy="6728960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7A09A5-8276-E497-B34C-224660F7E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460079"/>
              <a:ext cx="3600000" cy="3600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87E9C6-0EF4-A1BD-727D-CC1678AB0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-11925292"/>
              <a:ext cx="3600000" cy="3600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5FCEB2-4F35-6205-3DB2-56E90C5FE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553500"/>
              <a:ext cx="3600000" cy="360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7C9990F-5441-D9A3-0767-222D3E00C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6273382"/>
              <a:ext cx="3600000" cy="3600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8C87DF6-F51E-3C3D-3F23-44CB24DF1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0531654"/>
              <a:ext cx="3600000" cy="3600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C54E636-B618-517D-1D7E-098164D39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8803100"/>
              <a:ext cx="3600000" cy="3600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3B33D6C-0F59-D79B-F0EA-E4CED148B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6444492"/>
              <a:ext cx="3600000" cy="3600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B1A87EC-9A1E-7FF2-BC72-B2660F537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1201807"/>
              <a:ext cx="3600000" cy="3600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4AE4F55-B55F-02A2-571E-F751BC67D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7047793"/>
              <a:ext cx="3600000" cy="3600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93B2FF-2C01-38B5-BF5F-FC80EB452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34667377"/>
              <a:ext cx="3600000" cy="3600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9F11665-5E42-0EF5-A26A-2D310AA02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1764313"/>
              <a:ext cx="3600000" cy="3600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3167FD4-B365-941B-7D5C-8465E5039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2789521"/>
              <a:ext cx="36000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9743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90CDA-A374-2343-EDF1-3679A751BB88}"/>
              </a:ext>
            </a:extLst>
          </p:cNvPr>
          <p:cNvSpPr/>
          <p:nvPr/>
        </p:nvSpPr>
        <p:spPr>
          <a:xfrm>
            <a:off x="8898903" y="0"/>
            <a:ext cx="32930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A167A-CC0F-8F82-439C-9794D8C2BD58}"/>
              </a:ext>
            </a:extLst>
          </p:cNvPr>
          <p:cNvSpPr/>
          <p:nvPr/>
        </p:nvSpPr>
        <p:spPr>
          <a:xfrm>
            <a:off x="0" y="0"/>
            <a:ext cx="8898903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3EAC0B-30C0-A5DE-C741-714C7149CD2F}"/>
              </a:ext>
            </a:extLst>
          </p:cNvPr>
          <p:cNvCxnSpPr/>
          <p:nvPr/>
        </p:nvCxnSpPr>
        <p:spPr>
          <a:xfrm>
            <a:off x="226243" y="150829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D8D7CF-B02C-AD8F-224E-88BFCBB709B3}"/>
              </a:ext>
            </a:extLst>
          </p:cNvPr>
          <p:cNvCxnSpPr/>
          <p:nvPr/>
        </p:nvCxnSpPr>
        <p:spPr>
          <a:xfrm>
            <a:off x="226243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D38500-F47A-1D54-54ED-110720AD9154}"/>
              </a:ext>
            </a:extLst>
          </p:cNvPr>
          <p:cNvCxnSpPr/>
          <p:nvPr/>
        </p:nvCxnSpPr>
        <p:spPr>
          <a:xfrm>
            <a:off x="226243" y="6664751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006346-28E8-727D-E7E7-345BC1BFB70C}"/>
              </a:ext>
            </a:extLst>
          </p:cNvPr>
          <p:cNvCxnSpPr/>
          <p:nvPr/>
        </p:nvCxnSpPr>
        <p:spPr>
          <a:xfrm flipV="1">
            <a:off x="12019175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kle tech logo">
            <a:extLst>
              <a:ext uri="{FF2B5EF4-FFF2-40B4-BE49-F238E27FC236}">
                <a16:creationId xmlns:a16="http://schemas.microsoft.com/office/drawing/2014/main" id="{CBE18EF9-9225-336B-D039-D80038787D8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6925" y="193248"/>
            <a:ext cx="2388832" cy="6127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CDA73AE-3891-BBC2-7F40-6CF9DFB6D3EB}"/>
              </a:ext>
            </a:extLst>
          </p:cNvPr>
          <p:cNvSpPr txBox="1"/>
          <p:nvPr/>
        </p:nvSpPr>
        <p:spPr>
          <a:xfrm>
            <a:off x="246248" y="-594591"/>
            <a:ext cx="656933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400" b="1" u="sng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u="sng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Sustainable Development Goals:</a:t>
            </a:r>
          </a:p>
          <a:p>
            <a:pPr algn="ctr"/>
            <a:endParaRPr 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Good Health and Well-being (SDG 3):Our system enhances personal safety and enables quick emergency responses, directly contributing to improved health outcomes and overall well-being.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Quality Education (SDG 4):The RFID-based attendance tracking feature supports educational institutions in monitoring student engagement, potentially improving educational outcomes..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Industry, Innovation, and Infrastructure (SDG 9):By developing an innovative IoT-based safety solution, your project advances technological capabilities and strengthens personal safety infrastructure..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Sustainable Cities and Communities (SDG 11):The system contributes to urban safety, particularly for vulnerable individuals, fostering the development of more inclusive and secure communities..</a:t>
            </a:r>
          </a:p>
          <a:p>
            <a:pPr algn="just"/>
            <a:endParaRPr lang="en-US" sz="2000" dirty="0"/>
          </a:p>
          <a:p>
            <a:endParaRPr lang="en-US" sz="2000" dirty="0"/>
          </a:p>
          <a:p>
            <a:pPr algn="ctr"/>
            <a:endParaRPr lang="en-US" sz="4000" dirty="0"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375370-2803-89BA-A0FD-0F24A23F2181}"/>
              </a:ext>
            </a:extLst>
          </p:cNvPr>
          <p:cNvGrpSpPr/>
          <p:nvPr/>
        </p:nvGrpSpPr>
        <p:grpSpPr>
          <a:xfrm>
            <a:off x="7485325" y="-50807861"/>
            <a:ext cx="3635084" cy="67289605"/>
            <a:chOff x="4221502" y="-11925292"/>
            <a:chExt cx="3635084" cy="6728960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B76432F-B860-7335-C025-93DD8718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460079"/>
              <a:ext cx="3600000" cy="3600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CD8A4CA-7DBB-7C27-D640-72DA1816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-11925292"/>
              <a:ext cx="3600000" cy="3600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E5FCF50-D1CA-F0C6-9757-30A5F6FF2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553500"/>
              <a:ext cx="3600000" cy="3600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1FCEE23-2096-9E96-8392-2E2213DF1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6273382"/>
              <a:ext cx="3600000" cy="36000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280DF10-152F-AC1E-5059-77C5B1B15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0531654"/>
              <a:ext cx="3600000" cy="3600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1E160D0-8240-3059-5EA7-C054C0015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8803100"/>
              <a:ext cx="3600000" cy="3600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A9744FB-806F-6D4D-3024-6719FF822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6444492"/>
              <a:ext cx="3600000" cy="3600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0168C71-CB3D-4BE1-24BF-0BDC4222F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1201807"/>
              <a:ext cx="3600000" cy="3600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F89C374-D01F-594C-FD07-DB06DF79C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7047793"/>
              <a:ext cx="3600000" cy="360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BAE004E-4F8E-ECC4-A2EB-AC8AB8C4B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34667377"/>
              <a:ext cx="3600000" cy="3600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8C7D7F6-BC28-585B-C8F6-432E7DB3B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1764313"/>
              <a:ext cx="3600000" cy="360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5E8C489-D2D3-8816-AF9A-8F1A18797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2789521"/>
              <a:ext cx="36000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2211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90CDA-A374-2343-EDF1-3679A751BB88}"/>
              </a:ext>
            </a:extLst>
          </p:cNvPr>
          <p:cNvSpPr/>
          <p:nvPr/>
        </p:nvSpPr>
        <p:spPr>
          <a:xfrm>
            <a:off x="8898903" y="0"/>
            <a:ext cx="32930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A167A-CC0F-8F82-439C-9794D8C2BD58}"/>
              </a:ext>
            </a:extLst>
          </p:cNvPr>
          <p:cNvSpPr/>
          <p:nvPr/>
        </p:nvSpPr>
        <p:spPr>
          <a:xfrm>
            <a:off x="0" y="0"/>
            <a:ext cx="8898903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3EAC0B-30C0-A5DE-C741-714C7149CD2F}"/>
              </a:ext>
            </a:extLst>
          </p:cNvPr>
          <p:cNvCxnSpPr/>
          <p:nvPr/>
        </p:nvCxnSpPr>
        <p:spPr>
          <a:xfrm>
            <a:off x="226243" y="150829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D8D7CF-B02C-AD8F-224E-88BFCBB709B3}"/>
              </a:ext>
            </a:extLst>
          </p:cNvPr>
          <p:cNvCxnSpPr/>
          <p:nvPr/>
        </p:nvCxnSpPr>
        <p:spPr>
          <a:xfrm>
            <a:off x="226243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D38500-F47A-1D54-54ED-110720AD9154}"/>
              </a:ext>
            </a:extLst>
          </p:cNvPr>
          <p:cNvCxnSpPr/>
          <p:nvPr/>
        </p:nvCxnSpPr>
        <p:spPr>
          <a:xfrm>
            <a:off x="226243" y="6664751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006346-28E8-727D-E7E7-345BC1BFB70C}"/>
              </a:ext>
            </a:extLst>
          </p:cNvPr>
          <p:cNvCxnSpPr/>
          <p:nvPr/>
        </p:nvCxnSpPr>
        <p:spPr>
          <a:xfrm flipV="1">
            <a:off x="12019175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kle tech logo">
            <a:extLst>
              <a:ext uri="{FF2B5EF4-FFF2-40B4-BE49-F238E27FC236}">
                <a16:creationId xmlns:a16="http://schemas.microsoft.com/office/drawing/2014/main" id="{CBE18EF9-9225-336B-D039-D80038787D8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6925" y="193248"/>
            <a:ext cx="2388832" cy="6127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19924D35-F47E-416B-5034-F2369F58F7DB}"/>
              </a:ext>
            </a:extLst>
          </p:cNvPr>
          <p:cNvSpPr txBox="1"/>
          <p:nvPr/>
        </p:nvSpPr>
        <p:spPr>
          <a:xfrm>
            <a:off x="279662" y="-444888"/>
            <a:ext cx="6545343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400" b="1" u="sng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u="sng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Sustainable Development Goals:</a:t>
            </a:r>
          </a:p>
          <a:p>
            <a:pPr algn="ctr"/>
            <a:endParaRPr 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Peace, Justice, and Strong Institutions (SDG 16): By facilitating communication with authorities during emergencies, your system strengthens public safety institutions and promotes a sense of security.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Partnerships for the Goals (SDG 17): Our project has the potential to faster collaborations between technology developers, local authorities, and communities to implement and improve safety solutions.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Reduced Inequalities (SDG 10): The system's affordability and user-friendly design can help democratize access to personal safety technology across different socio-economic groups.</a:t>
            </a:r>
          </a:p>
          <a:p>
            <a:endParaRPr lang="en-US" sz="2000" dirty="0"/>
          </a:p>
          <a:p>
            <a:pPr algn="ctr"/>
            <a:endParaRPr lang="en-US" sz="4000" dirty="0"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1AE519-ABEF-D594-CF99-FBE35A61610F}"/>
              </a:ext>
            </a:extLst>
          </p:cNvPr>
          <p:cNvGrpSpPr/>
          <p:nvPr/>
        </p:nvGrpSpPr>
        <p:grpSpPr>
          <a:xfrm>
            <a:off x="7361023" y="-44990499"/>
            <a:ext cx="3635084" cy="67289605"/>
            <a:chOff x="4221502" y="-11925292"/>
            <a:chExt cx="3635084" cy="6728960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A28D9B-20F9-12B6-634D-169C3102A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460079"/>
              <a:ext cx="3600000" cy="3600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7DE7122-D4FD-1CE3-7624-F9A6AABFB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-11925292"/>
              <a:ext cx="3600000" cy="3600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929E40B-E24B-C556-FF58-3BB22565F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553500"/>
              <a:ext cx="3600000" cy="360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17271A0-0579-5FBC-763F-861C4070A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6273382"/>
              <a:ext cx="3600000" cy="3600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B8AC2C0-8008-99E1-DDA6-3571A372E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0531654"/>
              <a:ext cx="3600000" cy="3600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9C28DAA-1A9C-F86E-3585-425E6143C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8803100"/>
              <a:ext cx="3600000" cy="3600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0FC18D5-A994-53FA-9E4B-C6CF92540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6444492"/>
              <a:ext cx="3600000" cy="3600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926496D-36F9-4DBD-CF4E-09DAFFA37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1201807"/>
              <a:ext cx="3600000" cy="3600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E548232-1550-7AC6-5E4E-346BA2C89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7047793"/>
              <a:ext cx="3600000" cy="3600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76DE9C3-5789-CB90-9579-D6CDD740B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34667377"/>
              <a:ext cx="3600000" cy="3600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9D04225-D2C4-05DC-4A27-2C5EEF382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1764313"/>
              <a:ext cx="3600000" cy="3600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58A8E70-99F4-D10E-FC09-877FCAB87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2789521"/>
              <a:ext cx="36000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2106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90CDA-A374-2343-EDF1-3679A751BB88}"/>
              </a:ext>
            </a:extLst>
          </p:cNvPr>
          <p:cNvSpPr/>
          <p:nvPr/>
        </p:nvSpPr>
        <p:spPr>
          <a:xfrm>
            <a:off x="8898903" y="0"/>
            <a:ext cx="32930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A167A-CC0F-8F82-439C-9794D8C2BD58}"/>
              </a:ext>
            </a:extLst>
          </p:cNvPr>
          <p:cNvSpPr/>
          <p:nvPr/>
        </p:nvSpPr>
        <p:spPr>
          <a:xfrm>
            <a:off x="0" y="0"/>
            <a:ext cx="8898903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3EAC0B-30C0-A5DE-C741-714C7149CD2F}"/>
              </a:ext>
            </a:extLst>
          </p:cNvPr>
          <p:cNvCxnSpPr/>
          <p:nvPr/>
        </p:nvCxnSpPr>
        <p:spPr>
          <a:xfrm>
            <a:off x="226243" y="150829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D8D7CF-B02C-AD8F-224E-88BFCBB709B3}"/>
              </a:ext>
            </a:extLst>
          </p:cNvPr>
          <p:cNvCxnSpPr/>
          <p:nvPr/>
        </p:nvCxnSpPr>
        <p:spPr>
          <a:xfrm>
            <a:off x="226243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D38500-F47A-1D54-54ED-110720AD9154}"/>
              </a:ext>
            </a:extLst>
          </p:cNvPr>
          <p:cNvCxnSpPr/>
          <p:nvPr/>
        </p:nvCxnSpPr>
        <p:spPr>
          <a:xfrm>
            <a:off x="226243" y="6664751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006346-28E8-727D-E7E7-345BC1BFB70C}"/>
              </a:ext>
            </a:extLst>
          </p:cNvPr>
          <p:cNvCxnSpPr/>
          <p:nvPr/>
        </p:nvCxnSpPr>
        <p:spPr>
          <a:xfrm flipV="1">
            <a:off x="12019175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kle tech logo">
            <a:extLst>
              <a:ext uri="{FF2B5EF4-FFF2-40B4-BE49-F238E27FC236}">
                <a16:creationId xmlns:a16="http://schemas.microsoft.com/office/drawing/2014/main" id="{CBE18EF9-9225-336B-D039-D80038787D8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6925" y="193248"/>
            <a:ext cx="2388832" cy="61273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5">
            <a:extLst>
              <a:ext uri="{FF2B5EF4-FFF2-40B4-BE49-F238E27FC236}">
                <a16:creationId xmlns:a16="http://schemas.microsoft.com/office/drawing/2014/main" id="{67226085-2CE2-6E59-01B9-DEB881DB0B21}"/>
              </a:ext>
            </a:extLst>
          </p:cNvPr>
          <p:cNvSpPr txBox="1"/>
          <p:nvPr/>
        </p:nvSpPr>
        <p:spPr>
          <a:xfrm>
            <a:off x="279662" y="193248"/>
            <a:ext cx="667897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400" b="1" u="sng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1" u="sng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algn="ctr"/>
            <a:endParaRPr 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To develop a robust GPS tracking system capable of real-time location monitoring.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To implement alerts triggered by temperature and gas sensor readings for immediate notifications in case of anomalies.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To Create a cloud-based system that provides users with secure and intuitive access to view and manage their personal information.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To enable seamless communication channels between users and nearby authorities during emergencies.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endParaRPr lang="en-US" sz="2000" dirty="0"/>
          </a:p>
          <a:p>
            <a:pPr algn="ctr"/>
            <a:endParaRPr lang="en-US" sz="4000" dirty="0"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F478A6-701C-BCA4-8F95-6F18D305AD31}"/>
              </a:ext>
            </a:extLst>
          </p:cNvPr>
          <p:cNvGrpSpPr/>
          <p:nvPr/>
        </p:nvGrpSpPr>
        <p:grpSpPr>
          <a:xfrm>
            <a:off x="7636654" y="-39231745"/>
            <a:ext cx="3635084" cy="67289605"/>
            <a:chOff x="4221502" y="-11925292"/>
            <a:chExt cx="3635084" cy="672896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7A9CAA-3C15-818C-8A37-A4E6A8FCE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460079"/>
              <a:ext cx="3600000" cy="3600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287E57B-600C-30D4-5658-0FC15813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-11925292"/>
              <a:ext cx="3600000" cy="3600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EBE6C8B-47E2-F09D-C1E2-C6B37C3C9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553500"/>
              <a:ext cx="3600000" cy="3600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F372BB0-C207-5DD7-5308-4E7A443B4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6273382"/>
              <a:ext cx="3600000" cy="3600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F7668EA-1CEF-1D59-AB06-C2473C95C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0531654"/>
              <a:ext cx="3600000" cy="36000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1D51DE3-64AE-7799-834C-B30AC17C4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8803100"/>
              <a:ext cx="3600000" cy="3600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E931F3E-388A-6AAC-7703-93762FCA8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6444492"/>
              <a:ext cx="3600000" cy="3600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5628A5F-968F-B824-AB48-2242FB36D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1201807"/>
              <a:ext cx="3600000" cy="3600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2967CC0-5A13-A79F-8DD0-578089E2B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7047793"/>
              <a:ext cx="3600000" cy="3600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E61D968-1FAA-BD74-2DB9-B6E6F8CD3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34667377"/>
              <a:ext cx="3600000" cy="360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BA04EFE-5744-57DF-B9A7-353420F7D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1764313"/>
              <a:ext cx="3600000" cy="3600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783A0FC-5109-7644-A609-EEDAD5200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2789521"/>
              <a:ext cx="36000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6362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90CDA-A374-2343-EDF1-3679A751BB88}"/>
              </a:ext>
            </a:extLst>
          </p:cNvPr>
          <p:cNvSpPr/>
          <p:nvPr/>
        </p:nvSpPr>
        <p:spPr>
          <a:xfrm>
            <a:off x="8898903" y="0"/>
            <a:ext cx="32930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A167A-CC0F-8F82-439C-9794D8C2BD58}"/>
              </a:ext>
            </a:extLst>
          </p:cNvPr>
          <p:cNvSpPr/>
          <p:nvPr/>
        </p:nvSpPr>
        <p:spPr>
          <a:xfrm>
            <a:off x="0" y="0"/>
            <a:ext cx="8898903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3EAC0B-30C0-A5DE-C741-714C7149CD2F}"/>
              </a:ext>
            </a:extLst>
          </p:cNvPr>
          <p:cNvCxnSpPr/>
          <p:nvPr/>
        </p:nvCxnSpPr>
        <p:spPr>
          <a:xfrm>
            <a:off x="226243" y="150829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D8D7CF-B02C-AD8F-224E-88BFCBB709B3}"/>
              </a:ext>
            </a:extLst>
          </p:cNvPr>
          <p:cNvCxnSpPr/>
          <p:nvPr/>
        </p:nvCxnSpPr>
        <p:spPr>
          <a:xfrm>
            <a:off x="226243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D38500-F47A-1D54-54ED-110720AD9154}"/>
              </a:ext>
            </a:extLst>
          </p:cNvPr>
          <p:cNvCxnSpPr/>
          <p:nvPr/>
        </p:nvCxnSpPr>
        <p:spPr>
          <a:xfrm>
            <a:off x="226243" y="6664751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006346-28E8-727D-E7E7-345BC1BFB70C}"/>
              </a:ext>
            </a:extLst>
          </p:cNvPr>
          <p:cNvCxnSpPr/>
          <p:nvPr/>
        </p:nvCxnSpPr>
        <p:spPr>
          <a:xfrm flipV="1">
            <a:off x="12019175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kle tech logo">
            <a:extLst>
              <a:ext uri="{FF2B5EF4-FFF2-40B4-BE49-F238E27FC236}">
                <a16:creationId xmlns:a16="http://schemas.microsoft.com/office/drawing/2014/main" id="{CBE18EF9-9225-336B-D039-D80038787D8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6925" y="193248"/>
            <a:ext cx="2388832" cy="6127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9">
            <a:extLst>
              <a:ext uri="{FF2B5EF4-FFF2-40B4-BE49-F238E27FC236}">
                <a16:creationId xmlns:a16="http://schemas.microsoft.com/office/drawing/2014/main" id="{CA6FFD0A-3FF5-07B3-A303-C6D71DF1B788}"/>
              </a:ext>
            </a:extLst>
          </p:cNvPr>
          <p:cNvSpPr txBox="1"/>
          <p:nvPr/>
        </p:nvSpPr>
        <p:spPr>
          <a:xfrm>
            <a:off x="279662" y="290494"/>
            <a:ext cx="559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268533-9697-975D-5F89-0DA81323E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68" y="1412619"/>
            <a:ext cx="4387367" cy="421187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EBAD05B-FC31-901E-AC09-C15200F92E13}"/>
              </a:ext>
            </a:extLst>
          </p:cNvPr>
          <p:cNvGrpSpPr/>
          <p:nvPr/>
        </p:nvGrpSpPr>
        <p:grpSpPr>
          <a:xfrm>
            <a:off x="7646262" y="-33145188"/>
            <a:ext cx="3635084" cy="67289605"/>
            <a:chOff x="4221502" y="-11925292"/>
            <a:chExt cx="3635084" cy="6728960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87D293-D27F-101F-1DD3-1AF0379AF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460079"/>
              <a:ext cx="3600000" cy="3600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1A29CF-1174-CDDD-8FE2-35D097B64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-11925292"/>
              <a:ext cx="3600000" cy="3600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E1D175-25B8-885B-D45B-CE91468E4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553500"/>
              <a:ext cx="3600000" cy="360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38B37A-46CE-1D3E-39ED-54489668C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6273382"/>
              <a:ext cx="3600000" cy="3600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E1E184-BE30-EF6E-649F-2324070B9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0531654"/>
              <a:ext cx="3600000" cy="3600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5F5B5A6-C73D-2EB2-FA56-9E9F776EE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8803100"/>
              <a:ext cx="3600000" cy="3600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D59226-612D-47B6-F77E-BE0B56D45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6444492"/>
              <a:ext cx="3600000" cy="3600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A7EEBAA-4A8E-D821-BE8C-04EC5AE3B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1201807"/>
              <a:ext cx="3600000" cy="3600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F3E3BA8-8A1E-E0D1-25FB-C0CAF5668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7047793"/>
              <a:ext cx="3600000" cy="3600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7951E3A-7F80-FC0F-BAF2-4E6364A73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34667377"/>
              <a:ext cx="3600000" cy="3600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FB5AAF2-4E4F-28E5-53EA-DDA905CCE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1764313"/>
              <a:ext cx="3600000" cy="3600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B0468D8-352C-A628-293F-36B76A451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2789521"/>
              <a:ext cx="36000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38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90CDA-A374-2343-EDF1-3679A751BB88}"/>
              </a:ext>
            </a:extLst>
          </p:cNvPr>
          <p:cNvSpPr/>
          <p:nvPr/>
        </p:nvSpPr>
        <p:spPr>
          <a:xfrm>
            <a:off x="8898903" y="0"/>
            <a:ext cx="32930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A167A-CC0F-8F82-439C-9794D8C2BD58}"/>
              </a:ext>
            </a:extLst>
          </p:cNvPr>
          <p:cNvSpPr/>
          <p:nvPr/>
        </p:nvSpPr>
        <p:spPr>
          <a:xfrm>
            <a:off x="0" y="0"/>
            <a:ext cx="8898903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3EAC0B-30C0-A5DE-C741-714C7149CD2F}"/>
              </a:ext>
            </a:extLst>
          </p:cNvPr>
          <p:cNvCxnSpPr/>
          <p:nvPr/>
        </p:nvCxnSpPr>
        <p:spPr>
          <a:xfrm>
            <a:off x="226243" y="150829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D8D7CF-B02C-AD8F-224E-88BFCBB709B3}"/>
              </a:ext>
            </a:extLst>
          </p:cNvPr>
          <p:cNvCxnSpPr/>
          <p:nvPr/>
        </p:nvCxnSpPr>
        <p:spPr>
          <a:xfrm>
            <a:off x="226243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D38500-F47A-1D54-54ED-110720AD9154}"/>
              </a:ext>
            </a:extLst>
          </p:cNvPr>
          <p:cNvCxnSpPr/>
          <p:nvPr/>
        </p:nvCxnSpPr>
        <p:spPr>
          <a:xfrm>
            <a:off x="226243" y="6664751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006346-28E8-727D-E7E7-345BC1BFB70C}"/>
              </a:ext>
            </a:extLst>
          </p:cNvPr>
          <p:cNvCxnSpPr/>
          <p:nvPr/>
        </p:nvCxnSpPr>
        <p:spPr>
          <a:xfrm flipV="1">
            <a:off x="12019175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kle tech logo">
            <a:extLst>
              <a:ext uri="{FF2B5EF4-FFF2-40B4-BE49-F238E27FC236}">
                <a16:creationId xmlns:a16="http://schemas.microsoft.com/office/drawing/2014/main" id="{CBE18EF9-9225-336B-D039-D80038787D8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6925" y="193248"/>
            <a:ext cx="2388832" cy="6127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9">
            <a:extLst>
              <a:ext uri="{FF2B5EF4-FFF2-40B4-BE49-F238E27FC236}">
                <a16:creationId xmlns:a16="http://schemas.microsoft.com/office/drawing/2014/main" id="{C9955418-9A46-432A-BEEE-B2FDD93058A1}"/>
              </a:ext>
            </a:extLst>
          </p:cNvPr>
          <p:cNvSpPr txBox="1"/>
          <p:nvPr/>
        </p:nvSpPr>
        <p:spPr>
          <a:xfrm>
            <a:off x="365976" y="167776"/>
            <a:ext cx="559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 :</a:t>
            </a:r>
            <a:endParaRPr lang="en-I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FDB3A-F227-C337-D520-1A240AE4C2AA}"/>
              </a:ext>
            </a:extLst>
          </p:cNvPr>
          <p:cNvSpPr txBox="1"/>
          <p:nvPr/>
        </p:nvSpPr>
        <p:spPr>
          <a:xfrm>
            <a:off x="452487" y="1012071"/>
            <a:ext cx="61839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System Architecture and Hardware Setup</a:t>
            </a:r>
            <a:r>
              <a:rPr lang="en-US" dirty="0"/>
              <a:t>: Design the architecture around Raspberry Pi 3b, integrating GPS, dual RFID readers, temperature and gas sensors, ensuring proper connections and power management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Software Development and Data Processing</a:t>
            </a:r>
            <a:r>
              <a:rPr lang="en-US" dirty="0"/>
              <a:t>: Develop Python scripts for data collection, processing, and asynchronous communication, implementing GPS integration for real-time location 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Environmental and Activity Monitoring</a:t>
            </a:r>
            <a:r>
              <a:rPr lang="en-US" dirty="0"/>
              <a:t>: Set up temperature and gas sensors with anomaly detection, and configure RFID readers for entry/exit monitoring, ensuring robust logic for attendance and safety checks.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Cloud Integration, Alerts, and User Interface</a:t>
            </a:r>
            <a:r>
              <a:rPr lang="en-US" dirty="0"/>
              <a:t>: Establish secure communication with the cloud server for data storage and processing; develop a Telegram bot alert system and create intuitive web portals for real-time data access and management, followed by comprehensive testing and optimization.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27C749-5405-E4A0-E201-35CA6DAA767C}"/>
              </a:ext>
            </a:extLst>
          </p:cNvPr>
          <p:cNvGrpSpPr/>
          <p:nvPr/>
        </p:nvGrpSpPr>
        <p:grpSpPr>
          <a:xfrm>
            <a:off x="7732674" y="-27335120"/>
            <a:ext cx="3635084" cy="67289605"/>
            <a:chOff x="4221502" y="-11925292"/>
            <a:chExt cx="3635084" cy="6728960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4C57A73-C5CB-6FA6-2AF8-0FABF4015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460079"/>
              <a:ext cx="3600000" cy="3600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90E595D-B8CE-5A65-32B5-803C911F7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-11925292"/>
              <a:ext cx="3600000" cy="3600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67BF2C0-C775-91D2-4A74-0F68B3B36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553500"/>
              <a:ext cx="3600000" cy="3600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8D95165-8DC4-D69B-7E53-C27E4EB9C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6273382"/>
              <a:ext cx="3600000" cy="36000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500A0B4-EE6F-5AF2-036A-8332D1059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0531654"/>
              <a:ext cx="3600000" cy="3600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DFBADA4-5B42-A76E-8B66-1B3A2F6DB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8803100"/>
              <a:ext cx="3600000" cy="3600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F2CE937-7A4B-62E3-4EAA-EE781CF84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6444492"/>
              <a:ext cx="3600000" cy="3600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1F26D4B-76D5-ECCF-D6F2-C904B04CA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1201807"/>
              <a:ext cx="3600000" cy="3600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9BD7ACD-3766-7FA1-777A-F1994385D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7047793"/>
              <a:ext cx="3600000" cy="360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68B0B3F-0FEE-248E-8557-F7ED4F1AE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34667377"/>
              <a:ext cx="3600000" cy="3600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F2B0F0E-9101-A664-9492-91A53D33A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1764313"/>
              <a:ext cx="3600000" cy="360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54B55A3-0AC2-0166-7D42-CC5CC2397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2789521"/>
              <a:ext cx="36000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009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90CDA-A374-2343-EDF1-3679A751BB88}"/>
              </a:ext>
            </a:extLst>
          </p:cNvPr>
          <p:cNvSpPr/>
          <p:nvPr/>
        </p:nvSpPr>
        <p:spPr>
          <a:xfrm>
            <a:off x="8898903" y="0"/>
            <a:ext cx="32930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A167A-CC0F-8F82-439C-9794D8C2BD58}"/>
              </a:ext>
            </a:extLst>
          </p:cNvPr>
          <p:cNvSpPr/>
          <p:nvPr/>
        </p:nvSpPr>
        <p:spPr>
          <a:xfrm>
            <a:off x="0" y="0"/>
            <a:ext cx="8898903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3EAC0B-30C0-A5DE-C741-714C7149CD2F}"/>
              </a:ext>
            </a:extLst>
          </p:cNvPr>
          <p:cNvCxnSpPr/>
          <p:nvPr/>
        </p:nvCxnSpPr>
        <p:spPr>
          <a:xfrm>
            <a:off x="226243" y="150829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D8D7CF-B02C-AD8F-224E-88BFCBB709B3}"/>
              </a:ext>
            </a:extLst>
          </p:cNvPr>
          <p:cNvCxnSpPr/>
          <p:nvPr/>
        </p:nvCxnSpPr>
        <p:spPr>
          <a:xfrm>
            <a:off x="226243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D38500-F47A-1D54-54ED-110720AD9154}"/>
              </a:ext>
            </a:extLst>
          </p:cNvPr>
          <p:cNvCxnSpPr/>
          <p:nvPr/>
        </p:nvCxnSpPr>
        <p:spPr>
          <a:xfrm>
            <a:off x="226243" y="6664751"/>
            <a:ext cx="11792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006346-28E8-727D-E7E7-345BC1BFB70C}"/>
              </a:ext>
            </a:extLst>
          </p:cNvPr>
          <p:cNvCxnSpPr/>
          <p:nvPr/>
        </p:nvCxnSpPr>
        <p:spPr>
          <a:xfrm flipV="1">
            <a:off x="12019175" y="150829"/>
            <a:ext cx="0" cy="6513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kle tech logo">
            <a:extLst>
              <a:ext uri="{FF2B5EF4-FFF2-40B4-BE49-F238E27FC236}">
                <a16:creationId xmlns:a16="http://schemas.microsoft.com/office/drawing/2014/main" id="{CBE18EF9-9225-336B-D039-D80038787D8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6925" y="193248"/>
            <a:ext cx="2388832" cy="6127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6">
            <a:extLst>
              <a:ext uri="{FF2B5EF4-FFF2-40B4-BE49-F238E27FC236}">
                <a16:creationId xmlns:a16="http://schemas.microsoft.com/office/drawing/2014/main" id="{DF359FC1-2D71-8C35-755B-29F81BA662F3}"/>
              </a:ext>
            </a:extLst>
          </p:cNvPr>
          <p:cNvSpPr txBox="1"/>
          <p:nvPr/>
        </p:nvSpPr>
        <p:spPr>
          <a:xfrm>
            <a:off x="375403" y="266006"/>
            <a:ext cx="559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78C362-FA9A-BD4B-C5D6-7068D42EB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5" r="18228"/>
          <a:stretch/>
        </p:blipFill>
        <p:spPr>
          <a:xfrm>
            <a:off x="452487" y="1089153"/>
            <a:ext cx="2823102" cy="1245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F65267-C29B-E490-B1C2-939F35E123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2" r="20625"/>
          <a:stretch/>
        </p:blipFill>
        <p:spPr>
          <a:xfrm>
            <a:off x="4019697" y="1089153"/>
            <a:ext cx="2645019" cy="12686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A8B479-0DA4-2431-2DBF-10DD0A0EF252}"/>
              </a:ext>
            </a:extLst>
          </p:cNvPr>
          <p:cNvSpPr txBox="1"/>
          <p:nvPr/>
        </p:nvSpPr>
        <p:spPr>
          <a:xfrm>
            <a:off x="493338" y="2438294"/>
            <a:ext cx="279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Fig 2.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Normal information message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7959C9-6186-A772-56A1-8690394B4C60}"/>
              </a:ext>
            </a:extLst>
          </p:cNvPr>
          <p:cNvSpPr txBox="1"/>
          <p:nvPr/>
        </p:nvSpPr>
        <p:spPr>
          <a:xfrm>
            <a:off x="3942326" y="2438294"/>
            <a:ext cx="279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Fig 3.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.Emergency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803D1-4FAA-8EFF-E0DA-40D926D9DDBF}"/>
              </a:ext>
            </a:extLst>
          </p:cNvPr>
          <p:cNvSpPr txBox="1"/>
          <p:nvPr/>
        </p:nvSpPr>
        <p:spPr>
          <a:xfrm>
            <a:off x="375404" y="4340452"/>
            <a:ext cx="66475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An information message will be sent to the guardians, when he/she reaches a designated place (School/College/Office) (Shown in Fig2) and scans RFID tag. Emergency alert message will be sent via Telegram Bot if he/she fails to reach home before specified time (Shown in Fig3).</a:t>
            </a:r>
          </a:p>
          <a:p>
            <a:pPr algn="just"/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case of detection of any harmful gas in his/her surroundings, emergency message will be sent to the guardian via Telegram Bot(Shown in Fig4).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8302DC6-8BBF-9084-248B-0A8EDD19E2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9" r="24311"/>
          <a:stretch/>
        </p:blipFill>
        <p:spPr>
          <a:xfrm>
            <a:off x="4100663" y="2863439"/>
            <a:ext cx="2450966" cy="1035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96287-62EA-68BD-C593-24618B1D81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984" r="54628"/>
          <a:stretch/>
        </p:blipFill>
        <p:spPr>
          <a:xfrm>
            <a:off x="552555" y="3113575"/>
            <a:ext cx="2793961" cy="74741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F6926E9-0AB7-E921-C222-AF5C9DC02CF8}"/>
              </a:ext>
            </a:extLst>
          </p:cNvPr>
          <p:cNvSpPr txBox="1"/>
          <p:nvPr/>
        </p:nvSpPr>
        <p:spPr>
          <a:xfrm>
            <a:off x="452487" y="3898176"/>
            <a:ext cx="279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Fig 3.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Normal information message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EF6ED5-D516-C66E-5289-86175B0021EB}"/>
              </a:ext>
            </a:extLst>
          </p:cNvPr>
          <p:cNvSpPr txBox="1"/>
          <p:nvPr/>
        </p:nvSpPr>
        <p:spPr>
          <a:xfrm>
            <a:off x="3942326" y="3898176"/>
            <a:ext cx="279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Fig 4.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Normal information message</a:t>
            </a:r>
            <a:endParaRPr lang="en-IN" sz="14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CD6F771-C564-4BD6-BFC2-75E9534450B7}"/>
              </a:ext>
            </a:extLst>
          </p:cNvPr>
          <p:cNvGrpSpPr/>
          <p:nvPr/>
        </p:nvGrpSpPr>
        <p:grpSpPr>
          <a:xfrm>
            <a:off x="7643037" y="-21594196"/>
            <a:ext cx="3635084" cy="67289605"/>
            <a:chOff x="4221502" y="-11925292"/>
            <a:chExt cx="3635084" cy="6728960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7DA6CB9-FDA9-9945-CB31-373EDFA47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460079"/>
              <a:ext cx="3600000" cy="36000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96A1A43-4060-DDB2-838D-A6B86FE0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-11925292"/>
              <a:ext cx="3600000" cy="36000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B160DB0-2BD5-7CBF-889A-538091B8F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553500"/>
              <a:ext cx="3600000" cy="36000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7F17DCE-FD00-76D7-01E9-288DB5B83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6273382"/>
              <a:ext cx="3600000" cy="3600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C9C6660-214E-6BF3-D91F-8D7AB44DE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40531654"/>
              <a:ext cx="3600000" cy="3600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CEDEE60-B4C0-9628-AE40-8443A3E57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8803100"/>
              <a:ext cx="3600000" cy="3600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93158B2-66BC-D90F-F3A9-F5D1D8501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86" y="-6444492"/>
              <a:ext cx="3600000" cy="36000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7DEB8E5-F0EB-F593-08E7-8F062AA4F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1201807"/>
              <a:ext cx="3600000" cy="360000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9E7704A-F7A7-50D4-0567-DD5A89EAB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17047793"/>
              <a:ext cx="3600000" cy="36000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B0C8023-40A5-473A-BAA7-E32316977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34667377"/>
              <a:ext cx="3600000" cy="36000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804A849-ADED-080B-B8CE-D673F8492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51764313"/>
              <a:ext cx="3600000" cy="36000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5413AE4-FAE4-3367-CC1B-0DB693D4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502" y="22789521"/>
              <a:ext cx="36000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659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1122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Chandrashekhar Angadi</dc:creator>
  <cp:lastModifiedBy>01fe21bee016</cp:lastModifiedBy>
  <cp:revision>10</cp:revision>
  <dcterms:created xsi:type="dcterms:W3CDTF">2024-06-16T17:06:54Z</dcterms:created>
  <dcterms:modified xsi:type="dcterms:W3CDTF">2024-06-26T02:30:02Z</dcterms:modified>
</cp:coreProperties>
</file>