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56" r:id="rId2"/>
    <p:sldId id="267" r:id="rId3"/>
    <p:sldId id="265" r:id="rId4"/>
    <p:sldId id="258" r:id="rId5"/>
    <p:sldId id="260" r:id="rId6"/>
    <p:sldId id="273" r:id="rId7"/>
    <p:sldId id="259" r:id="rId8"/>
    <p:sldId id="261" r:id="rId9"/>
    <p:sldId id="262" r:id="rId10"/>
    <p:sldId id="268" r:id="rId11"/>
    <p:sldId id="269" r:id="rId12"/>
    <p:sldId id="266" r:id="rId13"/>
    <p:sldId id="270" r:id="rId14"/>
    <p:sldId id="271" r:id="rId15"/>
    <p:sldId id="276" r:id="rId16"/>
    <p:sldId id="277" r:id="rId17"/>
    <p:sldId id="275"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ish Chitgopikar" initials="MC" lastIdx="1" clrIdx="0">
    <p:extLst>
      <p:ext uri="{19B8F6BF-5375-455C-9EA6-DF929625EA0E}">
        <p15:presenceInfo xmlns:p15="http://schemas.microsoft.com/office/powerpoint/2012/main" userId="e7569b822563f80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78" d="100"/>
          <a:sy n="78" d="100"/>
        </p:scale>
        <p:origin x="10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FEA26A-B841-45E6-9B00-E41E5CBB4D83}" type="datetime1">
              <a:rPr lang="en-IN" smtClean="0"/>
              <a:t>16-02-2024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5B0E41-FC15-42FC-92A1-E902A8363D15}" type="slidenum">
              <a:rPr lang="en-IN" smtClean="0"/>
              <a:t>‹#›</a:t>
            </a:fld>
            <a:endParaRPr lang="en-IN"/>
          </a:p>
        </p:txBody>
      </p:sp>
    </p:spTree>
    <p:extLst>
      <p:ext uri="{BB962C8B-B14F-4D97-AF65-F5344CB8AC3E}">
        <p14:creationId xmlns:p14="http://schemas.microsoft.com/office/powerpoint/2010/main" val="3628685568"/>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E2B7D6-E701-46CA-B20C-2DE29CF469A4}" type="datetime1">
              <a:rPr lang="en-IN" smtClean="0"/>
              <a:t>16-02-2024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BBDD28-A946-4F68-BD14-1DDB53255BC7}" type="slidenum">
              <a:rPr lang="en-IN" smtClean="0"/>
              <a:t>‹#›</a:t>
            </a:fld>
            <a:endParaRPr lang="en-IN"/>
          </a:p>
        </p:txBody>
      </p:sp>
    </p:spTree>
    <p:extLst>
      <p:ext uri="{BB962C8B-B14F-4D97-AF65-F5344CB8AC3E}">
        <p14:creationId xmlns:p14="http://schemas.microsoft.com/office/powerpoint/2010/main" val="279046157"/>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a:p>
        </p:txBody>
      </p:sp>
      <p:sp>
        <p:nvSpPr>
          <p:cNvPr id="5" name="Date Placeholder 4"/>
          <p:cNvSpPr>
            <a:spLocks noGrp="1"/>
          </p:cNvSpPr>
          <p:nvPr>
            <p:ph type="dt" idx="1"/>
          </p:nvPr>
        </p:nvSpPr>
        <p:spPr/>
        <p:txBody>
          <a:bodyPr/>
          <a:lstStyle/>
          <a:p>
            <a:fld id="{8EE2B7D6-E701-46CA-B20C-2DE29CF469A4}" type="datetime1">
              <a:rPr lang="en-IN" smtClean="0"/>
              <a:t>16-02-2024</a:t>
            </a:fld>
            <a:endParaRPr lang="en-IN"/>
          </a:p>
        </p:txBody>
      </p:sp>
      <p:sp>
        <p:nvSpPr>
          <p:cNvPr id="6" name="Slide Number Placeholder 5"/>
          <p:cNvSpPr>
            <a:spLocks noGrp="1"/>
          </p:cNvSpPr>
          <p:nvPr>
            <p:ph type="sldNum" sz="quarter" idx="5"/>
          </p:nvPr>
        </p:nvSpPr>
        <p:spPr/>
        <p:txBody>
          <a:bodyPr/>
          <a:lstStyle/>
          <a:p>
            <a:fld id="{D6BBDD28-A946-4F68-BD14-1DDB53255BC7}" type="slidenum">
              <a:rPr lang="en-IN" smtClean="0"/>
              <a:t>17</a:t>
            </a:fld>
            <a:endParaRPr lang="en-IN"/>
          </a:p>
        </p:txBody>
      </p:sp>
    </p:spTree>
    <p:extLst>
      <p:ext uri="{BB962C8B-B14F-4D97-AF65-F5344CB8AC3E}">
        <p14:creationId xmlns:p14="http://schemas.microsoft.com/office/powerpoint/2010/main" val="3133198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791BFA6-0318-41EC-91FF-A184425A3554}" type="datetime1">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1065B-455D-4A38-89AA-E6FC230926FA}" type="slidenum">
              <a:rPr lang="en-IN" smtClean="0"/>
              <a:t>‹#›</a:t>
            </a:fld>
            <a:endParaRPr lang="en-IN"/>
          </a:p>
        </p:txBody>
      </p:sp>
    </p:spTree>
    <p:extLst>
      <p:ext uri="{BB962C8B-B14F-4D97-AF65-F5344CB8AC3E}">
        <p14:creationId xmlns:p14="http://schemas.microsoft.com/office/powerpoint/2010/main" val="4028285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2B434A-2957-444B-8138-8971718F542B}" type="datetime1">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1065B-455D-4A38-89AA-E6FC230926FA}" type="slidenum">
              <a:rPr lang="en-IN" smtClean="0"/>
              <a:t>‹#›</a:t>
            </a:fld>
            <a:endParaRPr lang="en-IN"/>
          </a:p>
        </p:txBody>
      </p:sp>
    </p:spTree>
    <p:extLst>
      <p:ext uri="{BB962C8B-B14F-4D97-AF65-F5344CB8AC3E}">
        <p14:creationId xmlns:p14="http://schemas.microsoft.com/office/powerpoint/2010/main" val="3858780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E042BA-4072-4136-8260-EDDA2C566DE5}" type="datetime1">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1065B-455D-4A38-89AA-E6FC230926FA}" type="slidenum">
              <a:rPr lang="en-IN" smtClean="0"/>
              <a:t>‹#›</a:t>
            </a:fld>
            <a:endParaRPr lang="en-IN"/>
          </a:p>
        </p:txBody>
      </p:sp>
    </p:spTree>
    <p:extLst>
      <p:ext uri="{BB962C8B-B14F-4D97-AF65-F5344CB8AC3E}">
        <p14:creationId xmlns:p14="http://schemas.microsoft.com/office/powerpoint/2010/main" val="16443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93DC4A-2BAC-481A-8C34-B91F389B67D3}" type="datetime1">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1065B-455D-4A38-89AA-E6FC230926FA}" type="slidenum">
              <a:rPr lang="en-IN" smtClean="0"/>
              <a:t>‹#›</a:t>
            </a:fld>
            <a:endParaRPr lang="en-IN"/>
          </a:p>
        </p:txBody>
      </p:sp>
    </p:spTree>
    <p:extLst>
      <p:ext uri="{BB962C8B-B14F-4D97-AF65-F5344CB8AC3E}">
        <p14:creationId xmlns:p14="http://schemas.microsoft.com/office/powerpoint/2010/main" val="2119435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5FE746-EE3A-41F8-8D10-EF4967233284}" type="datetime1">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51065B-455D-4A38-89AA-E6FC230926FA}" type="slidenum">
              <a:rPr lang="en-IN" smtClean="0"/>
              <a:t>‹#›</a:t>
            </a:fld>
            <a:endParaRPr lang="en-IN"/>
          </a:p>
        </p:txBody>
      </p:sp>
    </p:spTree>
    <p:extLst>
      <p:ext uri="{BB962C8B-B14F-4D97-AF65-F5344CB8AC3E}">
        <p14:creationId xmlns:p14="http://schemas.microsoft.com/office/powerpoint/2010/main" val="193841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8E0D700-26D9-4410-8FDA-1F7C980FF2D0}" type="datetime1">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51065B-455D-4A38-89AA-E6FC230926FA}" type="slidenum">
              <a:rPr lang="en-IN" smtClean="0"/>
              <a:t>‹#›</a:t>
            </a:fld>
            <a:endParaRPr lang="en-IN"/>
          </a:p>
        </p:txBody>
      </p:sp>
    </p:spTree>
    <p:extLst>
      <p:ext uri="{BB962C8B-B14F-4D97-AF65-F5344CB8AC3E}">
        <p14:creationId xmlns:p14="http://schemas.microsoft.com/office/powerpoint/2010/main" val="224503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0AB3A7B-1DDE-4530-BA91-80298D675E50}" type="datetime1">
              <a:rPr lang="en-IN" smtClean="0"/>
              <a:t>16-02-2024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51065B-455D-4A38-89AA-E6FC230926FA}" type="slidenum">
              <a:rPr lang="en-IN" smtClean="0"/>
              <a:t>‹#›</a:t>
            </a:fld>
            <a:endParaRPr lang="en-IN"/>
          </a:p>
        </p:txBody>
      </p:sp>
    </p:spTree>
    <p:extLst>
      <p:ext uri="{BB962C8B-B14F-4D97-AF65-F5344CB8AC3E}">
        <p14:creationId xmlns:p14="http://schemas.microsoft.com/office/powerpoint/2010/main" val="593745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C13A343-DBA6-4CEF-800D-034FBEA9F182}" type="datetime1">
              <a:rPr lang="en-IN" smtClean="0"/>
              <a:t>16-02-2024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51065B-455D-4A38-89AA-E6FC230926FA}" type="slidenum">
              <a:rPr lang="en-IN" smtClean="0"/>
              <a:t>‹#›</a:t>
            </a:fld>
            <a:endParaRPr lang="en-IN"/>
          </a:p>
        </p:txBody>
      </p:sp>
    </p:spTree>
    <p:extLst>
      <p:ext uri="{BB962C8B-B14F-4D97-AF65-F5344CB8AC3E}">
        <p14:creationId xmlns:p14="http://schemas.microsoft.com/office/powerpoint/2010/main" val="3699850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E20553-CD57-4ADD-925D-4BEB33879A43}" type="datetime1">
              <a:rPr lang="en-IN" smtClean="0"/>
              <a:t>16-02-2024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51065B-455D-4A38-89AA-E6FC230926FA}" type="slidenum">
              <a:rPr lang="en-IN" smtClean="0"/>
              <a:t>‹#›</a:t>
            </a:fld>
            <a:endParaRPr lang="en-IN"/>
          </a:p>
        </p:txBody>
      </p:sp>
    </p:spTree>
    <p:extLst>
      <p:ext uri="{BB962C8B-B14F-4D97-AF65-F5344CB8AC3E}">
        <p14:creationId xmlns:p14="http://schemas.microsoft.com/office/powerpoint/2010/main" val="269063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2576E7-9C67-4CAC-A529-024F2989EB87}" type="datetime1">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51065B-455D-4A38-89AA-E6FC230926FA}" type="slidenum">
              <a:rPr lang="en-IN" smtClean="0"/>
              <a:t>‹#›</a:t>
            </a:fld>
            <a:endParaRPr lang="en-IN"/>
          </a:p>
        </p:txBody>
      </p:sp>
    </p:spTree>
    <p:extLst>
      <p:ext uri="{BB962C8B-B14F-4D97-AF65-F5344CB8AC3E}">
        <p14:creationId xmlns:p14="http://schemas.microsoft.com/office/powerpoint/2010/main" val="4039928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87576D-B251-4168-B3FC-794E265B0D8E}" type="datetime1">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51065B-455D-4A38-89AA-E6FC230926FA}" type="slidenum">
              <a:rPr lang="en-IN" smtClean="0"/>
              <a:t>‹#›</a:t>
            </a:fld>
            <a:endParaRPr lang="en-IN"/>
          </a:p>
        </p:txBody>
      </p:sp>
    </p:spTree>
    <p:extLst>
      <p:ext uri="{BB962C8B-B14F-4D97-AF65-F5344CB8AC3E}">
        <p14:creationId xmlns:p14="http://schemas.microsoft.com/office/powerpoint/2010/main" val="3173087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D39468-1120-43A9-978B-72D8667A6D2D}" type="datetime1">
              <a:rPr lang="en-IN" smtClean="0"/>
              <a:t>16-02-2024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51065B-455D-4A38-89AA-E6FC230926FA}" type="slidenum">
              <a:rPr lang="en-IN" smtClean="0"/>
              <a:t>‹#›</a:t>
            </a:fld>
            <a:endParaRPr lang="en-IN"/>
          </a:p>
        </p:txBody>
      </p:sp>
    </p:spTree>
    <p:extLst>
      <p:ext uri="{BB962C8B-B14F-4D97-AF65-F5344CB8AC3E}">
        <p14:creationId xmlns:p14="http://schemas.microsoft.com/office/powerpoint/2010/main" val="3281303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688858"/>
            <a:ext cx="10068232" cy="946187"/>
          </a:xfrm>
        </p:spPr>
        <p:txBody>
          <a:bodyPr>
            <a:normAutofit fontScale="90000"/>
          </a:bodyPr>
          <a:lstStyle/>
          <a:p>
            <a:br>
              <a:rPr lang="en-IN" sz="1050" dirty="0">
                <a:effectLst/>
              </a:rPr>
            </a:br>
            <a:br>
              <a:rPr lang="en-US" sz="6600" i="0" dirty="0">
                <a:effectLst/>
                <a:latin typeface="Arial" panose="020B0604020202020204" pitchFamily="34" charset="0"/>
              </a:rPr>
            </a:br>
            <a:r>
              <a:rPr lang="en-US" sz="6600" i="0" dirty="0">
                <a:effectLst/>
                <a:latin typeface="Arial" panose="020B0604020202020204" pitchFamily="34" charset="0"/>
              </a:rPr>
              <a:t>  </a:t>
            </a:r>
            <a:r>
              <a:rPr lang="en-IN" sz="5000" b="1" dirty="0">
                <a:effectLst/>
              </a:rPr>
              <a:t>RISC V Based SoC Design-SPI</a:t>
            </a:r>
            <a:endParaRPr lang="en-IN" sz="5000" b="1" dirty="0"/>
          </a:p>
        </p:txBody>
      </p:sp>
      <p:sp>
        <p:nvSpPr>
          <p:cNvPr id="3" name="Subtitle 2"/>
          <p:cNvSpPr>
            <a:spLocks noGrp="1"/>
          </p:cNvSpPr>
          <p:nvPr>
            <p:ph type="subTitle" idx="1"/>
          </p:nvPr>
        </p:nvSpPr>
        <p:spPr>
          <a:xfrm>
            <a:off x="1524000" y="2871019"/>
            <a:ext cx="9144000" cy="2386781"/>
          </a:xfrm>
        </p:spPr>
        <p:txBody>
          <a:bodyPr/>
          <a:lstStyle/>
          <a:p>
            <a:r>
              <a:rPr lang="en-US" sz="2400" dirty="0">
                <a:solidFill>
                  <a:schemeClr val="tx1"/>
                </a:solidFill>
                <a:latin typeface="Times New Roman" panose="02020603050405020304" pitchFamily="18" charset="0"/>
                <a:cs typeface="Times New Roman" panose="02020603050405020304" pitchFamily="18" charset="0"/>
              </a:rPr>
              <a:t>Team Details</a:t>
            </a:r>
          </a:p>
          <a:p>
            <a:r>
              <a:rPr lang="en-US" sz="2400" dirty="0">
                <a:solidFill>
                  <a:schemeClr val="tx1"/>
                </a:solidFill>
                <a:latin typeface="Times New Roman" panose="02020603050405020304" pitchFamily="18" charset="0"/>
                <a:cs typeface="Times New Roman" panose="02020603050405020304" pitchFamily="18" charset="0"/>
              </a:rPr>
              <a:t>Team Number:01(EEE)</a:t>
            </a:r>
          </a:p>
          <a:p>
            <a:endParaRPr lang="en-US" sz="2400" dirty="0">
              <a:solidFill>
                <a:schemeClr val="tx1"/>
              </a:solidFill>
              <a:latin typeface="Times New Roman" panose="02020603050405020304" pitchFamily="18" charset="0"/>
              <a:cs typeface="Times New Roman" panose="02020603050405020304" pitchFamily="18" charset="0"/>
            </a:endParaRPr>
          </a:p>
          <a:p>
            <a:endParaRPr lang="en-IN" dirty="0"/>
          </a:p>
        </p:txBody>
      </p:sp>
      <p:pic>
        <p:nvPicPr>
          <p:cNvPr id="4" name="Picture 3" descr="kle tech logo">
            <a:extLst>
              <a:ext uri="{FF2B5EF4-FFF2-40B4-BE49-F238E27FC236}">
                <a16:creationId xmlns:a16="http://schemas.microsoft.com/office/drawing/2014/main" id="{EF574BDF-1EB4-39ED-2B69-382582D065A5}"/>
              </a:ext>
            </a:extLst>
          </p:cNvPr>
          <p:cNvPicPr/>
          <p:nvPr/>
        </p:nvPicPr>
        <p:blipFill>
          <a:blip r:embed="rId2" cstate="print"/>
          <a:srcRect/>
          <a:stretch>
            <a:fillRect/>
          </a:stretch>
        </p:blipFill>
        <p:spPr bwMode="auto">
          <a:xfrm>
            <a:off x="3578943" y="130721"/>
            <a:ext cx="4758811" cy="1216298"/>
          </a:xfrm>
          <a:prstGeom prst="rect">
            <a:avLst/>
          </a:prstGeom>
          <a:noFill/>
          <a:ln>
            <a:noFill/>
          </a:ln>
        </p:spPr>
      </p:pic>
      <p:graphicFrame>
        <p:nvGraphicFramePr>
          <p:cNvPr id="5" name="Table 4">
            <a:extLst>
              <a:ext uri="{FF2B5EF4-FFF2-40B4-BE49-F238E27FC236}">
                <a16:creationId xmlns:a16="http://schemas.microsoft.com/office/drawing/2014/main" id="{A3E7D4EE-C252-B9AE-F7DA-BCA26D186CD1}"/>
              </a:ext>
            </a:extLst>
          </p:cNvPr>
          <p:cNvGraphicFramePr>
            <a:graphicFrameLocks noGrp="1"/>
          </p:cNvGraphicFramePr>
          <p:nvPr>
            <p:extLst>
              <p:ext uri="{D42A27DB-BD31-4B8C-83A1-F6EECF244321}">
                <p14:modId xmlns:p14="http://schemas.microsoft.com/office/powerpoint/2010/main" val="2816271830"/>
              </p:ext>
            </p:extLst>
          </p:nvPr>
        </p:nvGraphicFramePr>
        <p:xfrm>
          <a:off x="2118853" y="3844414"/>
          <a:ext cx="7796978" cy="2595547"/>
        </p:xfrm>
        <a:graphic>
          <a:graphicData uri="http://schemas.openxmlformats.org/drawingml/2006/table">
            <a:tbl>
              <a:tblPr firstRow="1" bandRow="1">
                <a:tableStyleId>{073A0DAA-6AF3-43AB-8588-CEC1D06C72B9}</a:tableStyleId>
              </a:tblPr>
              <a:tblGrid>
                <a:gridCol w="1096295">
                  <a:extLst>
                    <a:ext uri="{9D8B030D-6E8A-4147-A177-3AD203B41FA5}">
                      <a16:colId xmlns:a16="http://schemas.microsoft.com/office/drawing/2014/main" val="764901680"/>
                    </a:ext>
                  </a:extLst>
                </a:gridCol>
                <a:gridCol w="2185529">
                  <a:extLst>
                    <a:ext uri="{9D8B030D-6E8A-4147-A177-3AD203B41FA5}">
                      <a16:colId xmlns:a16="http://schemas.microsoft.com/office/drawing/2014/main" val="1681151853"/>
                    </a:ext>
                  </a:extLst>
                </a:gridCol>
                <a:gridCol w="1950569">
                  <a:extLst>
                    <a:ext uri="{9D8B030D-6E8A-4147-A177-3AD203B41FA5}">
                      <a16:colId xmlns:a16="http://schemas.microsoft.com/office/drawing/2014/main" val="1726634412"/>
                    </a:ext>
                  </a:extLst>
                </a:gridCol>
                <a:gridCol w="1083795">
                  <a:extLst>
                    <a:ext uri="{9D8B030D-6E8A-4147-A177-3AD203B41FA5}">
                      <a16:colId xmlns:a16="http://schemas.microsoft.com/office/drawing/2014/main" val="311557757"/>
                    </a:ext>
                  </a:extLst>
                </a:gridCol>
                <a:gridCol w="1480790">
                  <a:extLst>
                    <a:ext uri="{9D8B030D-6E8A-4147-A177-3AD203B41FA5}">
                      <a16:colId xmlns:a16="http://schemas.microsoft.com/office/drawing/2014/main" val="3985283495"/>
                    </a:ext>
                  </a:extLst>
                </a:gridCol>
              </a:tblGrid>
              <a:tr h="735031">
                <a:tc>
                  <a:txBody>
                    <a:bodyPr/>
                    <a:lstStyle/>
                    <a:p>
                      <a:r>
                        <a:rPr lang="en-US" dirty="0"/>
                        <a:t> Sl.No</a:t>
                      </a:r>
                      <a:endParaRPr lang="en-IN" dirty="0"/>
                    </a:p>
                  </a:txBody>
                  <a:tcPr/>
                </a:tc>
                <a:tc>
                  <a:txBody>
                    <a:bodyPr/>
                    <a:lstStyle/>
                    <a:p>
                      <a:r>
                        <a:rPr lang="en-US" dirty="0"/>
                        <a:t>  Student Name</a:t>
                      </a:r>
                      <a:endParaRPr lang="en-IN" dirty="0"/>
                    </a:p>
                  </a:txBody>
                  <a:tcPr/>
                </a:tc>
                <a:tc>
                  <a:txBody>
                    <a:bodyPr/>
                    <a:lstStyle/>
                    <a:p>
                      <a:r>
                        <a:rPr lang="en-US" dirty="0"/>
                        <a:t>        USN</a:t>
                      </a:r>
                      <a:endParaRPr lang="en-IN" dirty="0"/>
                    </a:p>
                  </a:txBody>
                  <a:tcPr/>
                </a:tc>
                <a:tc>
                  <a:txBody>
                    <a:bodyPr/>
                    <a:lstStyle/>
                    <a:p>
                      <a:r>
                        <a:rPr lang="en-US" dirty="0"/>
                        <a:t>Roll No.</a:t>
                      </a:r>
                      <a:endParaRPr lang="en-IN" dirty="0"/>
                    </a:p>
                  </a:txBody>
                  <a:tcPr/>
                </a:tc>
                <a:tc>
                  <a:txBody>
                    <a:bodyPr/>
                    <a:lstStyle/>
                    <a:p>
                      <a:r>
                        <a:rPr lang="en-US" dirty="0"/>
                        <a:t>  Division</a:t>
                      </a:r>
                      <a:endParaRPr lang="en-IN" dirty="0"/>
                    </a:p>
                  </a:txBody>
                  <a:tcPr/>
                </a:tc>
                <a:extLst>
                  <a:ext uri="{0D108BD9-81ED-4DB2-BD59-A6C34878D82A}">
                    <a16:rowId xmlns:a16="http://schemas.microsoft.com/office/drawing/2014/main" val="287351981"/>
                  </a:ext>
                </a:extLst>
              </a:tr>
              <a:tr h="447452">
                <a:tc>
                  <a:txBody>
                    <a:bodyPr/>
                    <a:lstStyle/>
                    <a:p>
                      <a:r>
                        <a:rPr lang="en-US" dirty="0"/>
                        <a:t>      1</a:t>
                      </a:r>
                      <a:endParaRPr lang="en-IN" dirty="0"/>
                    </a:p>
                  </a:txBody>
                  <a:tcPr/>
                </a:tc>
                <a:tc>
                  <a:txBody>
                    <a:bodyPr/>
                    <a:lstStyle/>
                    <a:p>
                      <a:pPr rtl="0" fontAlgn="b"/>
                      <a:r>
                        <a:rPr lang="en-IN" sz="1800" b="0" i="0" kern="1200" dirty="0">
                          <a:solidFill>
                            <a:schemeClr val="dk1"/>
                          </a:solidFill>
                          <a:effectLst/>
                          <a:latin typeface="+mn-lt"/>
                          <a:ea typeface="+mn-ea"/>
                          <a:cs typeface="+mn-cs"/>
                        </a:rPr>
                        <a:t>Rahul G Teli </a:t>
                      </a:r>
                      <a:endParaRPr lang="en-IN" dirty="0">
                        <a:effectLst/>
                      </a:endParaRPr>
                    </a:p>
                  </a:txBody>
                  <a:tcPr marL="22860" marR="22860" marT="15240" marB="15240" anchor="b"/>
                </a:tc>
                <a:tc>
                  <a:txBody>
                    <a:bodyPr/>
                    <a:lstStyle/>
                    <a:p>
                      <a:pPr rtl="0" fontAlgn="b"/>
                      <a:r>
                        <a:rPr lang="en-US" dirty="0">
                          <a:effectLst/>
                        </a:rPr>
                        <a:t>01FE21BEE008</a:t>
                      </a:r>
                      <a:endParaRPr lang="en-IN" dirty="0">
                        <a:effectLst/>
                      </a:endParaRPr>
                    </a:p>
                  </a:txBody>
                  <a:tcPr marL="22860" marR="22860" marT="15240" marB="15240" anchor="b"/>
                </a:tc>
                <a:tc>
                  <a:txBody>
                    <a:bodyPr/>
                    <a:lstStyle/>
                    <a:p>
                      <a:r>
                        <a:rPr lang="en-US" dirty="0"/>
                        <a:t>6</a:t>
                      </a:r>
                      <a:endParaRPr lang="en-IN" dirty="0"/>
                    </a:p>
                  </a:txBody>
                  <a:tcPr/>
                </a:tc>
                <a:tc>
                  <a:txBody>
                    <a:bodyPr/>
                    <a:lstStyle/>
                    <a:p>
                      <a:pPr algn="just"/>
                      <a:r>
                        <a:rPr lang="en-IN" dirty="0"/>
                        <a:t>A</a:t>
                      </a:r>
                    </a:p>
                  </a:txBody>
                  <a:tcPr/>
                </a:tc>
                <a:extLst>
                  <a:ext uri="{0D108BD9-81ED-4DB2-BD59-A6C34878D82A}">
                    <a16:rowId xmlns:a16="http://schemas.microsoft.com/office/drawing/2014/main" val="3366237696"/>
                  </a:ext>
                </a:extLst>
              </a:tr>
              <a:tr h="447452">
                <a:tc>
                  <a:txBody>
                    <a:bodyPr/>
                    <a:lstStyle/>
                    <a:p>
                      <a:r>
                        <a:rPr lang="en-US" dirty="0"/>
                        <a:t>      2</a:t>
                      </a:r>
                      <a:endParaRPr lang="en-IN" dirty="0"/>
                    </a:p>
                  </a:txBody>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Malhar Kulkarni </a:t>
                      </a:r>
                      <a:endParaRPr lang="en-IN" dirty="0">
                        <a:effectLst/>
                      </a:endParaRPr>
                    </a:p>
                  </a:txBody>
                  <a:tcPr marL="22860" marR="22860" marT="15240" marB="15240" anchor="b"/>
                </a:tc>
                <a:tc>
                  <a:txBody>
                    <a:bodyPr/>
                    <a:lstStyle/>
                    <a:p>
                      <a:pPr rtl="0" fontAlgn="b"/>
                      <a:r>
                        <a:rPr lang="en-IN" dirty="0">
                          <a:effectLst/>
                        </a:rPr>
                        <a:t>01FE21BEE016</a:t>
                      </a:r>
                    </a:p>
                  </a:txBody>
                  <a:tcPr marL="22860" marR="22860" marT="15240" marB="15240" anchor="b"/>
                </a:tc>
                <a:tc>
                  <a:txBody>
                    <a:bodyPr/>
                    <a:lstStyle/>
                    <a:p>
                      <a:r>
                        <a:rPr lang="en-US" dirty="0"/>
                        <a:t>7</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a:t>
                      </a:r>
                    </a:p>
                  </a:txBody>
                  <a:tcPr/>
                </a:tc>
                <a:extLst>
                  <a:ext uri="{0D108BD9-81ED-4DB2-BD59-A6C34878D82A}">
                    <a16:rowId xmlns:a16="http://schemas.microsoft.com/office/drawing/2014/main" val="819020906"/>
                  </a:ext>
                </a:extLst>
              </a:tr>
              <a:tr h="447452">
                <a:tc>
                  <a:txBody>
                    <a:bodyPr/>
                    <a:lstStyle/>
                    <a:p>
                      <a:r>
                        <a:rPr lang="en-US" dirty="0"/>
                        <a:t>      3</a:t>
                      </a:r>
                      <a:endParaRPr lang="en-IN" dirty="0"/>
                    </a:p>
                  </a:txBody>
                  <a:tcPr/>
                </a:tc>
                <a:tc>
                  <a:txBody>
                    <a:bodyPr/>
                    <a:lstStyle/>
                    <a:p>
                      <a:pPr rtl="0" fontAlgn="b"/>
                      <a:r>
                        <a:rPr lang="en-IN" sz="1800" i="0" kern="1200" dirty="0">
                          <a:solidFill>
                            <a:schemeClr val="dk1"/>
                          </a:solidFill>
                          <a:effectLst/>
                          <a:latin typeface="+mn-lt"/>
                          <a:ea typeface="+mn-ea"/>
                          <a:cs typeface="+mn-cs"/>
                        </a:rPr>
                        <a:t>Chandru Thomare</a:t>
                      </a:r>
                      <a:endParaRPr lang="en-IN" dirty="0">
                        <a:effectLst/>
                      </a:endParaRPr>
                    </a:p>
                  </a:txBody>
                  <a:tcPr marL="22860" marR="22860" marT="15240" marB="15240" anchor="b"/>
                </a:tc>
                <a:tc>
                  <a:txBody>
                    <a:bodyPr/>
                    <a:lstStyle/>
                    <a:p>
                      <a:pPr rtl="0" fontAlgn="b"/>
                      <a:r>
                        <a:rPr lang="en-IN" dirty="0">
                          <a:effectLst/>
                        </a:rPr>
                        <a:t>01FE21BEE022</a:t>
                      </a:r>
                    </a:p>
                  </a:txBody>
                  <a:tcPr marL="22860" marR="22860" marT="15240" marB="15240" anchor="b"/>
                </a:tc>
                <a:tc>
                  <a:txBody>
                    <a:bodyPr/>
                    <a:lstStyle/>
                    <a:p>
                      <a:r>
                        <a:rPr lang="en-IN" dirty="0"/>
                        <a:t>12</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a:t>
                      </a:r>
                    </a:p>
                  </a:txBody>
                  <a:tcPr/>
                </a:tc>
                <a:extLst>
                  <a:ext uri="{0D108BD9-81ED-4DB2-BD59-A6C34878D82A}">
                    <a16:rowId xmlns:a16="http://schemas.microsoft.com/office/drawing/2014/main" val="2967402191"/>
                  </a:ext>
                </a:extLst>
              </a:tr>
              <a:tr h="0">
                <a:tc>
                  <a:txBody>
                    <a:bodyPr/>
                    <a:lstStyle/>
                    <a:p>
                      <a:r>
                        <a:rPr lang="en-US" dirty="0"/>
                        <a:t>      4</a:t>
                      </a:r>
                      <a:endParaRPr lang="en-IN" dirty="0"/>
                    </a:p>
                  </a:txBody>
                  <a:tcPr/>
                </a:tc>
                <a:tc>
                  <a:txBody>
                    <a:bodyPr/>
                    <a:lstStyle/>
                    <a:p>
                      <a:pPr rtl="0" fontAlgn="b"/>
                      <a:r>
                        <a:rPr lang="en-IN" sz="1600" b="0" i="0" kern="1200" dirty="0">
                          <a:solidFill>
                            <a:schemeClr val="dk1"/>
                          </a:solidFill>
                          <a:effectLst/>
                          <a:latin typeface="+mn-lt"/>
                          <a:ea typeface="+mn-ea"/>
                          <a:cs typeface="+mn-cs"/>
                        </a:rPr>
                        <a:t>CHANDRASHEKHAR R ANGADI</a:t>
                      </a:r>
                      <a:endParaRPr lang="en-IN" sz="1600" b="0" dirty="0">
                        <a:effectLst/>
                      </a:endParaRPr>
                    </a:p>
                  </a:txBody>
                  <a:tcPr marL="22860" marR="22860" marT="15240" marB="15240" anchor="b"/>
                </a:tc>
                <a:tc>
                  <a:txBody>
                    <a:bodyPr/>
                    <a:lstStyle/>
                    <a:p>
                      <a:pPr rtl="0" fontAlgn="b"/>
                      <a:r>
                        <a:rPr lang="en-IN" dirty="0">
                          <a:effectLst/>
                        </a:rPr>
                        <a:t>01FE21BEE031</a:t>
                      </a:r>
                    </a:p>
                  </a:txBody>
                  <a:tcPr marL="22860" marR="22860" marT="15240" marB="15240" anchor="b"/>
                </a:tc>
                <a:tc>
                  <a:txBody>
                    <a:bodyPr/>
                    <a:lstStyle/>
                    <a:p>
                      <a:r>
                        <a:rPr lang="en-IN" dirty="0"/>
                        <a:t>23</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A</a:t>
                      </a:r>
                    </a:p>
                  </a:txBody>
                  <a:tcPr/>
                </a:tc>
                <a:extLst>
                  <a:ext uri="{0D108BD9-81ED-4DB2-BD59-A6C34878D82A}">
                    <a16:rowId xmlns:a16="http://schemas.microsoft.com/office/drawing/2014/main" val="2405798398"/>
                  </a:ext>
                </a:extLst>
              </a:tr>
            </a:tbl>
          </a:graphicData>
        </a:graphic>
      </p:graphicFrame>
    </p:spTree>
    <p:extLst>
      <p:ext uri="{BB962C8B-B14F-4D97-AF65-F5344CB8AC3E}">
        <p14:creationId xmlns:p14="http://schemas.microsoft.com/office/powerpoint/2010/main" val="2150310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D4C4A-D573-8B31-DCF3-56B2C8B0DA9F}"/>
              </a:ext>
            </a:extLst>
          </p:cNvPr>
          <p:cNvSpPr>
            <a:spLocks noGrp="1"/>
          </p:cNvSpPr>
          <p:nvPr>
            <p:ph type="title"/>
          </p:nvPr>
        </p:nvSpPr>
        <p:spPr>
          <a:xfrm>
            <a:off x="838200" y="679449"/>
            <a:ext cx="10515600" cy="1325563"/>
          </a:xfrm>
        </p:spPr>
        <p:txBody>
          <a:bodyPr>
            <a:normAutofit/>
          </a:bodyPr>
          <a:lstStyle/>
          <a:p>
            <a:r>
              <a:rPr lang="en-IN" sz="2000" b="1" kern="0" dirty="0">
                <a:effectLst/>
                <a:latin typeface="Times New Roman" panose="02020603050405020304" pitchFamily="18" charset="0"/>
                <a:ea typeface="Calibri" panose="020F0502020204030204" pitchFamily="34" charset="0"/>
                <a:cs typeface="Times New Roman" panose="02020603050405020304" pitchFamily="18" charset="0"/>
              </a:rPr>
              <a:t>2.  SPI Control Register 2 [8 bit] [Read/Write]:</a:t>
            </a:r>
            <a:endParaRPr lang="en-IN" sz="2000" u="sng"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B8B8DBF-CF86-3BAD-F241-A131B984C8C3}"/>
              </a:ext>
            </a:extLst>
          </p:cNvPr>
          <p:cNvSpPr>
            <a:spLocks noGrp="1"/>
          </p:cNvSpPr>
          <p:nvPr>
            <p:ph type="sldNum" sz="quarter" idx="12"/>
          </p:nvPr>
        </p:nvSpPr>
        <p:spPr/>
        <p:txBody>
          <a:bodyPr/>
          <a:lstStyle/>
          <a:p>
            <a:fld id="{4651065B-455D-4A38-89AA-E6FC230926FA}" type="slidenum">
              <a:rPr lang="en-IN" smtClean="0"/>
              <a:t>10</a:t>
            </a:fld>
            <a:endParaRPr lang="en-IN"/>
          </a:p>
        </p:txBody>
      </p:sp>
      <p:pic>
        <p:nvPicPr>
          <p:cNvPr id="6" name="Picture 5" descr="kle tech logo">
            <a:extLst>
              <a:ext uri="{FF2B5EF4-FFF2-40B4-BE49-F238E27FC236}">
                <a16:creationId xmlns:a16="http://schemas.microsoft.com/office/drawing/2014/main" id="{CC669F7B-92CC-1B8F-6885-CF525F66C2AD}"/>
              </a:ext>
            </a:extLst>
          </p:cNvPr>
          <p:cNvPicPr/>
          <p:nvPr/>
        </p:nvPicPr>
        <p:blipFill>
          <a:blip r:embed="rId2" cstate="print"/>
          <a:srcRect/>
          <a:stretch>
            <a:fillRect/>
          </a:stretch>
        </p:blipFill>
        <p:spPr bwMode="auto">
          <a:xfrm>
            <a:off x="8849032" y="0"/>
            <a:ext cx="3258993" cy="1047782"/>
          </a:xfrm>
          <a:prstGeom prst="rect">
            <a:avLst/>
          </a:prstGeom>
          <a:noFill/>
          <a:ln>
            <a:noFill/>
          </a:ln>
        </p:spPr>
      </p:pic>
      <p:sp>
        <p:nvSpPr>
          <p:cNvPr id="4" name="TextBox 3">
            <a:extLst>
              <a:ext uri="{FF2B5EF4-FFF2-40B4-BE49-F238E27FC236}">
                <a16:creationId xmlns:a16="http://schemas.microsoft.com/office/drawing/2014/main" id="{0DD88D0E-7C40-5A7F-38E1-4B63E7C697AB}"/>
              </a:ext>
            </a:extLst>
          </p:cNvPr>
          <p:cNvSpPr txBox="1"/>
          <p:nvPr/>
        </p:nvSpPr>
        <p:spPr>
          <a:xfrm>
            <a:off x="3529781" y="26156"/>
            <a:ext cx="4729316" cy="338554"/>
          </a:xfrm>
          <a:prstGeom prst="rect">
            <a:avLst/>
          </a:prstGeom>
          <a:noFill/>
        </p:spPr>
        <p:txBody>
          <a:bodyPr wrap="square">
            <a:spAutoFit/>
          </a:bodyPr>
          <a:lstStyle/>
          <a:p>
            <a:pPr marL="0" indent="0" algn="ctr">
              <a:buNone/>
            </a:pPr>
            <a:r>
              <a:rPr lang="en-IN" sz="1600" b="1" dirty="0">
                <a:effectLst/>
              </a:rPr>
              <a:t>RISC V Based SoC Design-SPI</a:t>
            </a:r>
            <a:endParaRPr lang="en-IN" sz="1600" b="1" dirty="0"/>
          </a:p>
        </p:txBody>
      </p:sp>
      <p:pic>
        <p:nvPicPr>
          <p:cNvPr id="7" name="Content Placeholder 6">
            <a:extLst>
              <a:ext uri="{FF2B5EF4-FFF2-40B4-BE49-F238E27FC236}">
                <a16:creationId xmlns:a16="http://schemas.microsoft.com/office/drawing/2014/main" id="{9CA3CD7F-2251-EC14-7FCE-958D906712A7}"/>
              </a:ext>
            </a:extLst>
          </p:cNvPr>
          <p:cNvPicPr>
            <a:picLocks noGrp="1" noChangeAspect="1"/>
          </p:cNvPicPr>
          <p:nvPr>
            <p:ph idx="1"/>
          </p:nvPr>
        </p:nvPicPr>
        <p:blipFill>
          <a:blip r:embed="rId3"/>
          <a:stretch>
            <a:fillRect/>
          </a:stretch>
        </p:blipFill>
        <p:spPr>
          <a:xfrm>
            <a:off x="1758674" y="1517222"/>
            <a:ext cx="6500423" cy="1112616"/>
          </a:xfrm>
          <a:prstGeom prst="rect">
            <a:avLst/>
          </a:prstGeom>
        </p:spPr>
      </p:pic>
      <p:sp>
        <p:nvSpPr>
          <p:cNvPr id="9" name="TextBox 8">
            <a:extLst>
              <a:ext uri="{FF2B5EF4-FFF2-40B4-BE49-F238E27FC236}">
                <a16:creationId xmlns:a16="http://schemas.microsoft.com/office/drawing/2014/main" id="{FBA58C85-17F5-D085-9ECA-1604C86D3B14}"/>
              </a:ext>
            </a:extLst>
          </p:cNvPr>
          <p:cNvSpPr txBox="1"/>
          <p:nvPr/>
        </p:nvSpPr>
        <p:spPr>
          <a:xfrm>
            <a:off x="838200" y="2684461"/>
            <a:ext cx="10075606" cy="3104248"/>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400" b="1" kern="0" dirty="0">
                <a:effectLst/>
                <a:latin typeface="Times New Roman" panose="02020603050405020304" pitchFamily="18" charset="0"/>
                <a:ea typeface="Calibri" panose="020F0502020204030204" pitchFamily="34" charset="0"/>
                <a:cs typeface="Times New Roman" panose="02020603050405020304" pitchFamily="18" charset="0"/>
              </a:rPr>
              <a:t>MODFEN </a:t>
            </a:r>
            <a:r>
              <a:rPr lang="en-IN" sz="1400" kern="0" dirty="0">
                <a:effectLst/>
                <a:latin typeface="Times New Roman" panose="02020603050405020304" pitchFamily="18" charset="0"/>
                <a:ea typeface="Calibri" panose="020F0502020204030204" pitchFamily="34" charset="0"/>
                <a:cs typeface="Times New Roman" panose="02020603050405020304" pitchFamily="18" charset="0"/>
              </a:rPr>
              <a:t>— Mode Fault Enable Bit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0" dirty="0">
                <a:effectLst/>
                <a:latin typeface="Times New Roman" panose="02020603050405020304" pitchFamily="18" charset="0"/>
                <a:ea typeface="Calibri" panose="020F0502020204030204" pitchFamily="34" charset="0"/>
                <a:cs typeface="Times New Roman" panose="02020603050405020304" pitchFamily="18" charset="0"/>
              </a:rPr>
              <a:t>	This bit allows the MODF failure being detected. If the SPI is in Master mode and  MODFEN is cleared, then the SS port pin is not used by the SPI. In Slave mode, the  SS is available only as an input regardless of the value of MODFEN.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0" dirty="0">
                <a:effectLst/>
                <a:latin typeface="Times New Roman" panose="02020603050405020304" pitchFamily="18" charset="0"/>
                <a:ea typeface="Calibri" panose="020F0502020204030204" pitchFamily="34" charset="0"/>
                <a:cs typeface="Times New Roman" panose="02020603050405020304" pitchFamily="18" charset="0"/>
              </a:rPr>
              <a:t>	1 = SS port pin with MODF feature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0" dirty="0">
                <a:effectLst/>
                <a:latin typeface="Times New Roman" panose="02020603050405020304" pitchFamily="18" charset="0"/>
                <a:ea typeface="Calibri" panose="020F0502020204030204" pitchFamily="34" charset="0"/>
                <a:cs typeface="Times New Roman" panose="02020603050405020304" pitchFamily="18" charset="0"/>
              </a:rPr>
              <a:t>	0 = SS port pin is not used by the SPI</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400" b="1" kern="0" dirty="0">
                <a:effectLst/>
                <a:latin typeface="Times New Roman" panose="02020603050405020304" pitchFamily="18" charset="0"/>
                <a:ea typeface="Calibri" panose="020F0502020204030204" pitchFamily="34" charset="0"/>
                <a:cs typeface="Times New Roman" panose="02020603050405020304" pitchFamily="18" charset="0"/>
              </a:rPr>
              <a:t>BIDIROE</a:t>
            </a:r>
            <a:r>
              <a:rPr lang="en-IN" sz="1400" kern="0" dirty="0">
                <a:effectLst/>
                <a:latin typeface="Times New Roman" panose="02020603050405020304" pitchFamily="18" charset="0"/>
                <a:ea typeface="Calibri" panose="020F0502020204030204" pitchFamily="34" charset="0"/>
                <a:cs typeface="Times New Roman" panose="02020603050405020304" pitchFamily="18" charset="0"/>
              </a:rPr>
              <a:t> — Output enabled in the Bidirectional mode of operation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0" dirty="0">
                <a:effectLst/>
                <a:latin typeface="Times New Roman" panose="02020603050405020304" pitchFamily="18" charset="0"/>
                <a:ea typeface="Calibri" panose="020F0502020204030204" pitchFamily="34" charset="0"/>
                <a:cs typeface="Times New Roman" panose="02020603050405020304" pitchFamily="18" charset="0"/>
              </a:rPr>
              <a:t>	This bit controls the MOSI and MISO output buffer of the SPI, when in bidirectional 	mode of operation (SPC0 is set). In master mode this bit controls the output buffer of 	the MOSI port, in slave mode it controls the output buffer of the MISO port.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0" dirty="0">
                <a:effectLst/>
                <a:latin typeface="Times New Roman" panose="02020603050405020304" pitchFamily="18" charset="0"/>
                <a:ea typeface="Calibri" panose="020F0502020204030204" pitchFamily="34" charset="0"/>
                <a:cs typeface="Times New Roman" panose="02020603050405020304" pitchFamily="18" charset="0"/>
              </a:rPr>
              <a:t>	1 = Output buffer enabled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0" dirty="0">
                <a:effectLst/>
                <a:latin typeface="Times New Roman" panose="02020603050405020304" pitchFamily="18" charset="0"/>
                <a:ea typeface="Calibri" panose="020F0502020204030204" pitchFamily="34" charset="0"/>
                <a:cs typeface="Times New Roman" panose="02020603050405020304" pitchFamily="18" charset="0"/>
              </a:rPr>
              <a:t>	0 = Output buffer disabled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3837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A24AF-E3EC-B3B0-684F-7B911FF3FBBE}"/>
              </a:ext>
            </a:extLst>
          </p:cNvPr>
          <p:cNvSpPr>
            <a:spLocks noGrp="1"/>
          </p:cNvSpPr>
          <p:nvPr>
            <p:ph idx="1"/>
          </p:nvPr>
        </p:nvSpPr>
        <p:spPr>
          <a:xfrm>
            <a:off x="671052" y="1170615"/>
            <a:ext cx="10515600" cy="4351338"/>
          </a:xfrm>
        </p:spPr>
        <p:txBody>
          <a:bodyPr>
            <a:normAutofit/>
          </a:bodyPr>
          <a:lstStyle/>
          <a:p>
            <a:pPr marL="342900" lvl="0" indent="-342900">
              <a:lnSpc>
                <a:spcPct val="107000"/>
              </a:lnSpc>
              <a:spcAft>
                <a:spcPts val="800"/>
              </a:spcAft>
              <a:buFont typeface="Symbol" panose="05050102010706020507" pitchFamily="18" charset="2"/>
              <a:buChar char=""/>
            </a:pPr>
            <a:r>
              <a:rPr lang="en-IN" sz="1500" b="1" kern="0" dirty="0">
                <a:effectLst/>
                <a:latin typeface="Times New Roman" panose="02020603050405020304" pitchFamily="18" charset="0"/>
                <a:ea typeface="Calibri" panose="020F0502020204030204" pitchFamily="34" charset="0"/>
                <a:cs typeface="Times New Roman" panose="02020603050405020304" pitchFamily="18" charset="0"/>
              </a:rPr>
              <a:t>SPISWAI </a:t>
            </a:r>
            <a:r>
              <a:rPr lang="en-IN" sz="1500" kern="0" dirty="0">
                <a:effectLst/>
                <a:latin typeface="Times New Roman" panose="02020603050405020304" pitchFamily="18" charset="0"/>
                <a:ea typeface="Calibri" panose="020F0502020204030204" pitchFamily="34" charset="0"/>
                <a:cs typeface="Times New Roman" panose="02020603050405020304" pitchFamily="18" charset="0"/>
              </a:rPr>
              <a:t>— SPI Stop in Wait Mode Bit: This bit is used for power conservation while in wait mode.</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500" kern="0" dirty="0">
                <a:effectLst/>
                <a:latin typeface="Times New Roman" panose="02020603050405020304" pitchFamily="18" charset="0"/>
                <a:ea typeface="Calibri" panose="020F0502020204030204" pitchFamily="34" charset="0"/>
                <a:cs typeface="Times New Roman" panose="02020603050405020304" pitchFamily="18" charset="0"/>
              </a:rPr>
              <a:t> 1 = Stop SPI clock generation when in wait mode.</a:t>
            </a:r>
            <a:r>
              <a:rPr lang="en-IN" sz="1500" kern="100" dirty="0">
                <a:latin typeface="Calibri" panose="020F0502020204030204" pitchFamily="34" charset="0"/>
                <a:ea typeface="Calibri" panose="020F0502020204030204" pitchFamily="34" charset="0"/>
                <a:cs typeface="Times New Roman" panose="02020603050405020304" pitchFamily="18" charset="0"/>
              </a:rPr>
              <a:t>	</a:t>
            </a:r>
            <a:r>
              <a:rPr lang="en-IN" sz="1500" kern="0" dirty="0">
                <a:effectLst/>
                <a:latin typeface="Times New Roman" panose="02020603050405020304" pitchFamily="18" charset="0"/>
                <a:ea typeface="Calibri" panose="020F0502020204030204" pitchFamily="34" charset="0"/>
                <a:cs typeface="Times New Roman" panose="02020603050405020304" pitchFamily="18" charset="0"/>
              </a:rPr>
              <a:t>0 = SPI clock operates normally in wait mode.</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500" b="1" kern="0" dirty="0">
                <a:effectLst/>
                <a:latin typeface="Times New Roman" panose="02020603050405020304" pitchFamily="18" charset="0"/>
                <a:ea typeface="Calibri" panose="020F0502020204030204" pitchFamily="34" charset="0"/>
                <a:cs typeface="Times New Roman" panose="02020603050405020304" pitchFamily="18" charset="0"/>
              </a:rPr>
              <a:t>SPC0</a:t>
            </a:r>
            <a:r>
              <a:rPr lang="en-IN" sz="1500" kern="0" dirty="0">
                <a:effectLst/>
                <a:latin typeface="Times New Roman" panose="02020603050405020304" pitchFamily="18" charset="0"/>
                <a:ea typeface="Calibri" panose="020F0502020204030204" pitchFamily="34" charset="0"/>
                <a:cs typeface="Times New Roman" panose="02020603050405020304" pitchFamily="18" charset="0"/>
              </a:rPr>
              <a:t> — Serial Pin Control Bit 0</a:t>
            </a:r>
            <a:r>
              <a:rPr lang="en-IN" sz="1500" kern="100" dirty="0">
                <a:latin typeface="Calibri" panose="020F0502020204030204" pitchFamily="34" charset="0"/>
                <a:ea typeface="Calibri" panose="020F0502020204030204" pitchFamily="34" charset="0"/>
                <a:cs typeface="Times New Roman" panose="02020603050405020304" pitchFamily="18" charset="0"/>
              </a:rPr>
              <a:t>:</a:t>
            </a:r>
            <a:r>
              <a:rPr lang="en-IN" sz="1500" kern="0" dirty="0">
                <a:effectLst/>
                <a:latin typeface="Times New Roman" panose="02020603050405020304" pitchFamily="18" charset="0"/>
                <a:ea typeface="Calibri" panose="020F0502020204030204" pitchFamily="34" charset="0"/>
                <a:cs typeface="Times New Roman" panose="02020603050405020304" pitchFamily="18" charset="0"/>
              </a:rPr>
              <a:t>This bit enables bidirectional pin configurations as shown in </a:t>
            </a:r>
            <a:r>
              <a:rPr lang="en-IN" sz="1500" b="1" kern="0" dirty="0">
                <a:effectLst/>
                <a:latin typeface="Arial" panose="020B0604020202020204" pitchFamily="34" charset="0"/>
                <a:ea typeface="Calibri" panose="020F0502020204030204" pitchFamily="34" charset="0"/>
                <a:cs typeface="Times New Roman" panose="02020603050405020304" pitchFamily="18" charset="0"/>
              </a:rPr>
              <a:t>Table 4</a:t>
            </a:r>
            <a:r>
              <a:rPr lang="en-IN" sz="1500" kern="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1E6EB85-D679-85AE-EF1B-DA382F509CAC}"/>
              </a:ext>
            </a:extLst>
          </p:cNvPr>
          <p:cNvSpPr>
            <a:spLocks noGrp="1"/>
          </p:cNvSpPr>
          <p:nvPr>
            <p:ph type="sldNum" sz="quarter" idx="12"/>
          </p:nvPr>
        </p:nvSpPr>
        <p:spPr/>
        <p:txBody>
          <a:bodyPr/>
          <a:lstStyle/>
          <a:p>
            <a:fld id="{4651065B-455D-4A38-89AA-E6FC230926FA}" type="slidenum">
              <a:rPr lang="en-IN" smtClean="0"/>
              <a:t>11</a:t>
            </a:fld>
            <a:endParaRPr lang="en-IN"/>
          </a:p>
        </p:txBody>
      </p:sp>
      <p:pic>
        <p:nvPicPr>
          <p:cNvPr id="6" name="Picture 5" descr="kle tech logo">
            <a:extLst>
              <a:ext uri="{FF2B5EF4-FFF2-40B4-BE49-F238E27FC236}">
                <a16:creationId xmlns:a16="http://schemas.microsoft.com/office/drawing/2014/main" id="{DBFC02C5-A757-624C-4A82-D20AF9C6F1F5}"/>
              </a:ext>
            </a:extLst>
          </p:cNvPr>
          <p:cNvPicPr/>
          <p:nvPr/>
        </p:nvPicPr>
        <p:blipFill>
          <a:blip r:embed="rId2" cstate="print"/>
          <a:srcRect/>
          <a:stretch>
            <a:fillRect/>
          </a:stretch>
        </p:blipFill>
        <p:spPr bwMode="auto">
          <a:xfrm>
            <a:off x="8610600" y="13464"/>
            <a:ext cx="3424084" cy="1047782"/>
          </a:xfrm>
          <a:prstGeom prst="rect">
            <a:avLst/>
          </a:prstGeom>
          <a:noFill/>
          <a:ln>
            <a:noFill/>
          </a:ln>
        </p:spPr>
      </p:pic>
      <p:sp>
        <p:nvSpPr>
          <p:cNvPr id="4" name="TextBox 3">
            <a:extLst>
              <a:ext uri="{FF2B5EF4-FFF2-40B4-BE49-F238E27FC236}">
                <a16:creationId xmlns:a16="http://schemas.microsoft.com/office/drawing/2014/main" id="{EF62707E-BB58-BC5A-E6F4-1E243C9F3739}"/>
              </a:ext>
            </a:extLst>
          </p:cNvPr>
          <p:cNvSpPr txBox="1"/>
          <p:nvPr/>
        </p:nvSpPr>
        <p:spPr>
          <a:xfrm>
            <a:off x="3529781" y="26156"/>
            <a:ext cx="4798142" cy="338554"/>
          </a:xfrm>
          <a:prstGeom prst="rect">
            <a:avLst/>
          </a:prstGeom>
          <a:noFill/>
        </p:spPr>
        <p:txBody>
          <a:bodyPr wrap="square">
            <a:spAutoFit/>
          </a:bodyPr>
          <a:lstStyle/>
          <a:p>
            <a:pPr marL="0" indent="0" algn="ctr">
              <a:buNone/>
            </a:pPr>
            <a:r>
              <a:rPr lang="en-IN" sz="1600" b="1" dirty="0">
                <a:effectLst/>
              </a:rPr>
              <a:t>RISC V Based SoC Design-SPI</a:t>
            </a:r>
            <a:endParaRPr lang="en-IN" sz="1600" b="1" dirty="0"/>
          </a:p>
        </p:txBody>
      </p:sp>
      <p:pic>
        <p:nvPicPr>
          <p:cNvPr id="13" name="Picture 12">
            <a:extLst>
              <a:ext uri="{FF2B5EF4-FFF2-40B4-BE49-F238E27FC236}">
                <a16:creationId xmlns:a16="http://schemas.microsoft.com/office/drawing/2014/main" id="{436B5A5D-F30F-A7FB-EEAF-F4CACADFA75E}"/>
              </a:ext>
            </a:extLst>
          </p:cNvPr>
          <p:cNvPicPr>
            <a:picLocks noChangeAspect="1"/>
          </p:cNvPicPr>
          <p:nvPr/>
        </p:nvPicPr>
        <p:blipFill>
          <a:blip r:embed="rId3"/>
          <a:stretch>
            <a:fillRect/>
          </a:stretch>
        </p:blipFill>
        <p:spPr>
          <a:xfrm>
            <a:off x="2926080" y="3008309"/>
            <a:ext cx="5273040" cy="1953895"/>
          </a:xfrm>
          <a:prstGeom prst="rect">
            <a:avLst/>
          </a:prstGeom>
        </p:spPr>
      </p:pic>
      <p:sp>
        <p:nvSpPr>
          <p:cNvPr id="15" name="TextBox 14">
            <a:extLst>
              <a:ext uri="{FF2B5EF4-FFF2-40B4-BE49-F238E27FC236}">
                <a16:creationId xmlns:a16="http://schemas.microsoft.com/office/drawing/2014/main" id="{C23FD8D1-C027-2E5E-E009-75CAC4D51C3A}"/>
              </a:ext>
            </a:extLst>
          </p:cNvPr>
          <p:cNvSpPr txBox="1"/>
          <p:nvPr/>
        </p:nvSpPr>
        <p:spPr>
          <a:xfrm>
            <a:off x="2514600" y="2602830"/>
            <a:ext cx="6096000" cy="369332"/>
          </a:xfrm>
          <a:prstGeom prst="rect">
            <a:avLst/>
          </a:prstGeom>
          <a:noFill/>
        </p:spPr>
        <p:txBody>
          <a:bodyPr wrap="square">
            <a:spAutoFit/>
          </a:bodyPr>
          <a:lstStyle/>
          <a:p>
            <a:pPr algn="ctr"/>
            <a:r>
              <a:rPr lang="en-IN" sz="1800" b="1" kern="0" dirty="0">
                <a:effectLst/>
                <a:latin typeface="Arial" panose="020B0604020202020204" pitchFamily="34" charset="0"/>
                <a:ea typeface="Calibri" panose="020F0502020204030204" pitchFamily="34" charset="0"/>
              </a:rPr>
              <a:t>Table 4 Bidirectional Pin Configurations</a:t>
            </a:r>
            <a:endParaRPr lang="en-IN" dirty="0"/>
          </a:p>
        </p:txBody>
      </p:sp>
    </p:spTree>
    <p:extLst>
      <p:ext uri="{BB962C8B-B14F-4D97-AF65-F5344CB8AC3E}">
        <p14:creationId xmlns:p14="http://schemas.microsoft.com/office/powerpoint/2010/main" val="3897637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F7FDF-1A0F-574A-AC56-8643BA1744DD}"/>
              </a:ext>
            </a:extLst>
          </p:cNvPr>
          <p:cNvSpPr>
            <a:spLocks noGrp="1"/>
          </p:cNvSpPr>
          <p:nvPr>
            <p:ph type="title"/>
          </p:nvPr>
        </p:nvSpPr>
        <p:spPr>
          <a:xfrm>
            <a:off x="838200" y="964893"/>
            <a:ext cx="10515600" cy="1325563"/>
          </a:xfrm>
        </p:spPr>
        <p:txBody>
          <a:bodyPr>
            <a:normAutofit/>
          </a:bodyPr>
          <a:lstStyle/>
          <a:p>
            <a:r>
              <a:rPr lang="en-IN" sz="2000" b="1" kern="0" dirty="0">
                <a:effectLst/>
                <a:latin typeface="Times New Roman" panose="02020603050405020304" pitchFamily="18" charset="0"/>
                <a:ea typeface="Calibri" panose="020F0502020204030204" pitchFamily="34" charset="0"/>
                <a:cs typeface="Times New Roman" panose="02020603050405020304" pitchFamily="18" charset="0"/>
              </a:rPr>
              <a:t>3)  SPI Baud Rate Register [8 bit]:</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F0D11AA-E68D-0D8F-9DCE-C1B2FE06CCF2}"/>
              </a:ext>
            </a:extLst>
          </p:cNvPr>
          <p:cNvSpPr>
            <a:spLocks noGrp="1"/>
          </p:cNvSpPr>
          <p:nvPr>
            <p:ph type="sldNum" sz="quarter" idx="12"/>
          </p:nvPr>
        </p:nvSpPr>
        <p:spPr/>
        <p:txBody>
          <a:bodyPr/>
          <a:lstStyle/>
          <a:p>
            <a:fld id="{4651065B-455D-4A38-89AA-E6FC230926FA}" type="slidenum">
              <a:rPr lang="en-IN" smtClean="0"/>
              <a:t>12</a:t>
            </a:fld>
            <a:endParaRPr lang="en-IN"/>
          </a:p>
        </p:txBody>
      </p:sp>
      <p:pic>
        <p:nvPicPr>
          <p:cNvPr id="6" name="Picture 5" descr="kle tech logo">
            <a:extLst>
              <a:ext uri="{FF2B5EF4-FFF2-40B4-BE49-F238E27FC236}">
                <a16:creationId xmlns:a16="http://schemas.microsoft.com/office/drawing/2014/main" id="{561F9F9F-D15A-EDB8-C9BF-F629B43DD124}"/>
              </a:ext>
            </a:extLst>
          </p:cNvPr>
          <p:cNvPicPr/>
          <p:nvPr/>
        </p:nvPicPr>
        <p:blipFill>
          <a:blip r:embed="rId2" cstate="print"/>
          <a:srcRect/>
          <a:stretch>
            <a:fillRect/>
          </a:stretch>
        </p:blipFill>
        <p:spPr bwMode="auto">
          <a:xfrm>
            <a:off x="8259097" y="17471"/>
            <a:ext cx="3689888" cy="1047782"/>
          </a:xfrm>
          <a:prstGeom prst="rect">
            <a:avLst/>
          </a:prstGeom>
          <a:noFill/>
          <a:ln>
            <a:noFill/>
          </a:ln>
        </p:spPr>
      </p:pic>
      <p:sp>
        <p:nvSpPr>
          <p:cNvPr id="7" name="TextBox 6">
            <a:extLst>
              <a:ext uri="{FF2B5EF4-FFF2-40B4-BE49-F238E27FC236}">
                <a16:creationId xmlns:a16="http://schemas.microsoft.com/office/drawing/2014/main" id="{1A1B3AD9-7517-96A4-1803-DF39463A0163}"/>
              </a:ext>
            </a:extLst>
          </p:cNvPr>
          <p:cNvSpPr txBox="1"/>
          <p:nvPr/>
        </p:nvSpPr>
        <p:spPr>
          <a:xfrm>
            <a:off x="3529781" y="26156"/>
            <a:ext cx="4729316" cy="338554"/>
          </a:xfrm>
          <a:prstGeom prst="rect">
            <a:avLst/>
          </a:prstGeom>
          <a:noFill/>
        </p:spPr>
        <p:txBody>
          <a:bodyPr wrap="square">
            <a:spAutoFit/>
          </a:bodyPr>
          <a:lstStyle/>
          <a:p>
            <a:pPr marL="0" indent="0" algn="ctr">
              <a:buNone/>
            </a:pPr>
            <a:r>
              <a:rPr lang="en-IN" sz="1600" b="1" dirty="0">
                <a:effectLst/>
              </a:rPr>
              <a:t>RISC V Based SoC Design-SPI</a:t>
            </a:r>
            <a:endParaRPr lang="en-IN" sz="1600" b="1" dirty="0"/>
          </a:p>
        </p:txBody>
      </p:sp>
      <p:pic>
        <p:nvPicPr>
          <p:cNvPr id="4" name="Content Placeholder 3">
            <a:extLst>
              <a:ext uri="{FF2B5EF4-FFF2-40B4-BE49-F238E27FC236}">
                <a16:creationId xmlns:a16="http://schemas.microsoft.com/office/drawing/2014/main" id="{49A4E65B-D42B-FDFB-49A0-2FA9C3A9D186}"/>
              </a:ext>
            </a:extLst>
          </p:cNvPr>
          <p:cNvPicPr>
            <a:picLocks noGrp="1" noChangeAspect="1"/>
          </p:cNvPicPr>
          <p:nvPr>
            <p:ph idx="1"/>
          </p:nvPr>
        </p:nvPicPr>
        <p:blipFill>
          <a:blip r:embed="rId3"/>
          <a:stretch>
            <a:fillRect/>
          </a:stretch>
        </p:blipFill>
        <p:spPr>
          <a:xfrm>
            <a:off x="1208175" y="1938532"/>
            <a:ext cx="6492803" cy="1165961"/>
          </a:xfrm>
          <a:prstGeom prst="rect">
            <a:avLst/>
          </a:prstGeom>
        </p:spPr>
      </p:pic>
      <p:sp>
        <p:nvSpPr>
          <p:cNvPr id="9" name="TextBox 8">
            <a:extLst>
              <a:ext uri="{FF2B5EF4-FFF2-40B4-BE49-F238E27FC236}">
                <a16:creationId xmlns:a16="http://schemas.microsoft.com/office/drawing/2014/main" id="{8F6A5A6F-2BD2-AC4B-B844-878144F08B5E}"/>
              </a:ext>
            </a:extLst>
          </p:cNvPr>
          <p:cNvSpPr txBox="1"/>
          <p:nvPr/>
        </p:nvSpPr>
        <p:spPr>
          <a:xfrm>
            <a:off x="1101212" y="3429000"/>
            <a:ext cx="6096000" cy="1764714"/>
          </a:xfrm>
          <a:prstGeom prst="rect">
            <a:avLst/>
          </a:prstGeom>
          <a:noFill/>
        </p:spPr>
        <p:txBody>
          <a:bodyPr wrap="square">
            <a:spAutoFit/>
          </a:bodyPr>
          <a:lstStyle/>
          <a:p>
            <a:pPr>
              <a:lnSpc>
                <a:spcPct val="107000"/>
              </a:lnSpc>
              <a:spcAft>
                <a:spcPts val="800"/>
              </a:spcAft>
            </a:pPr>
            <a:r>
              <a:rPr lang="en-IN" sz="1800" b="1" kern="0" dirty="0">
                <a:effectLst/>
                <a:latin typeface="Times New Roman" panose="02020603050405020304" pitchFamily="18" charset="0"/>
                <a:ea typeface="Calibri" panose="020F0502020204030204" pitchFamily="34" charset="0"/>
                <a:cs typeface="Times New Roman" panose="02020603050405020304" pitchFamily="18" charset="0"/>
              </a:rPr>
              <a:t>SPPR2–SPPR0</a:t>
            </a:r>
            <a:r>
              <a:rPr lang="en-IN" sz="1800" kern="0" dirty="0">
                <a:effectLst/>
                <a:latin typeface="Times New Roman" panose="02020603050405020304" pitchFamily="18" charset="0"/>
                <a:ea typeface="Calibri" panose="020F0502020204030204" pitchFamily="34" charset="0"/>
                <a:cs typeface="Times New Roman" panose="02020603050405020304" pitchFamily="18" charset="0"/>
              </a:rPr>
              <a:t> — SPI Baud Rate Preselection Bits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0" dirty="0">
                <a:effectLst/>
                <a:latin typeface="Times New Roman" panose="02020603050405020304" pitchFamily="18" charset="0"/>
                <a:ea typeface="Calibri" panose="020F0502020204030204" pitchFamily="34" charset="0"/>
                <a:cs typeface="Times New Roman" panose="02020603050405020304" pitchFamily="18" charset="0"/>
              </a:rPr>
              <a:t>SPR2–SPR0</a:t>
            </a:r>
            <a:r>
              <a:rPr lang="en-IN" sz="1800" kern="0" dirty="0">
                <a:effectLst/>
                <a:latin typeface="Times New Roman" panose="02020603050405020304" pitchFamily="18" charset="0"/>
                <a:ea typeface="Calibri" panose="020F0502020204030204" pitchFamily="34" charset="0"/>
                <a:cs typeface="Times New Roman" panose="02020603050405020304" pitchFamily="18" charset="0"/>
              </a:rPr>
              <a:t> — SPI Baud Rate Selection Bits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Calibri" panose="020F0502020204030204" pitchFamily="34" charset="0"/>
                <a:cs typeface="Times New Roman" panose="02020603050405020304" pitchFamily="18" charset="0"/>
              </a:rPr>
              <a:t>These bits specify the SPI baud rates as shown in the table below. In master mode, a change of these bits will abort a transmission in progress and force the SPI system into idle state.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1571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87E6F-C976-13F3-C4F6-55A11CBA5B32}"/>
              </a:ext>
            </a:extLst>
          </p:cNvPr>
          <p:cNvSpPr>
            <a:spLocks noGrp="1"/>
          </p:cNvSpPr>
          <p:nvPr>
            <p:ph type="ctrTitle"/>
          </p:nvPr>
        </p:nvSpPr>
        <p:spPr>
          <a:xfrm>
            <a:off x="521110" y="947858"/>
            <a:ext cx="9173496" cy="584775"/>
          </a:xfrm>
        </p:spPr>
        <p:txBody>
          <a:bodyPr>
            <a:normAutofit/>
          </a:bodyPr>
          <a:lstStyle/>
          <a:p>
            <a:pPr algn="l"/>
            <a:r>
              <a:rPr lang="en-IN" sz="2000" b="1" kern="0" dirty="0">
                <a:effectLst/>
                <a:latin typeface="Times New Roman" panose="02020603050405020304" pitchFamily="18" charset="0"/>
                <a:ea typeface="Calibri" panose="020F0502020204030204" pitchFamily="34" charset="0"/>
                <a:cs typeface="Times New Roman" panose="02020603050405020304" pitchFamily="18" charset="0"/>
              </a:rPr>
              <a:t>4.  SPI Status Register [8 bit] [Only Read &amp; Not Write]:</a:t>
            </a:r>
            <a:endParaRPr lang="en-IN"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BCBDFE0-46C5-DF63-3EE0-898A5983AC71}"/>
              </a:ext>
            </a:extLst>
          </p:cNvPr>
          <p:cNvSpPr>
            <a:spLocks noGrp="1"/>
          </p:cNvSpPr>
          <p:nvPr>
            <p:ph type="subTitle" idx="1"/>
          </p:nvPr>
        </p:nvSpPr>
        <p:spPr>
          <a:xfrm>
            <a:off x="206477" y="2684205"/>
            <a:ext cx="11808541" cy="3716595"/>
          </a:xfrm>
        </p:spPr>
        <p:txBody>
          <a:bodyPr>
            <a:normAutofit/>
          </a:bodyPr>
          <a:lstStyle/>
          <a:p>
            <a:pPr marL="342900" lvl="0" indent="-342900" algn="l">
              <a:lnSpc>
                <a:spcPct val="107000"/>
              </a:lnSpc>
              <a:spcAft>
                <a:spcPts val="800"/>
              </a:spcAft>
              <a:buFont typeface="Symbol" panose="05050102010706020507" pitchFamily="18" charset="2"/>
              <a:buChar char=""/>
            </a:pPr>
            <a:r>
              <a:rPr lang="en-IN" sz="1400" b="1" kern="0" dirty="0">
                <a:effectLst/>
                <a:latin typeface="Times New Roman" panose="02020603050405020304" pitchFamily="18" charset="0"/>
                <a:ea typeface="Calibri" panose="020F0502020204030204" pitchFamily="34" charset="0"/>
                <a:cs typeface="Times New Roman" panose="02020603050405020304" pitchFamily="18" charset="0"/>
              </a:rPr>
              <a:t>SPIF</a:t>
            </a:r>
            <a:r>
              <a:rPr lang="en-IN" sz="1400" kern="0" dirty="0">
                <a:effectLst/>
                <a:latin typeface="Times New Roman" panose="02020603050405020304" pitchFamily="18" charset="0"/>
                <a:ea typeface="Calibri" panose="020F0502020204030204" pitchFamily="34" charset="0"/>
                <a:cs typeface="Times New Roman" panose="02020603050405020304" pitchFamily="18" charset="0"/>
              </a:rPr>
              <a:t> — SPIF Interrupt Flag: This bit is set after a received data byte has been transferred into the SPI Data  Register. This bit is cleared by reading the SPISR register (with SPIF set) followed by a read access to the SPI Data Register.      </a:t>
            </a:r>
          </a:p>
          <a:p>
            <a:pPr marL="342900" lvl="0" indent="-342900" algn="l">
              <a:lnSpc>
                <a:spcPct val="107000"/>
              </a:lnSpc>
              <a:spcAft>
                <a:spcPts val="800"/>
              </a:spcAft>
              <a:buFont typeface="Symbol" panose="05050102010706020507" pitchFamily="18" charset="2"/>
              <a:buChar char=""/>
            </a:pPr>
            <a:r>
              <a:rPr lang="en-IN" sz="1400" kern="0" dirty="0">
                <a:effectLst/>
                <a:latin typeface="Times New Roman" panose="02020603050405020304" pitchFamily="18" charset="0"/>
                <a:ea typeface="Calibri" panose="020F0502020204030204" pitchFamily="34" charset="0"/>
                <a:cs typeface="Times New Roman" panose="02020603050405020304" pitchFamily="18" charset="0"/>
              </a:rPr>
              <a:t>1 = New data copied to SPIDR. 	0 = Transfer not yet complete</a:t>
            </a:r>
          </a:p>
          <a:p>
            <a:pPr marL="342900" lvl="0" indent="-342900" algn="l">
              <a:lnSpc>
                <a:spcPct val="107000"/>
              </a:lnSpc>
              <a:spcAft>
                <a:spcPts val="800"/>
              </a:spcAft>
              <a:buFont typeface="Symbol" panose="05050102010706020507" pitchFamily="18" charset="2"/>
              <a:buChar char=""/>
            </a:pPr>
            <a:r>
              <a:rPr lang="en-IN" sz="1400" b="1" kern="0" dirty="0">
                <a:effectLst/>
                <a:latin typeface="Times New Roman" panose="02020603050405020304" pitchFamily="18" charset="0"/>
                <a:ea typeface="Calibri" panose="020F0502020204030204" pitchFamily="34" charset="0"/>
                <a:cs typeface="Times New Roman" panose="02020603050405020304" pitchFamily="18" charset="0"/>
              </a:rPr>
              <a:t>SPTEF</a:t>
            </a:r>
            <a:r>
              <a:rPr lang="en-IN" sz="1400" kern="0" dirty="0">
                <a:effectLst/>
                <a:latin typeface="Times New Roman" panose="02020603050405020304" pitchFamily="18" charset="0"/>
                <a:ea typeface="Calibri" panose="020F0502020204030204" pitchFamily="34" charset="0"/>
                <a:cs typeface="Times New Roman" panose="02020603050405020304" pitchFamily="18" charset="0"/>
              </a:rPr>
              <a:t> — SPI Transmit Empty Interrupt Flag: If set, this bit indicates that the transmit data register is empty. To clear this bit and place data into the transmit data register, SPISR has to be read with SPTEF=1, followed by a write to SPIDR. </a:t>
            </a:r>
          </a:p>
          <a:p>
            <a:pPr marL="342900" lvl="0" indent="-342900" algn="l">
              <a:lnSpc>
                <a:spcPct val="107000"/>
              </a:lnSpc>
              <a:spcAft>
                <a:spcPts val="800"/>
              </a:spcAft>
              <a:buFont typeface="Symbol" panose="05050102010706020507" pitchFamily="18" charset="2"/>
              <a:buChar char=""/>
            </a:pPr>
            <a:r>
              <a:rPr lang="en-IN" sz="1400" kern="0" dirty="0">
                <a:effectLst/>
                <a:latin typeface="Times New Roman" panose="02020603050405020304" pitchFamily="18" charset="0"/>
                <a:ea typeface="Calibri" panose="020F0502020204030204" pitchFamily="34" charset="0"/>
                <a:cs typeface="Times New Roman" panose="02020603050405020304" pitchFamily="18" charset="0"/>
              </a:rPr>
              <a:t>1 = SPI Data register empty.	 0 = SPI Data register not empty. </a:t>
            </a:r>
          </a:p>
          <a:p>
            <a:pPr marL="342900" lvl="0" indent="-342900" algn="l">
              <a:lnSpc>
                <a:spcPct val="107000"/>
              </a:lnSpc>
              <a:spcAft>
                <a:spcPts val="800"/>
              </a:spcAft>
              <a:buFont typeface="Symbol" panose="05050102010706020507" pitchFamily="18" charset="2"/>
              <a:buChar char=""/>
            </a:pPr>
            <a:r>
              <a:rPr lang="en-IN" sz="1400" b="1" kern="0" dirty="0">
                <a:effectLst/>
                <a:latin typeface="Times New Roman" panose="02020603050405020304" pitchFamily="18" charset="0"/>
                <a:ea typeface="Calibri" panose="020F0502020204030204" pitchFamily="34" charset="0"/>
                <a:cs typeface="Times New Roman" panose="02020603050405020304" pitchFamily="18" charset="0"/>
              </a:rPr>
              <a:t>MODF </a:t>
            </a:r>
            <a:r>
              <a:rPr lang="en-IN" sz="1400" kern="0" dirty="0">
                <a:effectLst/>
                <a:latin typeface="Times New Roman" panose="02020603050405020304" pitchFamily="18" charset="0"/>
                <a:ea typeface="Calibri" panose="020F0502020204030204" pitchFamily="34" charset="0"/>
                <a:cs typeface="Times New Roman" panose="02020603050405020304" pitchFamily="18" charset="0"/>
              </a:rPr>
              <a:t>— Mode Fault Flag: This bit is set if the SS input becomes low while the SPI is configured as a master and mode fault detection is enabled, MODFEN bit of SPICR2 register is set. The flag is cleared automatically by a read of the SPI Status Register (with MODF set) followed by a write to the SPI Control Register 1.</a:t>
            </a:r>
          </a:p>
          <a:p>
            <a:pPr marL="342900" lvl="0" indent="-342900" algn="l">
              <a:lnSpc>
                <a:spcPct val="107000"/>
              </a:lnSpc>
              <a:spcAft>
                <a:spcPts val="800"/>
              </a:spcAft>
              <a:buFont typeface="Symbol" panose="05050102010706020507" pitchFamily="18" charset="2"/>
              <a:buChar char=""/>
            </a:pPr>
            <a:r>
              <a:rPr lang="en-IN" sz="1400" kern="0" dirty="0">
                <a:effectLst/>
                <a:latin typeface="Times New Roman" panose="02020603050405020304" pitchFamily="18" charset="0"/>
                <a:ea typeface="Calibri" panose="020F0502020204030204" pitchFamily="34" charset="0"/>
                <a:cs typeface="Times New Roman" panose="02020603050405020304" pitchFamily="18" charset="0"/>
              </a:rPr>
              <a:t>1 = Mode fault has occurred.	0 = Mode fault has not occurred.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sz="1400" dirty="0"/>
          </a:p>
        </p:txBody>
      </p:sp>
      <p:sp>
        <p:nvSpPr>
          <p:cNvPr id="4" name="TextBox 3">
            <a:extLst>
              <a:ext uri="{FF2B5EF4-FFF2-40B4-BE49-F238E27FC236}">
                <a16:creationId xmlns:a16="http://schemas.microsoft.com/office/drawing/2014/main" id="{7348840C-34CA-1559-C885-F49AC9C061A4}"/>
              </a:ext>
            </a:extLst>
          </p:cNvPr>
          <p:cNvSpPr txBox="1"/>
          <p:nvPr/>
        </p:nvSpPr>
        <p:spPr>
          <a:xfrm>
            <a:off x="3529781" y="26156"/>
            <a:ext cx="4729316" cy="338554"/>
          </a:xfrm>
          <a:prstGeom prst="rect">
            <a:avLst/>
          </a:prstGeom>
          <a:noFill/>
        </p:spPr>
        <p:txBody>
          <a:bodyPr wrap="square">
            <a:spAutoFit/>
          </a:bodyPr>
          <a:lstStyle/>
          <a:p>
            <a:pPr marL="0" indent="0" algn="ctr">
              <a:buNone/>
            </a:pPr>
            <a:r>
              <a:rPr lang="en-IN" sz="1600" b="1" dirty="0">
                <a:effectLst/>
              </a:rPr>
              <a:t>RISC V Based SoC Design-SPI</a:t>
            </a:r>
            <a:endParaRPr lang="en-IN" sz="1600" b="1" dirty="0"/>
          </a:p>
        </p:txBody>
      </p:sp>
      <p:pic>
        <p:nvPicPr>
          <p:cNvPr id="5" name="Picture 4" descr="kle tech logo">
            <a:extLst>
              <a:ext uri="{FF2B5EF4-FFF2-40B4-BE49-F238E27FC236}">
                <a16:creationId xmlns:a16="http://schemas.microsoft.com/office/drawing/2014/main" id="{CA2406C3-72A6-AEE4-2D39-B211431C9598}"/>
              </a:ext>
            </a:extLst>
          </p:cNvPr>
          <p:cNvPicPr/>
          <p:nvPr/>
        </p:nvPicPr>
        <p:blipFill>
          <a:blip r:embed="rId2" cstate="print"/>
          <a:srcRect/>
          <a:stretch>
            <a:fillRect/>
          </a:stretch>
        </p:blipFill>
        <p:spPr bwMode="auto">
          <a:xfrm>
            <a:off x="8259096" y="17471"/>
            <a:ext cx="3864077" cy="1047782"/>
          </a:xfrm>
          <a:prstGeom prst="rect">
            <a:avLst/>
          </a:prstGeom>
          <a:noFill/>
          <a:ln>
            <a:noFill/>
          </a:ln>
        </p:spPr>
      </p:pic>
      <p:pic>
        <p:nvPicPr>
          <p:cNvPr id="6" name="Picture 5">
            <a:extLst>
              <a:ext uri="{FF2B5EF4-FFF2-40B4-BE49-F238E27FC236}">
                <a16:creationId xmlns:a16="http://schemas.microsoft.com/office/drawing/2014/main" id="{97DF49DD-BF95-0827-2929-670DA1261129}"/>
              </a:ext>
            </a:extLst>
          </p:cNvPr>
          <p:cNvPicPr>
            <a:picLocks noChangeAspect="1"/>
          </p:cNvPicPr>
          <p:nvPr/>
        </p:nvPicPr>
        <p:blipFill>
          <a:blip r:embed="rId3"/>
          <a:stretch>
            <a:fillRect/>
          </a:stretch>
        </p:blipFill>
        <p:spPr>
          <a:xfrm>
            <a:off x="1303120" y="1541318"/>
            <a:ext cx="6543021" cy="1016635"/>
          </a:xfrm>
          <a:prstGeom prst="rect">
            <a:avLst/>
          </a:prstGeom>
        </p:spPr>
      </p:pic>
      <p:sp>
        <p:nvSpPr>
          <p:cNvPr id="7" name="Slide Number Placeholder 2">
            <a:extLst>
              <a:ext uri="{FF2B5EF4-FFF2-40B4-BE49-F238E27FC236}">
                <a16:creationId xmlns:a16="http://schemas.microsoft.com/office/drawing/2014/main" id="{7CAE7076-7985-B30C-D6D1-3EC6C4E68328}"/>
              </a:ext>
            </a:extLst>
          </p:cNvPr>
          <p:cNvSpPr>
            <a:spLocks noGrp="1"/>
          </p:cNvSpPr>
          <p:nvPr>
            <p:ph type="sldNum" sz="quarter" idx="12"/>
          </p:nvPr>
        </p:nvSpPr>
        <p:spPr>
          <a:xfrm>
            <a:off x="8610600" y="6356350"/>
            <a:ext cx="2743200" cy="365125"/>
          </a:xfrm>
        </p:spPr>
        <p:txBody>
          <a:bodyPr/>
          <a:lstStyle/>
          <a:p>
            <a:fld id="{4651065B-455D-4A38-89AA-E6FC230926FA}" type="slidenum">
              <a:rPr lang="en-IN" smtClean="0"/>
              <a:t>13</a:t>
            </a:fld>
            <a:endParaRPr lang="en-IN"/>
          </a:p>
        </p:txBody>
      </p:sp>
    </p:spTree>
    <p:extLst>
      <p:ext uri="{BB962C8B-B14F-4D97-AF65-F5344CB8AC3E}">
        <p14:creationId xmlns:p14="http://schemas.microsoft.com/office/powerpoint/2010/main" val="3684573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8675A13-2AD2-9F31-66B1-FA30548E446C}"/>
              </a:ext>
            </a:extLst>
          </p:cNvPr>
          <p:cNvSpPr>
            <a:spLocks noGrp="1"/>
          </p:cNvSpPr>
          <p:nvPr>
            <p:ph type="sldNum" sz="quarter" idx="12"/>
          </p:nvPr>
        </p:nvSpPr>
        <p:spPr/>
        <p:txBody>
          <a:bodyPr/>
          <a:lstStyle/>
          <a:p>
            <a:fld id="{4651065B-455D-4A38-89AA-E6FC230926FA}" type="slidenum">
              <a:rPr lang="en-IN" smtClean="0"/>
              <a:t>14</a:t>
            </a:fld>
            <a:endParaRPr lang="en-IN"/>
          </a:p>
        </p:txBody>
      </p:sp>
      <p:sp>
        <p:nvSpPr>
          <p:cNvPr id="10" name="TextBox 9">
            <a:extLst>
              <a:ext uri="{FF2B5EF4-FFF2-40B4-BE49-F238E27FC236}">
                <a16:creationId xmlns:a16="http://schemas.microsoft.com/office/drawing/2014/main" id="{43BC8DD9-CAEE-7102-6984-8A6D38B14D12}"/>
              </a:ext>
            </a:extLst>
          </p:cNvPr>
          <p:cNvSpPr txBox="1"/>
          <p:nvPr/>
        </p:nvSpPr>
        <p:spPr>
          <a:xfrm>
            <a:off x="3529781" y="26156"/>
            <a:ext cx="4729316" cy="338554"/>
          </a:xfrm>
          <a:prstGeom prst="rect">
            <a:avLst/>
          </a:prstGeom>
          <a:noFill/>
        </p:spPr>
        <p:txBody>
          <a:bodyPr wrap="square">
            <a:spAutoFit/>
          </a:bodyPr>
          <a:lstStyle/>
          <a:p>
            <a:pPr marL="0" indent="0" algn="ctr">
              <a:buNone/>
            </a:pPr>
            <a:r>
              <a:rPr lang="en-IN" sz="1600" b="1" dirty="0">
                <a:effectLst/>
              </a:rPr>
              <a:t>RISC V Based SoC Design-SPI</a:t>
            </a:r>
            <a:endParaRPr lang="en-IN" sz="1600" b="1" dirty="0"/>
          </a:p>
        </p:txBody>
      </p:sp>
      <p:pic>
        <p:nvPicPr>
          <p:cNvPr id="11" name="Picture 10" descr="kle tech logo">
            <a:extLst>
              <a:ext uri="{FF2B5EF4-FFF2-40B4-BE49-F238E27FC236}">
                <a16:creationId xmlns:a16="http://schemas.microsoft.com/office/drawing/2014/main" id="{FB602445-99DB-1525-1AC6-31D452BF42BC}"/>
              </a:ext>
            </a:extLst>
          </p:cNvPr>
          <p:cNvPicPr/>
          <p:nvPr/>
        </p:nvPicPr>
        <p:blipFill>
          <a:blip r:embed="rId2" cstate="print"/>
          <a:srcRect/>
          <a:stretch>
            <a:fillRect/>
          </a:stretch>
        </p:blipFill>
        <p:spPr bwMode="auto">
          <a:xfrm>
            <a:off x="8259097" y="147924"/>
            <a:ext cx="3864077" cy="1047782"/>
          </a:xfrm>
          <a:prstGeom prst="rect">
            <a:avLst/>
          </a:prstGeom>
          <a:noFill/>
          <a:ln>
            <a:noFill/>
          </a:ln>
        </p:spPr>
      </p:pic>
      <p:sp>
        <p:nvSpPr>
          <p:cNvPr id="8" name="TextBox 7">
            <a:extLst>
              <a:ext uri="{FF2B5EF4-FFF2-40B4-BE49-F238E27FC236}">
                <a16:creationId xmlns:a16="http://schemas.microsoft.com/office/drawing/2014/main" id="{FA3AC725-F91E-49E4-BDF2-AF4D5C3BC3E1}"/>
              </a:ext>
            </a:extLst>
          </p:cNvPr>
          <p:cNvSpPr txBox="1"/>
          <p:nvPr/>
        </p:nvSpPr>
        <p:spPr>
          <a:xfrm>
            <a:off x="4274574" y="1473650"/>
            <a:ext cx="6096000" cy="400110"/>
          </a:xfrm>
          <a:prstGeom prst="rect">
            <a:avLst/>
          </a:prstGeom>
          <a:noFill/>
        </p:spPr>
        <p:txBody>
          <a:bodyPr wrap="square">
            <a:spAutoFit/>
          </a:bodyPr>
          <a:lstStyle/>
          <a:p>
            <a:r>
              <a:rPr lang="en-US" sz="2000" b="0" i="0" u="none" strike="noStrike" baseline="0" dirty="0">
                <a:latin typeface="Times New Roman" panose="02020603050405020304" pitchFamily="18" charset="0"/>
                <a:cs typeface="Times New Roman" panose="02020603050405020304" pitchFamily="18" charset="0"/>
              </a:rPr>
              <a:t>Functional Block Diagram of SPI</a:t>
            </a:r>
            <a:endParaRPr lang="en-IN" sz="20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C062EC8B-CA3D-6F2F-F20D-A80851D0EB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1541" y="2480906"/>
            <a:ext cx="4404360" cy="2192655"/>
          </a:xfrm>
          <a:prstGeom prst="rect">
            <a:avLst/>
          </a:prstGeom>
          <a:noFill/>
          <a:ln>
            <a:noFill/>
          </a:ln>
        </p:spPr>
      </p:pic>
      <p:sp>
        <p:nvSpPr>
          <p:cNvPr id="5" name="TextBox 4">
            <a:extLst>
              <a:ext uri="{FF2B5EF4-FFF2-40B4-BE49-F238E27FC236}">
                <a16:creationId xmlns:a16="http://schemas.microsoft.com/office/drawing/2014/main" id="{10165582-D693-482F-D0B8-EEFBFED33F42}"/>
              </a:ext>
            </a:extLst>
          </p:cNvPr>
          <p:cNvSpPr txBox="1"/>
          <p:nvPr/>
        </p:nvSpPr>
        <p:spPr>
          <a:xfrm>
            <a:off x="7551541" y="4673561"/>
            <a:ext cx="4247289" cy="374077"/>
          </a:xfrm>
          <a:prstGeom prst="rect">
            <a:avLst/>
          </a:prstGeom>
          <a:noFill/>
        </p:spPr>
        <p:txBody>
          <a:bodyPr wrap="square">
            <a:spAutoFit/>
          </a:bodyPr>
          <a:lstStyle/>
          <a:p>
            <a:pPr algn="ctr">
              <a:lnSpc>
                <a:spcPct val="107000"/>
              </a:lnSpc>
              <a:spcAft>
                <a:spcPts val="800"/>
              </a:spcAft>
              <a:tabLst>
                <a:tab pos="24384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SPI Modes based on CPOL and CPHA</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C84B61C7-2AC8-B37B-EB9A-33795C21B8E6}"/>
              </a:ext>
            </a:extLst>
          </p:cNvPr>
          <p:cNvPicPr>
            <a:picLocks noChangeAspect="1"/>
          </p:cNvPicPr>
          <p:nvPr/>
        </p:nvPicPr>
        <p:blipFill>
          <a:blip r:embed="rId4"/>
          <a:stretch>
            <a:fillRect/>
          </a:stretch>
        </p:blipFill>
        <p:spPr>
          <a:xfrm>
            <a:off x="512524" y="2312162"/>
            <a:ext cx="6722772" cy="2872902"/>
          </a:xfrm>
          <a:prstGeom prst="rect">
            <a:avLst/>
          </a:prstGeom>
        </p:spPr>
      </p:pic>
      <p:sp>
        <p:nvSpPr>
          <p:cNvPr id="9" name="TextBox 8">
            <a:extLst>
              <a:ext uri="{FF2B5EF4-FFF2-40B4-BE49-F238E27FC236}">
                <a16:creationId xmlns:a16="http://schemas.microsoft.com/office/drawing/2014/main" id="{532AC8ED-331D-E65A-ABA1-847DAF38F2DD}"/>
              </a:ext>
            </a:extLst>
          </p:cNvPr>
          <p:cNvSpPr txBox="1"/>
          <p:nvPr/>
        </p:nvSpPr>
        <p:spPr>
          <a:xfrm>
            <a:off x="2514600" y="5047638"/>
            <a:ext cx="2647335" cy="369332"/>
          </a:xfrm>
          <a:prstGeom prst="rect">
            <a:avLst/>
          </a:prstGeom>
          <a:noFill/>
        </p:spPr>
        <p:txBody>
          <a:bodyPr wrap="square">
            <a:spAutoFit/>
          </a:bodyPr>
          <a:lstStyle/>
          <a:p>
            <a:r>
              <a:rPr lang="en-IN" b="1" i="0" u="none" strike="noStrike" baseline="0" dirty="0">
                <a:latin typeface="Times New Roman" panose="02020603050405020304" pitchFamily="18" charset="0"/>
                <a:cs typeface="Times New Roman" panose="02020603050405020304" pitchFamily="18" charset="0"/>
              </a:rPr>
              <a:t>Block Diagram of SPI</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1135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7647-9C35-7790-272A-55FD64E3D57E}"/>
              </a:ext>
            </a:extLst>
          </p:cNvPr>
          <p:cNvSpPr>
            <a:spLocks noGrp="1"/>
          </p:cNvSpPr>
          <p:nvPr>
            <p:ph type="title"/>
          </p:nvPr>
        </p:nvSpPr>
        <p:spPr>
          <a:xfrm>
            <a:off x="902109" y="835641"/>
            <a:ext cx="9357852" cy="707462"/>
          </a:xfrm>
        </p:spPr>
        <p:txBody>
          <a:bodyPr>
            <a:normAutofit/>
          </a:bodyPr>
          <a:lstStyle/>
          <a:p>
            <a:pPr algn="ctr"/>
            <a:r>
              <a:rPr lang="en-US" sz="3500" b="1" dirty="0">
                <a:latin typeface="Times New Roman" panose="02020603050405020304" pitchFamily="18" charset="0"/>
                <a:cs typeface="Times New Roman" panose="02020603050405020304" pitchFamily="18" charset="0"/>
              </a:rPr>
              <a:t>Block diagram Explanation</a:t>
            </a:r>
            <a:endParaRPr lang="en-IN" sz="3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2E8D4D-2AA6-E167-B165-87E27E7ACB8C}"/>
              </a:ext>
            </a:extLst>
          </p:cNvPr>
          <p:cNvSpPr>
            <a:spLocks noGrp="1"/>
          </p:cNvSpPr>
          <p:nvPr>
            <p:ph sz="half" idx="1"/>
          </p:nvPr>
        </p:nvSpPr>
        <p:spPr>
          <a:xfrm>
            <a:off x="838200" y="1689100"/>
            <a:ext cx="5181600" cy="4803775"/>
          </a:xfrm>
          <a:ln>
            <a:solidFill>
              <a:schemeClr val="tx1"/>
            </a:solidFill>
          </a:ln>
        </p:spPr>
        <p:txBody>
          <a:bodyPr>
            <a:normAutofit fontScale="55000" lnSpcReduction="20000"/>
          </a:bodyPr>
          <a:lstStyle/>
          <a:p>
            <a:pPr marL="0" indent="0" algn="ctr">
              <a:buNone/>
            </a:pPr>
            <a:r>
              <a:rPr lang="en-US" sz="4000" b="1" u="sng" dirty="0">
                <a:latin typeface="Times New Roman" panose="02020603050405020304" pitchFamily="18" charset="0"/>
                <a:cs typeface="Times New Roman" panose="02020603050405020304" pitchFamily="18" charset="0"/>
              </a:rPr>
              <a:t>Controller Block</a:t>
            </a:r>
          </a:p>
          <a:p>
            <a:r>
              <a:rPr lang="en-US" sz="2500" dirty="0">
                <a:latin typeface="Times New Roman" panose="02020603050405020304" pitchFamily="18" charset="0"/>
                <a:cs typeface="Times New Roman" panose="02020603050405020304" pitchFamily="18" charset="0"/>
              </a:rPr>
              <a:t>It is a configurable SPI controller that allows setting parameters like data width, address width, clock polarity/phase, baud rate etc. through register writes.</a:t>
            </a:r>
          </a:p>
          <a:p>
            <a:r>
              <a:rPr lang="en-US" sz="2500" dirty="0">
                <a:latin typeface="Times New Roman" panose="02020603050405020304" pitchFamily="18" charset="0"/>
                <a:cs typeface="Times New Roman" panose="02020603050405020304" pitchFamily="18" charset="0"/>
              </a:rPr>
              <a:t>The SPICR_1, SPICR_2 and SPIBDR registers allow configuring the SPI mode parameters. Writing to these registers saves the configuration.</a:t>
            </a:r>
          </a:p>
          <a:p>
            <a:r>
              <a:rPr lang="en-US" sz="2500" dirty="0">
                <a:latin typeface="Times New Roman" panose="02020603050405020304" pitchFamily="18" charset="0"/>
                <a:cs typeface="Times New Roman" panose="02020603050405020304" pitchFamily="18" charset="0"/>
              </a:rPr>
              <a:t>The MWDATA register is used to write the data to be transmitted. Reading the MRDATA gives the received SPI data.</a:t>
            </a:r>
          </a:p>
          <a:p>
            <a:r>
              <a:rPr lang="en-US" sz="2500" dirty="0">
                <a:latin typeface="Times New Roman" panose="02020603050405020304" pitchFamily="18" charset="0"/>
                <a:cs typeface="Times New Roman" panose="02020603050405020304" pitchFamily="18" charset="0"/>
              </a:rPr>
              <a:t>It generates the SPI clock using a clock divider circuit. The baud rate is configurable by writing to the SPIBDR register.</a:t>
            </a:r>
          </a:p>
          <a:p>
            <a:r>
              <a:rPr lang="en-US" sz="2500" dirty="0">
                <a:latin typeface="Times New Roman" panose="02020603050405020304" pitchFamily="18" charset="0"/>
                <a:cs typeface="Times New Roman" panose="02020603050405020304" pitchFamily="18" charset="0"/>
              </a:rPr>
              <a:t>The SPI state machine, transmission and reception logic is not shown here. Only the configuration registers, clock generation and interface to access the registers is defined.</a:t>
            </a:r>
          </a:p>
          <a:p>
            <a:r>
              <a:rPr lang="en-US" sz="2500" dirty="0">
                <a:latin typeface="Times New Roman" panose="02020603050405020304" pitchFamily="18" charset="0"/>
                <a:cs typeface="Times New Roman" panose="02020603050405020304" pitchFamily="18" charset="0"/>
              </a:rPr>
              <a:t>It provides interfaces like chip select signals, interrupts etc. along with the SPI lines SCK, MOSI, MISO.</a:t>
            </a:r>
          </a:p>
          <a:p>
            <a:r>
              <a:rPr lang="en-US" sz="2500" dirty="0">
                <a:latin typeface="Times New Roman" panose="02020603050405020304" pitchFamily="18" charset="0"/>
                <a:cs typeface="Times New Roman" panose="02020603050405020304" pitchFamily="18" charset="0"/>
              </a:rPr>
              <a:t>this is a configurable SPI controller design that allows setting various SPI communication parameters through register access. The module provides the necessary interfaces and a programmable clock divider to generate the SCK. The state machine and data transfer logic for SPI transmission/reception is likely implemented separately.</a:t>
            </a:r>
            <a:endParaRPr lang="en-IN" sz="25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D76FED5-35C0-DB8D-5AED-EDD572991007}"/>
              </a:ext>
            </a:extLst>
          </p:cNvPr>
          <p:cNvSpPr>
            <a:spLocks noGrp="1"/>
          </p:cNvSpPr>
          <p:nvPr>
            <p:ph sz="half" idx="2"/>
          </p:nvPr>
        </p:nvSpPr>
        <p:spPr>
          <a:xfrm>
            <a:off x="6172200" y="1689099"/>
            <a:ext cx="5181600" cy="4803775"/>
          </a:xfrm>
          <a:ln>
            <a:solidFill>
              <a:schemeClr val="tx1"/>
            </a:solidFill>
          </a:ln>
        </p:spPr>
        <p:txBody>
          <a:bodyPr>
            <a:normAutofit fontScale="55000" lnSpcReduction="20000"/>
          </a:bodyPr>
          <a:lstStyle/>
          <a:p>
            <a:pPr marL="0" indent="0" algn="ctr">
              <a:buNone/>
            </a:pPr>
            <a:r>
              <a:rPr lang="en-US" sz="4000" b="1" u="sng" dirty="0">
                <a:latin typeface="Times New Roman" panose="02020603050405020304" pitchFamily="18" charset="0"/>
                <a:cs typeface="Times New Roman" panose="02020603050405020304" pitchFamily="18" charset="0"/>
              </a:rPr>
              <a:t>Master Block</a:t>
            </a:r>
          </a:p>
          <a:p>
            <a:r>
              <a:rPr lang="en-US" sz="2500" dirty="0">
                <a:latin typeface="Times New Roman" panose="02020603050405020304" pitchFamily="18" charset="0"/>
                <a:cs typeface="Times New Roman" panose="02020603050405020304" pitchFamily="18" charset="0"/>
              </a:rPr>
              <a:t>It is a configurable SPI master that allows setting parameters like data width, clock polarity/phase, LSB/MSB first etc. through the SPICR registers.</a:t>
            </a:r>
          </a:p>
          <a:p>
            <a:r>
              <a:rPr lang="en-US" sz="2500" dirty="0">
                <a:latin typeface="Times New Roman" panose="02020603050405020304" pitchFamily="18" charset="0"/>
                <a:cs typeface="Times New Roman" panose="02020603050405020304" pitchFamily="18" charset="0"/>
              </a:rPr>
              <a:t>The core logic involves SPI data transmission in 4 8-bit chunks. Transmit and receive shift registers (SPIDR_W, SPIDR_R) are used to shift out TX data and capture RX data.</a:t>
            </a:r>
          </a:p>
          <a:p>
            <a:r>
              <a:rPr lang="en-US" sz="2500" dirty="0">
                <a:latin typeface="Times New Roman" panose="02020603050405020304" pitchFamily="18" charset="0"/>
                <a:cs typeface="Times New Roman" panose="02020603050405020304" pitchFamily="18" charset="0"/>
              </a:rPr>
              <a:t>The state machine has 4 states - idle, setup, write, read. Setup state configures the transmission, write state handles MOSI data shifting out, while read state shifts in MISO data.</a:t>
            </a:r>
          </a:p>
          <a:p>
            <a:r>
              <a:rPr lang="en-US" sz="2500" dirty="0">
                <a:latin typeface="Times New Roman" panose="02020603050405020304" pitchFamily="18" charset="0"/>
                <a:cs typeface="Times New Roman" panose="02020603050405020304" pitchFamily="18" charset="0"/>
              </a:rPr>
              <a:t>The sclk generation logic creates the serial clock based on configurable parameters like polarity, phase. The baud rate can also be configured.</a:t>
            </a:r>
          </a:p>
          <a:p>
            <a:r>
              <a:rPr lang="en-US" sz="2500" dirty="0">
                <a:latin typeface="Times New Roman" panose="02020603050405020304" pitchFamily="18" charset="0"/>
                <a:cs typeface="Times New Roman" panose="02020603050405020304" pitchFamily="18" charset="0"/>
              </a:rPr>
              <a:t>Interface signals include ss, sclk, mosi, miso along with registers like SPICR, SPISR for control and status.</a:t>
            </a:r>
          </a:p>
          <a:p>
            <a:r>
              <a:rPr lang="en-US" sz="2500" b="0" i="0" dirty="0">
                <a:solidFill>
                  <a:srgbClr val="29261B"/>
                </a:solidFill>
                <a:effectLst/>
                <a:latin typeface="Times New Roman" panose="02020603050405020304" pitchFamily="18" charset="0"/>
                <a:cs typeface="Times New Roman" panose="02020603050405020304" pitchFamily="18" charset="0"/>
              </a:rPr>
              <a:t>this is a parameterized and configurable SPI master with support for varied data widths. It can handle both transmission and reception through inbuilt shift register based logic. The state machine orchestrates the SPI operations based on parameters set in configuration registers. Overall, this allows customizing SPI communication for different external slave devices.</a:t>
            </a:r>
            <a:endParaRPr lang="en-US" sz="25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96A71C35-FD6B-7648-3266-78EAF8DFEF96}"/>
              </a:ext>
            </a:extLst>
          </p:cNvPr>
          <p:cNvSpPr>
            <a:spLocks noGrp="1"/>
          </p:cNvSpPr>
          <p:nvPr>
            <p:ph type="sldNum" sz="quarter" idx="12"/>
          </p:nvPr>
        </p:nvSpPr>
        <p:spPr>
          <a:xfrm>
            <a:off x="9131710" y="6310311"/>
            <a:ext cx="2743200" cy="365125"/>
          </a:xfrm>
        </p:spPr>
        <p:txBody>
          <a:bodyPr/>
          <a:lstStyle/>
          <a:p>
            <a:fld id="{4651065B-455D-4A38-89AA-E6FC230926FA}" type="slidenum">
              <a:rPr lang="en-IN" smtClean="0"/>
              <a:t>15</a:t>
            </a:fld>
            <a:endParaRPr lang="en-IN" dirty="0"/>
          </a:p>
        </p:txBody>
      </p:sp>
      <p:sp>
        <p:nvSpPr>
          <p:cNvPr id="8" name="TextBox 7">
            <a:extLst>
              <a:ext uri="{FF2B5EF4-FFF2-40B4-BE49-F238E27FC236}">
                <a16:creationId xmlns:a16="http://schemas.microsoft.com/office/drawing/2014/main" id="{2909008F-862E-B7B3-89F8-182F78DA25BE}"/>
              </a:ext>
            </a:extLst>
          </p:cNvPr>
          <p:cNvSpPr txBox="1"/>
          <p:nvPr/>
        </p:nvSpPr>
        <p:spPr>
          <a:xfrm>
            <a:off x="4906296" y="141590"/>
            <a:ext cx="3578942" cy="369332"/>
          </a:xfrm>
          <a:prstGeom prst="rect">
            <a:avLst/>
          </a:prstGeom>
          <a:noFill/>
        </p:spPr>
        <p:txBody>
          <a:bodyPr wrap="square">
            <a:spAutoFit/>
          </a:bodyPr>
          <a:lstStyle/>
          <a:p>
            <a:pPr marL="0" indent="0" algn="ctr">
              <a:buNone/>
            </a:pPr>
            <a:r>
              <a:rPr lang="en-IN" sz="1800" b="1" dirty="0">
                <a:effectLst/>
              </a:rPr>
              <a:t>RISC V Based SoC Design-SPI</a:t>
            </a:r>
            <a:endParaRPr lang="en-IN" sz="1800" b="1" dirty="0"/>
          </a:p>
        </p:txBody>
      </p:sp>
      <p:pic>
        <p:nvPicPr>
          <p:cNvPr id="9" name="Picture 8" descr="kle tech logo">
            <a:extLst>
              <a:ext uri="{FF2B5EF4-FFF2-40B4-BE49-F238E27FC236}">
                <a16:creationId xmlns:a16="http://schemas.microsoft.com/office/drawing/2014/main" id="{82CF5BDF-82E1-8971-1ECF-622D241D13F8}"/>
              </a:ext>
            </a:extLst>
          </p:cNvPr>
          <p:cNvPicPr/>
          <p:nvPr/>
        </p:nvPicPr>
        <p:blipFill>
          <a:blip r:embed="rId2" cstate="print"/>
          <a:srcRect/>
          <a:stretch>
            <a:fillRect/>
          </a:stretch>
        </p:blipFill>
        <p:spPr bwMode="auto">
          <a:xfrm>
            <a:off x="8327923" y="47593"/>
            <a:ext cx="3864077" cy="1047782"/>
          </a:xfrm>
          <a:prstGeom prst="rect">
            <a:avLst/>
          </a:prstGeom>
          <a:noFill/>
          <a:ln>
            <a:noFill/>
          </a:ln>
        </p:spPr>
      </p:pic>
    </p:spTree>
    <p:extLst>
      <p:ext uri="{BB962C8B-B14F-4D97-AF65-F5344CB8AC3E}">
        <p14:creationId xmlns:p14="http://schemas.microsoft.com/office/powerpoint/2010/main" val="3390210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4C841-4761-B16B-3119-ADF89E12ED29}"/>
              </a:ext>
            </a:extLst>
          </p:cNvPr>
          <p:cNvSpPr>
            <a:spLocks noGrp="1"/>
          </p:cNvSpPr>
          <p:nvPr>
            <p:ph type="title"/>
          </p:nvPr>
        </p:nvSpPr>
        <p:spPr>
          <a:xfrm>
            <a:off x="838200" y="934065"/>
            <a:ext cx="9810135" cy="756623"/>
          </a:xfrm>
        </p:spPr>
        <p:txBody>
          <a:bodyPr>
            <a:normAutofit/>
          </a:bodyPr>
          <a:lstStyle/>
          <a:p>
            <a:pPr algn="ctr"/>
            <a:r>
              <a:rPr lang="en-US" sz="3500" b="1" dirty="0">
                <a:latin typeface="Times New Roman" panose="02020603050405020304" pitchFamily="18" charset="0"/>
                <a:cs typeface="Times New Roman" panose="02020603050405020304" pitchFamily="18" charset="0"/>
              </a:rPr>
              <a:t>Block diagram Explanation</a:t>
            </a:r>
            <a:endParaRPr lang="en-IN" sz="35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05DAEC-CCE4-1001-1CF7-8CE6FD0162D7}"/>
              </a:ext>
            </a:extLst>
          </p:cNvPr>
          <p:cNvSpPr>
            <a:spLocks noGrp="1"/>
          </p:cNvSpPr>
          <p:nvPr>
            <p:ph sz="half" idx="1"/>
          </p:nvPr>
        </p:nvSpPr>
        <p:spPr>
          <a:xfrm>
            <a:off x="838200" y="1825625"/>
            <a:ext cx="5181600" cy="4667250"/>
          </a:xfrm>
          <a:ln>
            <a:solidFill>
              <a:schemeClr val="tx1"/>
            </a:solidFill>
          </a:ln>
        </p:spPr>
        <p:txBody>
          <a:bodyPr>
            <a:normAutofit fontScale="25000" lnSpcReduction="20000"/>
          </a:bodyPr>
          <a:lstStyle/>
          <a:p>
            <a:pPr marL="0" indent="0" algn="ctr">
              <a:buNone/>
            </a:pPr>
            <a:r>
              <a:rPr lang="en-US" sz="8800" b="1" u="sng" dirty="0">
                <a:latin typeface="Times New Roman" panose="02020603050405020304" pitchFamily="18" charset="0"/>
                <a:cs typeface="Times New Roman" panose="02020603050405020304" pitchFamily="18" charset="0"/>
              </a:rPr>
              <a:t>SPI Top Block</a:t>
            </a:r>
            <a:endParaRPr lang="en-US" sz="8800" u="sng" dirty="0">
              <a:latin typeface="Times New Roman" panose="02020603050405020304" pitchFamily="18" charset="0"/>
              <a:cs typeface="Times New Roman" panose="02020603050405020304" pitchFamily="18" charset="0"/>
            </a:endParaRPr>
          </a:p>
          <a:p>
            <a:r>
              <a:rPr lang="en-US" sz="5600" dirty="0">
                <a:latin typeface="Times New Roman" panose="02020603050405020304" pitchFamily="18" charset="0"/>
                <a:cs typeface="Times New Roman" panose="02020603050405020304" pitchFamily="18" charset="0"/>
              </a:rPr>
              <a:t>It instantiates an SPI controller module (spi_controller) and an SPI master module (spi_master).</a:t>
            </a:r>
          </a:p>
          <a:p>
            <a:r>
              <a:rPr lang="en-US" sz="5600" dirty="0">
                <a:latin typeface="Times New Roman" panose="02020603050405020304" pitchFamily="18" charset="0"/>
                <a:cs typeface="Times New Roman" panose="02020603050405020304" pitchFamily="18" charset="0"/>
              </a:rPr>
              <a:t>The controller module handles the register interface, clock generation and overall SPI parameters configuration.</a:t>
            </a:r>
          </a:p>
          <a:p>
            <a:r>
              <a:rPr lang="en-US" sz="5600" dirty="0">
                <a:latin typeface="Times New Roman" panose="02020603050405020304" pitchFamily="18" charset="0"/>
                <a:cs typeface="Times New Roman" panose="02020603050405020304" pitchFamily="18" charset="0"/>
              </a:rPr>
              <a:t>The master module has the actual SPI data transmission and reception logic.</a:t>
            </a:r>
          </a:p>
          <a:p>
            <a:r>
              <a:rPr lang="en-US" sz="5600" dirty="0">
                <a:latin typeface="Times New Roman" panose="02020603050405020304" pitchFamily="18" charset="0"/>
                <a:cs typeface="Times New Roman" panose="02020603050405020304" pitchFamily="18" charset="0"/>
              </a:rPr>
              <a:t>Configuration registers like SPICR_1, SPICR_2 are used to set SPI modes and are common for both modules.</a:t>
            </a:r>
          </a:p>
          <a:p>
            <a:r>
              <a:rPr lang="en-US" sz="5600" dirty="0">
                <a:latin typeface="Times New Roman" panose="02020603050405020304" pitchFamily="18" charset="0"/>
                <a:cs typeface="Times New Roman" panose="02020603050405020304" pitchFamily="18" charset="0"/>
              </a:rPr>
              <a:t>The controller sets these registers and passes to the master module. It also handles the clock generation for SPI communication.</a:t>
            </a:r>
          </a:p>
          <a:p>
            <a:r>
              <a:rPr lang="en-US" sz="5600" dirty="0">
                <a:latin typeface="Times New Roman" panose="02020603050405020304" pitchFamily="18" charset="0"/>
                <a:cs typeface="Times New Roman" panose="02020603050405020304" pitchFamily="18" charset="0"/>
              </a:rPr>
              <a:t>Master module uses these configurations to control the SPI transfer. It also has access to data registers for transmission and reception.</a:t>
            </a:r>
          </a:p>
          <a:p>
            <a:r>
              <a:rPr lang="en-US" sz="5600" dirty="0">
                <a:latin typeface="Times New Roman" panose="02020603050405020304" pitchFamily="18" charset="0"/>
                <a:cs typeface="Times New Roman" panose="02020603050405020304" pitchFamily="18" charset="0"/>
              </a:rPr>
              <a:t>The MISI, MOSI, SS, SCLK signals are driven from the master module based on data transfers controlled by the state machine.</a:t>
            </a:r>
          </a:p>
          <a:p>
            <a:r>
              <a:rPr lang="en-US" sz="5600" dirty="0">
                <a:latin typeface="Times New Roman" panose="02020603050405020304" pitchFamily="18" charset="0"/>
                <a:cs typeface="Times New Roman" panose="02020603050405020304" pitchFamily="18" charset="0"/>
              </a:rPr>
              <a:t>this creates a configurable SPI system with flexible interfaces. The controller and master separation allows reusing modules and customizing setups. The registers form the backbone to configure operational modes. Overall, this implements an SPI architecture following standard building blocks.</a:t>
            </a:r>
            <a:endParaRPr lang="en-IN" sz="5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E597F82-8B3E-C904-4ADC-3146840FC601}"/>
              </a:ext>
            </a:extLst>
          </p:cNvPr>
          <p:cNvSpPr>
            <a:spLocks noGrp="1"/>
          </p:cNvSpPr>
          <p:nvPr>
            <p:ph sz="half" idx="2"/>
          </p:nvPr>
        </p:nvSpPr>
        <p:spPr>
          <a:xfrm>
            <a:off x="6172200" y="1825624"/>
            <a:ext cx="5181600" cy="4667250"/>
          </a:xfrm>
          <a:ln>
            <a:solidFill>
              <a:schemeClr val="tx1"/>
            </a:solidFill>
          </a:ln>
        </p:spPr>
        <p:txBody>
          <a:bodyPr>
            <a:normAutofit fontScale="25000" lnSpcReduction="20000"/>
          </a:bodyPr>
          <a:lstStyle/>
          <a:p>
            <a:pPr marL="0" indent="0" algn="ctr">
              <a:buNone/>
            </a:pPr>
            <a:r>
              <a:rPr lang="en-US" sz="8800" b="1" u="sng" dirty="0">
                <a:latin typeface="Times New Roman" panose="02020603050405020304" pitchFamily="18" charset="0"/>
                <a:cs typeface="Times New Roman" panose="02020603050405020304" pitchFamily="18" charset="0"/>
              </a:rPr>
              <a:t>SPI Testbench</a:t>
            </a:r>
          </a:p>
          <a:p>
            <a:r>
              <a:rPr lang="en-US" sz="5600" dirty="0">
                <a:latin typeface="Times New Roman" panose="02020603050405020304" pitchFamily="18" charset="0"/>
                <a:cs typeface="Times New Roman" panose="02020603050405020304" pitchFamily="18" charset="0"/>
              </a:rPr>
              <a:t>It instantiates the SPI top module (spi_top) and drives stimulus to it.</a:t>
            </a:r>
          </a:p>
          <a:p>
            <a:r>
              <a:rPr lang="en-US" sz="5600" dirty="0">
                <a:latin typeface="Times New Roman" panose="02020603050405020304" pitchFamily="18" charset="0"/>
                <a:cs typeface="Times New Roman" panose="02020603050405020304" pitchFamily="18" charset="0"/>
              </a:rPr>
              <a:t>Stimulus includes the control signals like clock, reset, register writes to configure SPI. Also data to transmit and simulate MISO input.</a:t>
            </a:r>
          </a:p>
          <a:p>
            <a:r>
              <a:rPr lang="en-US" sz="5600" dirty="0">
                <a:latin typeface="Times New Roman" panose="02020603050405020304" pitchFamily="18" charset="0"/>
                <a:cs typeface="Times New Roman" panose="02020603050405020304" pitchFamily="18" charset="0"/>
              </a:rPr>
              <a:t>It first writes the configuration registers SPICR_1, SPICR_2 to set parameters like clock polarity, phase etc.</a:t>
            </a:r>
          </a:p>
          <a:p>
            <a:r>
              <a:rPr lang="en-US" sz="5600" dirty="0">
                <a:latin typeface="Times New Roman" panose="02020603050405020304" pitchFamily="18" charset="0"/>
                <a:cs typeface="Times New Roman" panose="02020603050405020304" pitchFamily="18" charset="0"/>
              </a:rPr>
              <a:t>It writes data to the transmit register, then toggles clock to complete an SPI transfer.</a:t>
            </a:r>
          </a:p>
          <a:p>
            <a:r>
              <a:rPr lang="en-US" sz="5600" dirty="0">
                <a:latin typeface="Times New Roman" panose="02020603050405020304" pitchFamily="18" charset="0"/>
                <a:cs typeface="Times New Roman" panose="02020603050405020304" pitchFamily="18" charset="0"/>
              </a:rPr>
              <a:t>To simulate reception, it is driving MISO signal with dummy data, which gets captured.</a:t>
            </a:r>
          </a:p>
          <a:p>
            <a:r>
              <a:rPr lang="en-US" sz="5600" dirty="0">
                <a:latin typeface="Times New Roman" panose="02020603050405020304" pitchFamily="18" charset="0"/>
                <a:cs typeface="Times New Roman" panose="02020603050405020304" pitchFamily="18" charset="0"/>
              </a:rPr>
              <a:t>Finally it reads the received data and control registers to check proper functioning.</a:t>
            </a:r>
          </a:p>
          <a:p>
            <a:r>
              <a:rPr lang="en-US" sz="5600" b="0" i="0" dirty="0">
                <a:solidFill>
                  <a:srgbClr val="29261B"/>
                </a:solidFill>
                <a:effectLst/>
                <a:latin typeface="Times New Roman" panose="02020603050405020304" pitchFamily="18" charset="0"/>
                <a:cs typeface="Times New Roman" panose="02020603050405020304" pitchFamily="18" charset="0"/>
              </a:rPr>
              <a:t>this testbench automates the process of configuring the SPI module, conducting full data transfers by toggling clocks and finally reading back status registers and data. It verifies transmission and reception through interacting with interface signals. The spi_top interfaces are appropriately stimulated here.</a:t>
            </a:r>
            <a:endParaRPr lang="en-IN" sz="56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CD115B0-1B01-9741-358B-D1CA6175795D}"/>
              </a:ext>
            </a:extLst>
          </p:cNvPr>
          <p:cNvSpPr>
            <a:spLocks noGrp="1"/>
          </p:cNvSpPr>
          <p:nvPr>
            <p:ph type="sldNum" sz="quarter" idx="12"/>
          </p:nvPr>
        </p:nvSpPr>
        <p:spPr>
          <a:xfrm>
            <a:off x="9276735" y="6356349"/>
            <a:ext cx="2743200" cy="365125"/>
          </a:xfrm>
        </p:spPr>
        <p:txBody>
          <a:bodyPr/>
          <a:lstStyle/>
          <a:p>
            <a:fld id="{4651065B-455D-4A38-89AA-E6FC230926FA}" type="slidenum">
              <a:rPr lang="en-IN" smtClean="0"/>
              <a:t>16</a:t>
            </a:fld>
            <a:endParaRPr lang="en-IN" dirty="0"/>
          </a:p>
        </p:txBody>
      </p:sp>
      <p:pic>
        <p:nvPicPr>
          <p:cNvPr id="8" name="Picture 7" descr="kle tech logo">
            <a:extLst>
              <a:ext uri="{FF2B5EF4-FFF2-40B4-BE49-F238E27FC236}">
                <a16:creationId xmlns:a16="http://schemas.microsoft.com/office/drawing/2014/main" id="{444FCC4D-F235-3FEB-E224-869126E2B1FC}"/>
              </a:ext>
            </a:extLst>
          </p:cNvPr>
          <p:cNvPicPr/>
          <p:nvPr/>
        </p:nvPicPr>
        <p:blipFill>
          <a:blip r:embed="rId2" cstate="print"/>
          <a:srcRect/>
          <a:stretch>
            <a:fillRect/>
          </a:stretch>
        </p:blipFill>
        <p:spPr bwMode="auto">
          <a:xfrm>
            <a:off x="8327923" y="0"/>
            <a:ext cx="3864077" cy="1047782"/>
          </a:xfrm>
          <a:prstGeom prst="rect">
            <a:avLst/>
          </a:prstGeom>
          <a:noFill/>
          <a:ln>
            <a:noFill/>
          </a:ln>
        </p:spPr>
      </p:pic>
      <p:sp>
        <p:nvSpPr>
          <p:cNvPr id="10" name="TextBox 9">
            <a:extLst>
              <a:ext uri="{FF2B5EF4-FFF2-40B4-BE49-F238E27FC236}">
                <a16:creationId xmlns:a16="http://schemas.microsoft.com/office/drawing/2014/main" id="{A6F499AB-CEFD-FC67-9D4B-B786BCC75A7C}"/>
              </a:ext>
            </a:extLst>
          </p:cNvPr>
          <p:cNvSpPr txBox="1"/>
          <p:nvPr/>
        </p:nvSpPr>
        <p:spPr>
          <a:xfrm>
            <a:off x="3613355" y="175812"/>
            <a:ext cx="4965290" cy="369332"/>
          </a:xfrm>
          <a:prstGeom prst="rect">
            <a:avLst/>
          </a:prstGeom>
          <a:noFill/>
        </p:spPr>
        <p:txBody>
          <a:bodyPr wrap="square">
            <a:spAutoFit/>
          </a:bodyPr>
          <a:lstStyle/>
          <a:p>
            <a:pPr marL="0" indent="0" algn="ctr">
              <a:buNone/>
            </a:pPr>
            <a:r>
              <a:rPr lang="en-IN" sz="1800" b="1" dirty="0">
                <a:effectLst/>
              </a:rPr>
              <a:t>RISC V Based SoC Design-SPI</a:t>
            </a:r>
            <a:endParaRPr lang="en-IN" sz="1800" b="1" dirty="0"/>
          </a:p>
        </p:txBody>
      </p:sp>
    </p:spTree>
    <p:extLst>
      <p:ext uri="{BB962C8B-B14F-4D97-AF65-F5344CB8AC3E}">
        <p14:creationId xmlns:p14="http://schemas.microsoft.com/office/powerpoint/2010/main" val="3001952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FA5AE37-1075-A2A8-94F9-3152AF7D0202}"/>
              </a:ext>
            </a:extLst>
          </p:cNvPr>
          <p:cNvPicPr>
            <a:picLocks noGrp="1" noChangeAspect="1"/>
          </p:cNvPicPr>
          <p:nvPr>
            <p:ph sz="half" idx="2"/>
          </p:nvPr>
        </p:nvPicPr>
        <p:blipFill>
          <a:blip r:embed="rId3"/>
          <a:stretch>
            <a:fillRect/>
          </a:stretch>
        </p:blipFill>
        <p:spPr>
          <a:xfrm>
            <a:off x="728457" y="1047782"/>
            <a:ext cx="5103619" cy="5461173"/>
          </a:xfrm>
          <a:ln>
            <a:noFill/>
          </a:ln>
        </p:spPr>
      </p:pic>
      <p:pic>
        <p:nvPicPr>
          <p:cNvPr id="13" name="Content Placeholder 12">
            <a:extLst>
              <a:ext uri="{FF2B5EF4-FFF2-40B4-BE49-F238E27FC236}">
                <a16:creationId xmlns:a16="http://schemas.microsoft.com/office/drawing/2014/main" id="{942E0461-301A-7B55-E53F-2DA7F17EA924}"/>
              </a:ext>
            </a:extLst>
          </p:cNvPr>
          <p:cNvPicPr>
            <a:picLocks noGrp="1" noChangeAspect="1"/>
          </p:cNvPicPr>
          <p:nvPr>
            <p:ph sz="quarter" idx="4"/>
          </p:nvPr>
        </p:nvPicPr>
        <p:blipFill>
          <a:blip r:embed="rId4"/>
          <a:stretch>
            <a:fillRect/>
          </a:stretch>
        </p:blipFill>
        <p:spPr>
          <a:xfrm>
            <a:off x="6019006" y="1140542"/>
            <a:ext cx="5183188" cy="2812026"/>
          </a:xfrm>
        </p:spPr>
      </p:pic>
      <p:sp>
        <p:nvSpPr>
          <p:cNvPr id="8" name="Slide Number Placeholder 7">
            <a:extLst>
              <a:ext uri="{FF2B5EF4-FFF2-40B4-BE49-F238E27FC236}">
                <a16:creationId xmlns:a16="http://schemas.microsoft.com/office/drawing/2014/main" id="{A50AD2FE-EFD4-55F0-3728-DBBB5972606A}"/>
              </a:ext>
            </a:extLst>
          </p:cNvPr>
          <p:cNvSpPr>
            <a:spLocks noGrp="1"/>
          </p:cNvSpPr>
          <p:nvPr>
            <p:ph type="sldNum" sz="quarter" idx="12"/>
          </p:nvPr>
        </p:nvSpPr>
        <p:spPr>
          <a:xfrm>
            <a:off x="9279194" y="6356350"/>
            <a:ext cx="2743200" cy="365125"/>
          </a:xfrm>
        </p:spPr>
        <p:txBody>
          <a:bodyPr/>
          <a:lstStyle/>
          <a:p>
            <a:fld id="{4651065B-455D-4A38-89AA-E6FC230926FA}" type="slidenum">
              <a:rPr lang="en-IN" smtClean="0"/>
              <a:t>17</a:t>
            </a:fld>
            <a:endParaRPr lang="en-IN" dirty="0"/>
          </a:p>
        </p:txBody>
      </p:sp>
      <p:pic>
        <p:nvPicPr>
          <p:cNvPr id="11" name="Picture 10" descr="kle tech logo">
            <a:extLst>
              <a:ext uri="{FF2B5EF4-FFF2-40B4-BE49-F238E27FC236}">
                <a16:creationId xmlns:a16="http://schemas.microsoft.com/office/drawing/2014/main" id="{36028CDB-165B-7715-D41F-68A22B8C0000}"/>
              </a:ext>
            </a:extLst>
          </p:cNvPr>
          <p:cNvPicPr/>
          <p:nvPr/>
        </p:nvPicPr>
        <p:blipFill>
          <a:blip r:embed="rId5" cstate="print"/>
          <a:srcRect/>
          <a:stretch>
            <a:fillRect/>
          </a:stretch>
        </p:blipFill>
        <p:spPr bwMode="auto">
          <a:xfrm>
            <a:off x="8327923" y="-1"/>
            <a:ext cx="3864077" cy="963561"/>
          </a:xfrm>
          <a:prstGeom prst="rect">
            <a:avLst/>
          </a:prstGeom>
          <a:noFill/>
          <a:ln>
            <a:noFill/>
          </a:ln>
        </p:spPr>
      </p:pic>
      <p:pic>
        <p:nvPicPr>
          <p:cNvPr id="15" name="Picture 14">
            <a:extLst>
              <a:ext uri="{FF2B5EF4-FFF2-40B4-BE49-F238E27FC236}">
                <a16:creationId xmlns:a16="http://schemas.microsoft.com/office/drawing/2014/main" id="{17DCC7AE-D93A-8A05-0074-36DAE1F0A235}"/>
              </a:ext>
            </a:extLst>
          </p:cNvPr>
          <p:cNvPicPr>
            <a:picLocks noChangeAspect="1"/>
          </p:cNvPicPr>
          <p:nvPr/>
        </p:nvPicPr>
        <p:blipFill>
          <a:blip r:embed="rId6"/>
          <a:stretch>
            <a:fillRect/>
          </a:stretch>
        </p:blipFill>
        <p:spPr>
          <a:xfrm>
            <a:off x="6019006" y="3877142"/>
            <a:ext cx="5183188" cy="2725994"/>
          </a:xfrm>
          <a:prstGeom prst="rect">
            <a:avLst/>
          </a:prstGeom>
        </p:spPr>
      </p:pic>
      <p:sp>
        <p:nvSpPr>
          <p:cNvPr id="17" name="TextBox 16">
            <a:extLst>
              <a:ext uri="{FF2B5EF4-FFF2-40B4-BE49-F238E27FC236}">
                <a16:creationId xmlns:a16="http://schemas.microsoft.com/office/drawing/2014/main" id="{F1120F4E-936E-70FD-6B05-5C097CE77DC2}"/>
              </a:ext>
            </a:extLst>
          </p:cNvPr>
          <p:cNvSpPr txBox="1"/>
          <p:nvPr/>
        </p:nvSpPr>
        <p:spPr>
          <a:xfrm>
            <a:off x="2514600" y="474382"/>
            <a:ext cx="6096000" cy="477054"/>
          </a:xfrm>
          <a:prstGeom prst="rect">
            <a:avLst/>
          </a:prstGeom>
          <a:noFill/>
        </p:spPr>
        <p:txBody>
          <a:bodyPr wrap="square">
            <a:spAutoFit/>
          </a:bodyPr>
          <a:lstStyle/>
          <a:p>
            <a:pPr algn="ctr"/>
            <a:r>
              <a:rPr lang="en-US" sz="2500" b="1" dirty="0">
                <a:latin typeface="Times New Roman" panose="02020603050405020304" pitchFamily="18" charset="0"/>
                <a:cs typeface="Times New Roman" panose="02020603050405020304" pitchFamily="18" charset="0"/>
              </a:rPr>
              <a:t>Signals Description</a:t>
            </a:r>
          </a:p>
        </p:txBody>
      </p:sp>
      <p:sp>
        <p:nvSpPr>
          <p:cNvPr id="3" name="TextBox 2">
            <a:extLst>
              <a:ext uri="{FF2B5EF4-FFF2-40B4-BE49-F238E27FC236}">
                <a16:creationId xmlns:a16="http://schemas.microsoft.com/office/drawing/2014/main" id="{323216E0-5086-BA13-2FCD-407978E727E3}"/>
              </a:ext>
            </a:extLst>
          </p:cNvPr>
          <p:cNvSpPr txBox="1"/>
          <p:nvPr/>
        </p:nvSpPr>
        <p:spPr>
          <a:xfrm>
            <a:off x="3451123" y="136525"/>
            <a:ext cx="6096000" cy="369332"/>
          </a:xfrm>
          <a:prstGeom prst="rect">
            <a:avLst/>
          </a:prstGeom>
          <a:noFill/>
        </p:spPr>
        <p:txBody>
          <a:bodyPr wrap="square">
            <a:spAutoFit/>
          </a:bodyPr>
          <a:lstStyle/>
          <a:p>
            <a:pPr marL="0" indent="0" algn="ctr">
              <a:buNone/>
            </a:pPr>
            <a:r>
              <a:rPr lang="en-IN" sz="1800" b="1" dirty="0">
                <a:effectLst/>
              </a:rPr>
              <a:t>RISC V Based SoC Design-SPI</a:t>
            </a:r>
            <a:endParaRPr lang="en-IN" sz="1800" b="1" dirty="0"/>
          </a:p>
        </p:txBody>
      </p:sp>
    </p:spTree>
    <p:extLst>
      <p:ext uri="{BB962C8B-B14F-4D97-AF65-F5344CB8AC3E}">
        <p14:creationId xmlns:p14="http://schemas.microsoft.com/office/powerpoint/2010/main" val="3849113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DF6D-9995-93CD-5445-D9EE9C24DB10}"/>
              </a:ext>
            </a:extLst>
          </p:cNvPr>
          <p:cNvSpPr>
            <a:spLocks noGrp="1"/>
          </p:cNvSpPr>
          <p:nvPr>
            <p:ph type="ctrTitle"/>
          </p:nvPr>
        </p:nvSpPr>
        <p:spPr>
          <a:xfrm>
            <a:off x="1524000" y="816077"/>
            <a:ext cx="9144000" cy="924233"/>
          </a:xfrm>
        </p:spPr>
        <p:txBody>
          <a:bodyPr>
            <a:normAutofit/>
          </a:bodyPr>
          <a:lstStyle/>
          <a:p>
            <a:r>
              <a:rPr lang="en-US" dirty="0"/>
              <a:t>Conclusion</a:t>
            </a:r>
            <a:endParaRPr lang="en-IN" dirty="0"/>
          </a:p>
        </p:txBody>
      </p:sp>
      <p:sp>
        <p:nvSpPr>
          <p:cNvPr id="3" name="Subtitle 2">
            <a:extLst>
              <a:ext uri="{FF2B5EF4-FFF2-40B4-BE49-F238E27FC236}">
                <a16:creationId xmlns:a16="http://schemas.microsoft.com/office/drawing/2014/main" id="{DBC887CD-78C4-B7C5-BBFB-D424ED65040E}"/>
              </a:ext>
            </a:extLst>
          </p:cNvPr>
          <p:cNvSpPr>
            <a:spLocks noGrp="1"/>
          </p:cNvSpPr>
          <p:nvPr>
            <p:ph type="subTitle" idx="1"/>
          </p:nvPr>
        </p:nvSpPr>
        <p:spPr>
          <a:xfrm>
            <a:off x="1524000" y="1818966"/>
            <a:ext cx="9144000" cy="4522839"/>
          </a:xfrm>
        </p:spPr>
        <p:txBody>
          <a:bodyPr>
            <a:normAutofit/>
          </a:bodyPr>
          <a:lstStyle/>
          <a:p>
            <a:pPr marL="457200" indent="-457200" algn="l">
              <a:buFont typeface="+mj-lt"/>
              <a:buAutoNum type="arabicPeriod"/>
            </a:pPr>
            <a:endParaRPr lang="en-US" sz="1300" b="0" i="0" dirty="0">
              <a:solidFill>
                <a:srgbClr val="29261B"/>
              </a:solidFill>
              <a:effectLst/>
              <a:latin typeface="-apple-system"/>
            </a:endParaRPr>
          </a:p>
          <a:p>
            <a:pPr marL="457200" indent="-457200" algn="l">
              <a:buFont typeface="+mj-lt"/>
              <a:buAutoNum type="arabicPeriod"/>
            </a:pPr>
            <a:r>
              <a:rPr lang="en-US" sz="1300" b="0" i="0" dirty="0">
                <a:solidFill>
                  <a:srgbClr val="29261B"/>
                </a:solidFill>
                <a:effectLst/>
                <a:latin typeface="-apple-system"/>
              </a:rPr>
              <a:t>The series of SPI controller, SPI master and SPI testbench modules implemented demonstrate a fully functional SPI communication system in Verilog. The controller configures the SPI modes and parameters through register settings. The master module handles the actual data transfers, transmission and reception via shift register based logic controlled by a state machine. The interfaces conform to standard SPI protocols.</a:t>
            </a:r>
          </a:p>
          <a:p>
            <a:pPr marL="457200" indent="-457200" algn="l">
              <a:buFont typeface="+mj-lt"/>
              <a:buAutoNum type="arabicPeriod"/>
            </a:pPr>
            <a:r>
              <a:rPr lang="en-US" sz="1300" b="0" i="0" dirty="0">
                <a:solidFill>
                  <a:srgbClr val="29261B"/>
                </a:solidFill>
                <a:effectLst/>
                <a:latin typeface="-apple-system"/>
              </a:rPr>
              <a:t>The testbench module provides stimulus to validate transmission and reception of multiple data packets. It shows the complete working of the configurable SPI modules for different bit orders, clock polarity/phases etc. Thus this reusable and flexible SPI architecture with parametrized data widths fulfills common communication</a:t>
            </a:r>
            <a:endParaRPr lang="en-US" sz="1300" dirty="0">
              <a:solidFill>
                <a:srgbClr val="29261B"/>
              </a:solidFill>
              <a:latin typeface="-apple-system"/>
            </a:endParaRPr>
          </a:p>
          <a:p>
            <a:pPr marL="457200" indent="-457200" algn="l">
              <a:buFont typeface="+mj-lt"/>
              <a:buAutoNum type="arabicPeriod"/>
            </a:pPr>
            <a:r>
              <a:rPr lang="en-US" sz="1300" b="0" i="0" dirty="0">
                <a:solidFill>
                  <a:srgbClr val="29261B"/>
                </a:solidFill>
                <a:effectLst/>
                <a:latin typeface="-apple-system"/>
              </a:rPr>
              <a:t>The configurable SPI controller and SPI master modules developed here showcase common building blocks required for implementing SPI communication protocols. The register interfaces allow easy integration with processors for configuration and data transfer. Modularizing the control and data path allows mixing different SPI modes easily based on application requirements.</a:t>
            </a:r>
          </a:p>
          <a:p>
            <a:pPr marL="457200" indent="-457200" algn="l">
              <a:buFont typeface="+mj-lt"/>
              <a:buAutoNum type="arabicPeriod"/>
            </a:pPr>
            <a:r>
              <a:rPr lang="en-US" sz="1300" b="0" i="0" dirty="0">
                <a:solidFill>
                  <a:srgbClr val="29261B"/>
                </a:solidFill>
                <a:effectLst/>
                <a:latin typeface="-apple-system"/>
              </a:rPr>
              <a:t>Overall, these set of modules can enable rapid prototyping of SPI based systems. For example, the SPI master can interface with external SPI flash memory or ADCs/DACs to quickly build a sensor monitoring solution. The flexibility in data width parameter allows interfacing with peripherals of different resolutions easily. The testbench module provides a starting point for comprehensive verification through simulation tests. Both master and slave configurations are possible for end applications by tweaking the control registers.</a:t>
            </a:r>
          </a:p>
          <a:p>
            <a:pPr algn="l"/>
            <a:r>
              <a:rPr lang="en-US" sz="1300" b="0" i="0" dirty="0">
                <a:solidFill>
                  <a:srgbClr val="29261B"/>
                </a:solidFill>
                <a:effectLst/>
                <a:latin typeface="-apple-system"/>
              </a:rPr>
              <a:t>In conclusion, by following standard SPI interfaces and a modular design approach, this reference implementation covers the key functionality needed in typical embedded applications. Built over this framework, custom SPI centric solutions for sensors, touchscreen, audio, and IoT systems can be rapidly realized. The parameterized structure makes the modules portable across different FPGAs as well. The modular architecture is amenable for future enhancements also discussed in the prior section.</a:t>
            </a:r>
            <a:endParaRPr lang="en-IN" sz="1300" dirty="0"/>
          </a:p>
        </p:txBody>
      </p:sp>
      <p:sp>
        <p:nvSpPr>
          <p:cNvPr id="5" name="TextBox 4">
            <a:extLst>
              <a:ext uri="{FF2B5EF4-FFF2-40B4-BE49-F238E27FC236}">
                <a16:creationId xmlns:a16="http://schemas.microsoft.com/office/drawing/2014/main" id="{B68EDC74-425F-FA28-6192-471963F3410C}"/>
              </a:ext>
            </a:extLst>
          </p:cNvPr>
          <p:cNvSpPr txBox="1"/>
          <p:nvPr/>
        </p:nvSpPr>
        <p:spPr>
          <a:xfrm>
            <a:off x="4758813" y="112448"/>
            <a:ext cx="3991897" cy="369332"/>
          </a:xfrm>
          <a:prstGeom prst="rect">
            <a:avLst/>
          </a:prstGeom>
          <a:noFill/>
        </p:spPr>
        <p:txBody>
          <a:bodyPr wrap="square">
            <a:spAutoFit/>
          </a:bodyPr>
          <a:lstStyle/>
          <a:p>
            <a:pPr marL="0" indent="0" algn="ctr">
              <a:buNone/>
            </a:pPr>
            <a:r>
              <a:rPr lang="en-IN" sz="1800" b="1" dirty="0">
                <a:effectLst/>
              </a:rPr>
              <a:t>RISC V Based SoC Design-SPI</a:t>
            </a:r>
            <a:endParaRPr lang="en-IN" sz="1800" b="1" dirty="0"/>
          </a:p>
        </p:txBody>
      </p:sp>
      <p:pic>
        <p:nvPicPr>
          <p:cNvPr id="6" name="Picture 5" descr="kle tech logo">
            <a:extLst>
              <a:ext uri="{FF2B5EF4-FFF2-40B4-BE49-F238E27FC236}">
                <a16:creationId xmlns:a16="http://schemas.microsoft.com/office/drawing/2014/main" id="{261A1CDD-797B-C830-6EC8-E540032C3C90}"/>
              </a:ext>
            </a:extLst>
          </p:cNvPr>
          <p:cNvPicPr/>
          <p:nvPr/>
        </p:nvPicPr>
        <p:blipFill>
          <a:blip r:embed="rId2" cstate="print"/>
          <a:srcRect/>
          <a:stretch>
            <a:fillRect/>
          </a:stretch>
        </p:blipFill>
        <p:spPr bwMode="auto">
          <a:xfrm>
            <a:off x="8327923" y="0"/>
            <a:ext cx="3864077" cy="963561"/>
          </a:xfrm>
          <a:prstGeom prst="rect">
            <a:avLst/>
          </a:prstGeom>
          <a:noFill/>
          <a:ln>
            <a:noFill/>
          </a:ln>
        </p:spPr>
      </p:pic>
    </p:spTree>
    <p:extLst>
      <p:ext uri="{BB962C8B-B14F-4D97-AF65-F5344CB8AC3E}">
        <p14:creationId xmlns:p14="http://schemas.microsoft.com/office/powerpoint/2010/main" val="967882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DE2FD-0CA5-9017-5FE6-2D66BB943A5C}"/>
              </a:ext>
            </a:extLst>
          </p:cNvPr>
          <p:cNvSpPr>
            <a:spLocks noGrp="1"/>
          </p:cNvSpPr>
          <p:nvPr>
            <p:ph type="title"/>
          </p:nvPr>
        </p:nvSpPr>
        <p:spPr>
          <a:xfrm>
            <a:off x="838200" y="610931"/>
            <a:ext cx="10515600" cy="1325563"/>
          </a:xfrm>
        </p:spPr>
        <p:txBody>
          <a:bodyPr/>
          <a:lstStyle/>
          <a:p>
            <a:r>
              <a:rPr lang="en-IN" b="1" dirty="0">
                <a:latin typeface="Times New Roman" panose="02020603050405020304" pitchFamily="18" charset="0"/>
                <a:cs typeface="Times New Roman" panose="02020603050405020304" pitchFamily="18" charset="0"/>
              </a:rPr>
              <a:t>Outline of Presentation</a:t>
            </a:r>
            <a:endParaRPr lang="en-IN" dirty="0"/>
          </a:p>
        </p:txBody>
      </p:sp>
      <p:sp>
        <p:nvSpPr>
          <p:cNvPr id="3" name="Content Placeholder 2">
            <a:extLst>
              <a:ext uri="{FF2B5EF4-FFF2-40B4-BE49-F238E27FC236}">
                <a16:creationId xmlns:a16="http://schemas.microsoft.com/office/drawing/2014/main" id="{08EF8F2F-7F9F-2310-1A6A-1064B4B0A53B}"/>
              </a:ext>
            </a:extLst>
          </p:cNvPr>
          <p:cNvSpPr>
            <a:spLocks noGrp="1"/>
          </p:cNvSpPr>
          <p:nvPr>
            <p:ph idx="1"/>
          </p:nvPr>
        </p:nvSpPr>
        <p:spPr>
          <a:xfrm>
            <a:off x="838200" y="1825625"/>
            <a:ext cx="10515600" cy="3926246"/>
          </a:xfrm>
        </p:spPr>
        <p:txBody>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Register Descriptions.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SPI Diagram with Explanation.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Signal Descriptions.</a:t>
            </a:r>
          </a:p>
          <a:p>
            <a:pPr marL="0" indent="0">
              <a:buNone/>
            </a:pPr>
            <a:r>
              <a:rPr lang="en-US" dirty="0">
                <a:latin typeface="Times New Roman" panose="02020603050405020304" pitchFamily="18" charset="0"/>
                <a:cs typeface="Times New Roman" panose="02020603050405020304" pitchFamily="18" charset="0"/>
              </a:rPr>
              <a:t>6.   Conclusion.</a:t>
            </a:r>
          </a:p>
        </p:txBody>
      </p:sp>
      <p:sp>
        <p:nvSpPr>
          <p:cNvPr id="5" name="Slide Number Placeholder 4">
            <a:extLst>
              <a:ext uri="{FF2B5EF4-FFF2-40B4-BE49-F238E27FC236}">
                <a16:creationId xmlns:a16="http://schemas.microsoft.com/office/drawing/2014/main" id="{67BBF158-A9B0-31CA-36E5-2280B3D43AEA}"/>
              </a:ext>
            </a:extLst>
          </p:cNvPr>
          <p:cNvSpPr>
            <a:spLocks noGrp="1"/>
          </p:cNvSpPr>
          <p:nvPr>
            <p:ph type="sldNum" sz="quarter" idx="12"/>
          </p:nvPr>
        </p:nvSpPr>
        <p:spPr/>
        <p:txBody>
          <a:bodyPr/>
          <a:lstStyle/>
          <a:p>
            <a:fld id="{4651065B-455D-4A38-89AA-E6FC230926FA}" type="slidenum">
              <a:rPr lang="en-IN" smtClean="0"/>
              <a:t>2</a:t>
            </a:fld>
            <a:endParaRPr lang="en-IN"/>
          </a:p>
        </p:txBody>
      </p:sp>
      <p:pic>
        <p:nvPicPr>
          <p:cNvPr id="6" name="Picture 5" descr="kle tech logo">
            <a:extLst>
              <a:ext uri="{FF2B5EF4-FFF2-40B4-BE49-F238E27FC236}">
                <a16:creationId xmlns:a16="http://schemas.microsoft.com/office/drawing/2014/main" id="{ABC6673E-E892-D730-4E58-D2329FDAE165}"/>
              </a:ext>
            </a:extLst>
          </p:cNvPr>
          <p:cNvPicPr/>
          <p:nvPr/>
        </p:nvPicPr>
        <p:blipFill>
          <a:blip r:embed="rId2" cstate="print"/>
          <a:srcRect/>
          <a:stretch>
            <a:fillRect/>
          </a:stretch>
        </p:blipFill>
        <p:spPr bwMode="auto">
          <a:xfrm>
            <a:off x="8259097" y="0"/>
            <a:ext cx="3848928" cy="1047782"/>
          </a:xfrm>
          <a:prstGeom prst="rect">
            <a:avLst/>
          </a:prstGeom>
          <a:noFill/>
          <a:ln>
            <a:noFill/>
          </a:ln>
        </p:spPr>
      </p:pic>
      <p:sp>
        <p:nvSpPr>
          <p:cNvPr id="8" name="TextBox 7">
            <a:extLst>
              <a:ext uri="{FF2B5EF4-FFF2-40B4-BE49-F238E27FC236}">
                <a16:creationId xmlns:a16="http://schemas.microsoft.com/office/drawing/2014/main" id="{4D3FBB62-00BA-9A9A-F9A8-27621148EC12}"/>
              </a:ext>
            </a:extLst>
          </p:cNvPr>
          <p:cNvSpPr txBox="1"/>
          <p:nvPr/>
        </p:nvSpPr>
        <p:spPr>
          <a:xfrm>
            <a:off x="3667433" y="26156"/>
            <a:ext cx="4444181" cy="338554"/>
          </a:xfrm>
          <a:prstGeom prst="rect">
            <a:avLst/>
          </a:prstGeom>
          <a:noFill/>
        </p:spPr>
        <p:txBody>
          <a:bodyPr wrap="square">
            <a:spAutoFit/>
          </a:bodyPr>
          <a:lstStyle/>
          <a:p>
            <a:pPr marL="0" indent="0" algn="ctr">
              <a:buNone/>
            </a:pPr>
            <a:r>
              <a:rPr lang="en-IN" sz="1600" b="1" dirty="0">
                <a:effectLst/>
              </a:rPr>
              <a:t>RISC V Based SoC Design-SPI</a:t>
            </a:r>
            <a:endParaRPr lang="en-IN" sz="1600" b="1" dirty="0"/>
          </a:p>
        </p:txBody>
      </p:sp>
    </p:spTree>
    <p:extLst>
      <p:ext uri="{BB962C8B-B14F-4D97-AF65-F5344CB8AC3E}">
        <p14:creationId xmlns:p14="http://schemas.microsoft.com/office/powerpoint/2010/main" val="3701896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34A1-CEFA-E1DC-26E3-0EC8250C3029}"/>
              </a:ext>
            </a:extLst>
          </p:cNvPr>
          <p:cNvSpPr>
            <a:spLocks noGrp="1"/>
          </p:cNvSpPr>
          <p:nvPr>
            <p:ph type="title"/>
          </p:nvPr>
        </p:nvSpPr>
        <p:spPr>
          <a:xfrm>
            <a:off x="710381" y="773922"/>
            <a:ext cx="10515600" cy="1325563"/>
          </a:xfrm>
        </p:spPr>
        <p:txBody>
          <a:bodyPr>
            <a:normAutofit/>
          </a:bodyPr>
          <a:lstStyle/>
          <a:p>
            <a:br>
              <a:rPr lang="en-US" sz="4400" b="1" u="sng" dirty="0"/>
            </a:br>
            <a:r>
              <a:rPr lang="en-US" sz="4400" b="1" u="sng" dirty="0"/>
              <a:t>Problem Statement:</a:t>
            </a:r>
            <a:endParaRPr lang="en-IN" dirty="0"/>
          </a:p>
        </p:txBody>
      </p:sp>
      <p:sp>
        <p:nvSpPr>
          <p:cNvPr id="3" name="Content Placeholder 2">
            <a:extLst>
              <a:ext uri="{FF2B5EF4-FFF2-40B4-BE49-F238E27FC236}">
                <a16:creationId xmlns:a16="http://schemas.microsoft.com/office/drawing/2014/main" id="{EE8A097F-572A-8E98-5DAA-FE5DB5007222}"/>
              </a:ext>
            </a:extLst>
          </p:cNvPr>
          <p:cNvSpPr>
            <a:spLocks noGrp="1"/>
          </p:cNvSpPr>
          <p:nvPr>
            <p:ph idx="1"/>
          </p:nvPr>
        </p:nvSpPr>
        <p:spPr>
          <a:xfrm>
            <a:off x="838200" y="2172929"/>
            <a:ext cx="10515600" cy="1799303"/>
          </a:xfrm>
        </p:spPr>
        <p:txBody>
          <a:bodyPr/>
          <a:lstStyle/>
          <a:p>
            <a:pPr marL="0" indent="0">
              <a:buNone/>
            </a:pPr>
            <a:endParaRPr lang="en-US" sz="3200" dirty="0"/>
          </a:p>
          <a:p>
            <a:pPr marL="0" indent="0" algn="ctr">
              <a:buNone/>
            </a:pPr>
            <a:r>
              <a:rPr lang="en-IN" sz="3200" b="1" dirty="0">
                <a:effectLst/>
              </a:rPr>
              <a:t>RISC V Based SoC Design-SPI</a:t>
            </a:r>
            <a:endParaRPr lang="en-IN" sz="3000" b="1" dirty="0"/>
          </a:p>
        </p:txBody>
      </p:sp>
      <p:sp>
        <p:nvSpPr>
          <p:cNvPr id="5" name="Slide Number Placeholder 4">
            <a:extLst>
              <a:ext uri="{FF2B5EF4-FFF2-40B4-BE49-F238E27FC236}">
                <a16:creationId xmlns:a16="http://schemas.microsoft.com/office/drawing/2014/main" id="{65BE55EB-853F-E46A-183F-E88B50CE815C}"/>
              </a:ext>
            </a:extLst>
          </p:cNvPr>
          <p:cNvSpPr>
            <a:spLocks noGrp="1"/>
          </p:cNvSpPr>
          <p:nvPr>
            <p:ph type="sldNum" sz="quarter" idx="12"/>
          </p:nvPr>
        </p:nvSpPr>
        <p:spPr/>
        <p:txBody>
          <a:bodyPr/>
          <a:lstStyle/>
          <a:p>
            <a:fld id="{4651065B-455D-4A38-89AA-E6FC230926FA}" type="slidenum">
              <a:rPr lang="en-IN" smtClean="0"/>
              <a:t>3</a:t>
            </a:fld>
            <a:endParaRPr lang="en-IN"/>
          </a:p>
        </p:txBody>
      </p:sp>
      <p:pic>
        <p:nvPicPr>
          <p:cNvPr id="6" name="Picture 5" descr="kle tech logo">
            <a:extLst>
              <a:ext uri="{FF2B5EF4-FFF2-40B4-BE49-F238E27FC236}">
                <a16:creationId xmlns:a16="http://schemas.microsoft.com/office/drawing/2014/main" id="{B66A104A-5BE3-A526-C4BA-9886503F93EF}"/>
              </a:ext>
            </a:extLst>
          </p:cNvPr>
          <p:cNvPicPr/>
          <p:nvPr/>
        </p:nvPicPr>
        <p:blipFill>
          <a:blip r:embed="rId2" cstate="print"/>
          <a:srcRect/>
          <a:stretch>
            <a:fillRect/>
          </a:stretch>
        </p:blipFill>
        <p:spPr bwMode="auto">
          <a:xfrm>
            <a:off x="8610600" y="0"/>
            <a:ext cx="3473245" cy="1047782"/>
          </a:xfrm>
          <a:prstGeom prst="rect">
            <a:avLst/>
          </a:prstGeom>
          <a:noFill/>
          <a:ln>
            <a:noFill/>
          </a:ln>
        </p:spPr>
      </p:pic>
      <p:sp>
        <p:nvSpPr>
          <p:cNvPr id="7" name="TextBox 6">
            <a:extLst>
              <a:ext uri="{FF2B5EF4-FFF2-40B4-BE49-F238E27FC236}">
                <a16:creationId xmlns:a16="http://schemas.microsoft.com/office/drawing/2014/main" id="{150AB04C-2303-7363-F0C1-17A8AFEC66C1}"/>
              </a:ext>
            </a:extLst>
          </p:cNvPr>
          <p:cNvSpPr txBox="1"/>
          <p:nvPr/>
        </p:nvSpPr>
        <p:spPr>
          <a:xfrm>
            <a:off x="3529781" y="26156"/>
            <a:ext cx="4729316" cy="338554"/>
          </a:xfrm>
          <a:prstGeom prst="rect">
            <a:avLst/>
          </a:prstGeom>
          <a:noFill/>
        </p:spPr>
        <p:txBody>
          <a:bodyPr wrap="square">
            <a:spAutoFit/>
          </a:bodyPr>
          <a:lstStyle/>
          <a:p>
            <a:pPr marL="0" indent="0" algn="ctr">
              <a:buNone/>
            </a:pPr>
            <a:r>
              <a:rPr lang="en-IN" sz="1600" b="1" dirty="0">
                <a:effectLst/>
              </a:rPr>
              <a:t>RISC V Based SoC Design-SPI</a:t>
            </a:r>
            <a:endParaRPr lang="en-IN" sz="1600" b="1" dirty="0"/>
          </a:p>
        </p:txBody>
      </p:sp>
    </p:spTree>
    <p:extLst>
      <p:ext uri="{BB962C8B-B14F-4D97-AF65-F5344CB8AC3E}">
        <p14:creationId xmlns:p14="http://schemas.microsoft.com/office/powerpoint/2010/main" val="2254115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225" y="1047783"/>
            <a:ext cx="10980576" cy="5157172"/>
          </a:xfrm>
        </p:spPr>
        <p:txBody>
          <a:bodyPr>
            <a:normAutofit/>
          </a:bodyPr>
          <a:lstStyle/>
          <a:p>
            <a:pPr marL="0" indent="0">
              <a:buNone/>
            </a:pPr>
            <a:r>
              <a:rPr lang="en-US" sz="4000" dirty="0">
                <a:latin typeface="Times New Roman" panose="02020603050405020304" pitchFamily="18" charset="0"/>
                <a:cs typeface="Times New Roman" panose="02020603050405020304" pitchFamily="18" charset="0"/>
              </a:rPr>
              <a:t>Introduction</a:t>
            </a:r>
            <a:r>
              <a:rPr lang="en-IN" sz="4000" b="1" dirty="0"/>
              <a:t>:</a:t>
            </a:r>
          </a:p>
          <a:p>
            <a:pPr marL="0" indent="0">
              <a:buNone/>
            </a:pPr>
            <a:endParaRPr lang="en-IN" sz="2000" b="1" u="sng" dirty="0"/>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SPI is a synchronous serial interface i</a:t>
            </a:r>
            <a:r>
              <a:rPr lang="en-US" sz="1800" dirty="0">
                <a:latin typeface="Calibri" panose="020F0502020204030204" pitchFamily="34" charset="0"/>
                <a:ea typeface="Calibri" panose="020F0502020204030204" pitchFamily="34" charset="0"/>
                <a:cs typeface="Times New Roman" panose="02020603050405020304" pitchFamily="18" charset="0"/>
              </a:rPr>
              <a:t>n</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data is a 32-bit byte can be shifted in and/or out </a:t>
            </a:r>
            <a:r>
              <a:rPr lang="en-US" sz="1800" dirty="0">
                <a:latin typeface="Calibri" panose="020F0502020204030204" pitchFamily="34" charset="0"/>
                <a:ea typeface="Calibri" panose="020F0502020204030204" pitchFamily="34" charset="0"/>
                <a:cs typeface="Times New Roman" panose="02020603050405020304" pitchFamily="18" charset="0"/>
              </a:rPr>
              <a:t>8</a:t>
            </a:r>
            <a:r>
              <a:rPr lang="en-US" sz="1800" dirty="0">
                <a:effectLst/>
                <a:latin typeface="Calibri" panose="020F0502020204030204" pitchFamily="34" charset="0"/>
                <a:ea typeface="Calibri" panose="020F0502020204030204" pitchFamily="34" charset="0"/>
                <a:cs typeface="Times New Roman" panose="02020603050405020304" pitchFamily="18" charset="0"/>
              </a:rPr>
              <a:t> bit at a time.</a:t>
            </a:r>
          </a:p>
          <a:p>
            <a:pPr marL="0" indent="0">
              <a:buNone/>
            </a:pPr>
            <a:endParaRPr lang="en-US" sz="1800" dirty="0">
              <a:latin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USES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It can be used to communicate with a serial peripheral device or</a:t>
            </a:r>
            <a:r>
              <a:rPr lang="en-IN"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with another microcontroller.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latin typeface="Calibri" panose="020F0502020204030204" pitchFamily="34" charset="0"/>
              <a:cs typeface="Times New Roman" panose="02020603050405020304" pitchFamily="18" charset="0"/>
            </a:endParaRPr>
          </a:p>
          <a:p>
            <a:pPr marL="0" indent="0">
              <a:buNone/>
            </a:pPr>
            <a:endParaRPr lang="en-US" sz="2000" dirty="0"/>
          </a:p>
        </p:txBody>
      </p:sp>
      <p:sp>
        <p:nvSpPr>
          <p:cNvPr id="5" name="Slide Number Placeholder 4"/>
          <p:cNvSpPr>
            <a:spLocks noGrp="1"/>
          </p:cNvSpPr>
          <p:nvPr>
            <p:ph type="sldNum" sz="quarter" idx="12"/>
          </p:nvPr>
        </p:nvSpPr>
        <p:spPr/>
        <p:txBody>
          <a:bodyPr/>
          <a:lstStyle/>
          <a:p>
            <a:fld id="{4651065B-455D-4A38-89AA-E6FC230926FA}" type="slidenum">
              <a:rPr lang="en-IN" smtClean="0"/>
              <a:t>4</a:t>
            </a:fld>
            <a:endParaRPr lang="en-IN"/>
          </a:p>
        </p:txBody>
      </p:sp>
      <p:pic>
        <p:nvPicPr>
          <p:cNvPr id="6" name="Picture 5" descr="kle tech logo">
            <a:extLst>
              <a:ext uri="{FF2B5EF4-FFF2-40B4-BE49-F238E27FC236}">
                <a16:creationId xmlns:a16="http://schemas.microsoft.com/office/drawing/2014/main" id="{EF574BDF-1EB4-39ED-2B69-382582D065A5}"/>
              </a:ext>
            </a:extLst>
          </p:cNvPr>
          <p:cNvPicPr/>
          <p:nvPr/>
        </p:nvPicPr>
        <p:blipFill>
          <a:blip r:embed="rId2" cstate="print"/>
          <a:srcRect/>
          <a:stretch>
            <a:fillRect/>
          </a:stretch>
        </p:blipFill>
        <p:spPr bwMode="auto">
          <a:xfrm>
            <a:off x="8534400" y="0"/>
            <a:ext cx="3573625" cy="1047782"/>
          </a:xfrm>
          <a:prstGeom prst="rect">
            <a:avLst/>
          </a:prstGeom>
          <a:noFill/>
          <a:ln>
            <a:noFill/>
          </a:ln>
        </p:spPr>
      </p:pic>
      <p:sp>
        <p:nvSpPr>
          <p:cNvPr id="9" name="TextBox 8">
            <a:extLst>
              <a:ext uri="{FF2B5EF4-FFF2-40B4-BE49-F238E27FC236}">
                <a16:creationId xmlns:a16="http://schemas.microsoft.com/office/drawing/2014/main" id="{FBCCCBC6-4133-069B-F0B6-06DAF31AFCFB}"/>
              </a:ext>
            </a:extLst>
          </p:cNvPr>
          <p:cNvSpPr txBox="1"/>
          <p:nvPr/>
        </p:nvSpPr>
        <p:spPr>
          <a:xfrm>
            <a:off x="3529781" y="26156"/>
            <a:ext cx="4729316" cy="338554"/>
          </a:xfrm>
          <a:prstGeom prst="rect">
            <a:avLst/>
          </a:prstGeom>
          <a:noFill/>
        </p:spPr>
        <p:txBody>
          <a:bodyPr wrap="square">
            <a:spAutoFit/>
          </a:bodyPr>
          <a:lstStyle/>
          <a:p>
            <a:pPr marL="0" indent="0" algn="ctr">
              <a:buNone/>
            </a:pPr>
            <a:r>
              <a:rPr lang="en-IN" sz="1600" b="1" dirty="0">
                <a:effectLst/>
              </a:rPr>
              <a:t>RISC V Based SoC Design-SPI</a:t>
            </a:r>
            <a:endParaRPr lang="en-IN" sz="1600" b="1" dirty="0"/>
          </a:p>
        </p:txBody>
      </p:sp>
      <p:graphicFrame>
        <p:nvGraphicFramePr>
          <p:cNvPr id="2" name="Table 1">
            <a:extLst>
              <a:ext uri="{FF2B5EF4-FFF2-40B4-BE49-F238E27FC236}">
                <a16:creationId xmlns:a16="http://schemas.microsoft.com/office/drawing/2014/main" id="{2B1C3DEA-73A3-FB29-7E9D-366937E81E06}"/>
              </a:ext>
            </a:extLst>
          </p:cNvPr>
          <p:cNvGraphicFramePr>
            <a:graphicFrameLocks noGrp="1"/>
          </p:cNvGraphicFramePr>
          <p:nvPr>
            <p:extLst>
              <p:ext uri="{D42A27DB-BD31-4B8C-83A1-F6EECF244321}">
                <p14:modId xmlns:p14="http://schemas.microsoft.com/office/powerpoint/2010/main" val="3618704805"/>
              </p:ext>
            </p:extLst>
          </p:nvPr>
        </p:nvGraphicFramePr>
        <p:xfrm>
          <a:off x="3395662" y="4586951"/>
          <a:ext cx="5400675" cy="1223266"/>
        </p:xfrm>
        <a:graphic>
          <a:graphicData uri="http://schemas.openxmlformats.org/drawingml/2006/table">
            <a:tbl>
              <a:tblPr firstRow="1" firstCol="1" bandRow="1">
                <a:tableStyleId>{5C22544A-7EE6-4342-B048-85BDC9FD1C3A}</a:tableStyleId>
              </a:tblPr>
              <a:tblGrid>
                <a:gridCol w="1821180">
                  <a:extLst>
                    <a:ext uri="{9D8B030D-6E8A-4147-A177-3AD203B41FA5}">
                      <a16:colId xmlns:a16="http://schemas.microsoft.com/office/drawing/2014/main" val="3627137943"/>
                    </a:ext>
                  </a:extLst>
                </a:gridCol>
                <a:gridCol w="1599565">
                  <a:extLst>
                    <a:ext uri="{9D8B030D-6E8A-4147-A177-3AD203B41FA5}">
                      <a16:colId xmlns:a16="http://schemas.microsoft.com/office/drawing/2014/main" val="499973966"/>
                    </a:ext>
                  </a:extLst>
                </a:gridCol>
                <a:gridCol w="1979930">
                  <a:extLst>
                    <a:ext uri="{9D8B030D-6E8A-4147-A177-3AD203B41FA5}">
                      <a16:colId xmlns:a16="http://schemas.microsoft.com/office/drawing/2014/main" val="1974507935"/>
                    </a:ext>
                  </a:extLst>
                </a:gridCol>
              </a:tblGrid>
              <a:tr h="0">
                <a:tc>
                  <a:txBody>
                    <a:bodyPr/>
                    <a:lstStyle/>
                    <a:p>
                      <a:pPr algn="ctr">
                        <a:lnSpc>
                          <a:spcPct val="107000"/>
                        </a:lnSpc>
                        <a:spcAft>
                          <a:spcPts val="800"/>
                        </a:spcAft>
                      </a:pPr>
                      <a:r>
                        <a:rPr lang="en-US" sz="1500" kern="100" dirty="0">
                          <a:solidFill>
                            <a:schemeClr val="tx1"/>
                          </a:solidFill>
                          <a:effectLst/>
                        </a:rPr>
                        <a:t>SL.NO</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algn="ctr">
                        <a:lnSpc>
                          <a:spcPct val="107000"/>
                        </a:lnSpc>
                        <a:spcAft>
                          <a:spcPts val="800"/>
                        </a:spcAft>
                      </a:pPr>
                      <a:r>
                        <a:rPr lang="en-US" sz="1500" kern="100" dirty="0">
                          <a:solidFill>
                            <a:schemeClr val="tx1"/>
                          </a:solidFill>
                          <a:effectLst/>
                        </a:rPr>
                        <a:t>SPI Signal</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algn="ctr">
                        <a:lnSpc>
                          <a:spcPct val="107000"/>
                        </a:lnSpc>
                        <a:spcAft>
                          <a:spcPts val="800"/>
                        </a:spcAft>
                      </a:pPr>
                      <a:r>
                        <a:rPr lang="en-US" sz="1500" kern="100">
                          <a:solidFill>
                            <a:schemeClr val="tx1"/>
                          </a:solidFill>
                          <a:effectLst/>
                        </a:rPr>
                        <a:t>Name</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1703522568"/>
                  </a:ext>
                </a:extLst>
              </a:tr>
              <a:tr h="0">
                <a:tc>
                  <a:txBody>
                    <a:bodyPr/>
                    <a:lstStyle/>
                    <a:p>
                      <a:pPr algn="ctr">
                        <a:lnSpc>
                          <a:spcPct val="107000"/>
                        </a:lnSpc>
                        <a:spcAft>
                          <a:spcPts val="800"/>
                        </a:spcAft>
                      </a:pPr>
                      <a:r>
                        <a:rPr lang="en-US" sz="1500" kern="100">
                          <a:solidFill>
                            <a:schemeClr val="tx1"/>
                          </a:solidFill>
                          <a:effectLst/>
                        </a:rPr>
                        <a:t>1</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algn="ctr">
                        <a:lnSpc>
                          <a:spcPct val="107000"/>
                        </a:lnSpc>
                        <a:spcAft>
                          <a:spcPts val="800"/>
                        </a:spcAft>
                      </a:pPr>
                      <a:r>
                        <a:rPr lang="en-US" sz="1500" kern="100" dirty="0">
                          <a:solidFill>
                            <a:schemeClr val="tx1"/>
                          </a:solidFill>
                          <a:effectLst/>
                        </a:rPr>
                        <a:t>MISO</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algn="ctr">
                        <a:lnSpc>
                          <a:spcPct val="107000"/>
                        </a:lnSpc>
                        <a:spcAft>
                          <a:spcPts val="800"/>
                        </a:spcAft>
                      </a:pPr>
                      <a:r>
                        <a:rPr lang="en-US" sz="1500" kern="100" dirty="0">
                          <a:solidFill>
                            <a:schemeClr val="tx1"/>
                          </a:solidFill>
                          <a:effectLst/>
                        </a:rPr>
                        <a:t>Master-In-Slave-Out</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2294091883"/>
                  </a:ext>
                </a:extLst>
              </a:tr>
              <a:tr h="0">
                <a:tc>
                  <a:txBody>
                    <a:bodyPr/>
                    <a:lstStyle/>
                    <a:p>
                      <a:pPr algn="ctr">
                        <a:lnSpc>
                          <a:spcPct val="107000"/>
                        </a:lnSpc>
                        <a:spcAft>
                          <a:spcPts val="800"/>
                        </a:spcAft>
                      </a:pPr>
                      <a:r>
                        <a:rPr lang="en-US" sz="1500" kern="100" dirty="0">
                          <a:solidFill>
                            <a:schemeClr val="tx1"/>
                          </a:solidFill>
                          <a:effectLst/>
                        </a:rPr>
                        <a:t>2</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algn="ctr">
                        <a:lnSpc>
                          <a:spcPct val="107000"/>
                        </a:lnSpc>
                        <a:spcAft>
                          <a:spcPts val="800"/>
                        </a:spcAft>
                      </a:pPr>
                      <a:r>
                        <a:rPr lang="en-US" sz="1500" kern="100" dirty="0">
                          <a:solidFill>
                            <a:schemeClr val="tx1"/>
                          </a:solidFill>
                          <a:effectLst/>
                        </a:rPr>
                        <a:t>MOSI</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algn="ctr">
                        <a:lnSpc>
                          <a:spcPct val="107000"/>
                        </a:lnSpc>
                        <a:spcAft>
                          <a:spcPts val="800"/>
                        </a:spcAft>
                      </a:pPr>
                      <a:r>
                        <a:rPr lang="en-US" sz="1500" kern="100" dirty="0">
                          <a:solidFill>
                            <a:schemeClr val="tx1"/>
                          </a:solidFill>
                          <a:effectLst/>
                        </a:rPr>
                        <a:t>Master-Out-Slave-In</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3903466462"/>
                  </a:ext>
                </a:extLst>
              </a:tr>
              <a:tr h="0">
                <a:tc>
                  <a:txBody>
                    <a:bodyPr/>
                    <a:lstStyle/>
                    <a:p>
                      <a:pPr algn="ctr">
                        <a:lnSpc>
                          <a:spcPct val="107000"/>
                        </a:lnSpc>
                        <a:spcAft>
                          <a:spcPts val="800"/>
                        </a:spcAft>
                      </a:pPr>
                      <a:r>
                        <a:rPr lang="en-US" sz="1500" kern="100">
                          <a:solidFill>
                            <a:schemeClr val="tx1"/>
                          </a:solidFill>
                          <a:effectLst/>
                        </a:rPr>
                        <a:t>3</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algn="ctr">
                        <a:lnSpc>
                          <a:spcPct val="107000"/>
                        </a:lnSpc>
                        <a:spcAft>
                          <a:spcPts val="800"/>
                        </a:spcAft>
                      </a:pPr>
                      <a:r>
                        <a:rPr lang="en-US" sz="1500" kern="100" dirty="0">
                          <a:solidFill>
                            <a:schemeClr val="tx1"/>
                          </a:solidFill>
                          <a:effectLst/>
                        </a:rPr>
                        <a:t>SCLK</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algn="ctr">
                        <a:lnSpc>
                          <a:spcPct val="107000"/>
                        </a:lnSpc>
                        <a:spcAft>
                          <a:spcPts val="800"/>
                        </a:spcAft>
                      </a:pPr>
                      <a:r>
                        <a:rPr lang="en-US" sz="1500" kern="100" dirty="0">
                          <a:solidFill>
                            <a:schemeClr val="tx1"/>
                          </a:solidFill>
                          <a:effectLst/>
                        </a:rPr>
                        <a:t>Serial Clock</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1192010613"/>
                  </a:ext>
                </a:extLst>
              </a:tr>
              <a:tr h="288290">
                <a:tc>
                  <a:txBody>
                    <a:bodyPr/>
                    <a:lstStyle/>
                    <a:p>
                      <a:pPr algn="ctr">
                        <a:lnSpc>
                          <a:spcPct val="107000"/>
                        </a:lnSpc>
                        <a:spcAft>
                          <a:spcPts val="800"/>
                        </a:spcAft>
                      </a:pPr>
                      <a:r>
                        <a:rPr lang="en-US" sz="1500" kern="100">
                          <a:solidFill>
                            <a:schemeClr val="tx1"/>
                          </a:solidFill>
                          <a:effectLst/>
                        </a:rPr>
                        <a:t>4</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algn="ctr">
                        <a:lnSpc>
                          <a:spcPct val="107000"/>
                        </a:lnSpc>
                        <a:spcAft>
                          <a:spcPts val="800"/>
                        </a:spcAft>
                      </a:pPr>
                      <a:r>
                        <a:rPr lang="en-US" sz="1500" kern="100">
                          <a:solidFill>
                            <a:schemeClr val="tx1"/>
                          </a:solidFill>
                          <a:effectLst/>
                        </a:rPr>
                        <a:t>SS</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algn="ctr">
                        <a:lnSpc>
                          <a:spcPct val="107000"/>
                        </a:lnSpc>
                        <a:spcAft>
                          <a:spcPts val="800"/>
                        </a:spcAft>
                      </a:pPr>
                      <a:r>
                        <a:rPr lang="en-US" sz="1500" kern="100" dirty="0">
                          <a:solidFill>
                            <a:schemeClr val="tx1"/>
                          </a:solidFill>
                          <a:effectLst/>
                        </a:rPr>
                        <a:t>Slave Select</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485353433"/>
                  </a:ext>
                </a:extLst>
              </a:tr>
            </a:tbl>
          </a:graphicData>
        </a:graphic>
      </p:graphicFrame>
      <p:sp>
        <p:nvSpPr>
          <p:cNvPr id="4" name="Rectangle 1">
            <a:extLst>
              <a:ext uri="{FF2B5EF4-FFF2-40B4-BE49-F238E27FC236}">
                <a16:creationId xmlns:a16="http://schemas.microsoft.com/office/drawing/2014/main" id="{EDCD89A9-DD2E-438D-874E-7883744BB9C3}"/>
              </a:ext>
            </a:extLst>
          </p:cNvPr>
          <p:cNvSpPr>
            <a:spLocks noChangeArrowheads="1"/>
          </p:cNvSpPr>
          <p:nvPr/>
        </p:nvSpPr>
        <p:spPr bwMode="auto">
          <a:xfrm>
            <a:off x="5286487" y="4045385"/>
            <a:ext cx="2491238"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Table 1: SPI Signals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9481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651065B-455D-4A38-89AA-E6FC230926FA}" type="slidenum">
              <a:rPr lang="en-IN" smtClean="0"/>
              <a:t>5</a:t>
            </a:fld>
            <a:endParaRPr lang="en-IN" dirty="0"/>
          </a:p>
        </p:txBody>
      </p:sp>
      <p:pic>
        <p:nvPicPr>
          <p:cNvPr id="6" name="Picture 5" descr="kle tech logo">
            <a:extLst>
              <a:ext uri="{FF2B5EF4-FFF2-40B4-BE49-F238E27FC236}">
                <a16:creationId xmlns:a16="http://schemas.microsoft.com/office/drawing/2014/main" id="{EF574BDF-1EB4-39ED-2B69-382582D065A5}"/>
              </a:ext>
            </a:extLst>
          </p:cNvPr>
          <p:cNvPicPr/>
          <p:nvPr/>
        </p:nvPicPr>
        <p:blipFill>
          <a:blip r:embed="rId2" cstate="print"/>
          <a:srcRect/>
          <a:stretch>
            <a:fillRect/>
          </a:stretch>
        </p:blipFill>
        <p:spPr bwMode="auto">
          <a:xfrm>
            <a:off x="8610600" y="0"/>
            <a:ext cx="3497425" cy="1047782"/>
          </a:xfrm>
          <a:prstGeom prst="rect">
            <a:avLst/>
          </a:prstGeom>
          <a:noFill/>
          <a:ln>
            <a:noFill/>
          </a:ln>
        </p:spPr>
      </p:pic>
      <p:sp>
        <p:nvSpPr>
          <p:cNvPr id="9" name="TextBox 8">
            <a:extLst>
              <a:ext uri="{FF2B5EF4-FFF2-40B4-BE49-F238E27FC236}">
                <a16:creationId xmlns:a16="http://schemas.microsoft.com/office/drawing/2014/main" id="{10F9B3A0-1539-99C1-FA4D-0BE3F88ADDD2}"/>
              </a:ext>
            </a:extLst>
          </p:cNvPr>
          <p:cNvSpPr txBox="1"/>
          <p:nvPr/>
        </p:nvSpPr>
        <p:spPr>
          <a:xfrm>
            <a:off x="3529781" y="26156"/>
            <a:ext cx="4729316" cy="338554"/>
          </a:xfrm>
          <a:prstGeom prst="rect">
            <a:avLst/>
          </a:prstGeom>
          <a:noFill/>
        </p:spPr>
        <p:txBody>
          <a:bodyPr wrap="square">
            <a:spAutoFit/>
          </a:bodyPr>
          <a:lstStyle/>
          <a:p>
            <a:pPr marL="0" indent="0" algn="ctr">
              <a:buNone/>
            </a:pPr>
            <a:r>
              <a:rPr lang="en-IN" sz="1600" b="1" dirty="0">
                <a:effectLst/>
              </a:rPr>
              <a:t>RISC V Based SoC Design-SPI</a:t>
            </a:r>
            <a:endParaRPr lang="en-IN" sz="1600" b="1" dirty="0"/>
          </a:p>
        </p:txBody>
      </p:sp>
      <p:sp>
        <p:nvSpPr>
          <p:cNvPr id="15" name="Content Placeholder 14">
            <a:extLst>
              <a:ext uri="{FF2B5EF4-FFF2-40B4-BE49-F238E27FC236}">
                <a16:creationId xmlns:a16="http://schemas.microsoft.com/office/drawing/2014/main" id="{65C1F09A-F3F9-90E9-432E-A660C5C84A20}"/>
              </a:ext>
            </a:extLst>
          </p:cNvPr>
          <p:cNvSpPr>
            <a:spLocks noGrp="1"/>
          </p:cNvSpPr>
          <p:nvPr>
            <p:ph idx="1"/>
          </p:nvPr>
        </p:nvSpPr>
        <p:spPr>
          <a:xfrm>
            <a:off x="605913" y="1255354"/>
            <a:ext cx="10980174" cy="3759098"/>
          </a:xfrm>
        </p:spPr>
        <p:txBody>
          <a:bodyPr>
            <a:normAutofit fontScale="92500" lnSpcReduction="20000"/>
          </a:bodyPr>
          <a:lstStyle/>
          <a:p>
            <a:pPr marL="0" indent="0">
              <a:buNone/>
            </a:pPr>
            <a:r>
              <a:rPr lang="en-IN" sz="1800" b="1" dirty="0">
                <a:solidFill>
                  <a:srgbClr val="000000"/>
                </a:solidFill>
                <a:effectLst/>
                <a:latin typeface="Times New Roman" panose="02020603050405020304" pitchFamily="18" charset="0"/>
                <a:ea typeface="Calibri" panose="020F0502020204030204" pitchFamily="34" charset="0"/>
              </a:rPr>
              <a:t>A) Master In Slave Out (MISO)</a:t>
            </a:r>
            <a:r>
              <a:rPr lang="en-IN" sz="1800" dirty="0">
                <a:solidFill>
                  <a:srgbClr val="000000"/>
                </a:solidFill>
                <a:effectLst/>
                <a:latin typeface="Times New Roman" panose="02020603050405020304" pitchFamily="18" charset="0"/>
                <a:ea typeface="Calibri" panose="020F0502020204030204" pitchFamily="34"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Input of master and output of slave was configured as MISO line. It transfers serial data in only one direction, wherein MSB is sent first. </a:t>
            </a:r>
          </a:p>
          <a:p>
            <a:pPr marL="0" indent="0">
              <a:buNone/>
            </a:pPr>
            <a:r>
              <a:rPr lang="en-IN" sz="1800" b="1" dirty="0">
                <a:solidFill>
                  <a:srgbClr val="000000"/>
                </a:solidFill>
                <a:effectLst/>
                <a:latin typeface="Times New Roman" panose="02020603050405020304" pitchFamily="18" charset="0"/>
                <a:ea typeface="Calibri" panose="020F0502020204030204" pitchFamily="34" charset="0"/>
              </a:rPr>
              <a:t>(B) Master Out Slave In (MOSI):</a:t>
            </a:r>
            <a:endParaRPr lang="en-IN" sz="1800" dirty="0">
              <a:solidFill>
                <a:srgbClr val="000000"/>
              </a:solidFill>
              <a:effectLst/>
              <a:latin typeface="Times New Roman" panose="02020603050405020304" pitchFamily="18" charset="0"/>
              <a:ea typeface="Calibri" panose="020F0502020204030204" pitchFamily="34"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Input to slave and output to master is done by MOSI line. Data is transmitted in single direction serially, with the MSB.</a:t>
            </a:r>
          </a:p>
          <a:p>
            <a:pPr marL="0" indent="0">
              <a:buNone/>
            </a:pPr>
            <a:r>
              <a:rPr lang="en-IN" sz="1800" b="1" dirty="0">
                <a:solidFill>
                  <a:srgbClr val="000000"/>
                </a:solidFill>
                <a:effectLst/>
                <a:latin typeface="Times New Roman" panose="02020603050405020304" pitchFamily="18" charset="0"/>
                <a:ea typeface="Calibri" panose="020F0502020204030204" pitchFamily="34" charset="0"/>
              </a:rPr>
              <a:t>(C) Slave Select (SS Bar):</a:t>
            </a:r>
            <a:endParaRPr lang="en-IN" sz="1800" dirty="0">
              <a:solidFill>
                <a:srgbClr val="000000"/>
              </a:solidFill>
              <a:effectLst/>
              <a:latin typeface="Times New Roman" panose="02020603050405020304" pitchFamily="18" charset="0"/>
              <a:ea typeface="Calibri" panose="020F0502020204030204" pitchFamily="34"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device of slave is selected using the select input line of slave, which is active low during data transfer and must stay low throughout the data transfer. </a:t>
            </a:r>
          </a:p>
          <a:p>
            <a:pPr marL="0" indent="0">
              <a:buNone/>
            </a:pPr>
            <a:r>
              <a:rPr lang="en-IN" sz="1800" b="1" dirty="0">
                <a:solidFill>
                  <a:srgbClr val="000000"/>
                </a:solidFill>
                <a:effectLst/>
                <a:latin typeface="Times New Roman" panose="02020603050405020304" pitchFamily="18" charset="0"/>
                <a:ea typeface="Calibri" panose="020F0502020204030204" pitchFamily="34" charset="0"/>
              </a:rPr>
              <a:t>(D) Serial Clock (SCLK):</a:t>
            </a:r>
            <a:endParaRPr lang="en-IN" sz="1800" dirty="0">
              <a:solidFill>
                <a:srgbClr val="000000"/>
              </a:solidFill>
              <a:effectLst/>
              <a:latin typeface="Times New Roman" panose="02020603050405020304" pitchFamily="18" charset="0"/>
              <a:ea typeface="Calibri" panose="020F0502020204030204" pitchFamily="34"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synchronization of data to and from the device is done using the serial clock, through MOSI &amp; MISO signals. The duration of eight clock cycles, slave and master device are capable in exchanging the data a byte.</a:t>
            </a:r>
          </a:p>
          <a:p>
            <a:endParaRPr lang="en-IN" dirty="0"/>
          </a:p>
        </p:txBody>
      </p:sp>
      <p:pic>
        <p:nvPicPr>
          <p:cNvPr id="16" name="Picture 15">
            <a:extLst>
              <a:ext uri="{FF2B5EF4-FFF2-40B4-BE49-F238E27FC236}">
                <a16:creationId xmlns:a16="http://schemas.microsoft.com/office/drawing/2014/main" id="{41BB6D8C-F86F-D198-31E5-0ED9C936818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32323" y="4960856"/>
            <a:ext cx="4603115" cy="1257300"/>
          </a:xfrm>
          <a:prstGeom prst="rect">
            <a:avLst/>
          </a:prstGeom>
          <a:noFill/>
          <a:ln>
            <a:noFill/>
          </a:ln>
        </p:spPr>
      </p:pic>
      <p:sp>
        <p:nvSpPr>
          <p:cNvPr id="18" name="TextBox 17">
            <a:extLst>
              <a:ext uri="{FF2B5EF4-FFF2-40B4-BE49-F238E27FC236}">
                <a16:creationId xmlns:a16="http://schemas.microsoft.com/office/drawing/2014/main" id="{D08741D1-F062-458A-D8B5-A14DDD851A30}"/>
              </a:ext>
            </a:extLst>
          </p:cNvPr>
          <p:cNvSpPr txBox="1"/>
          <p:nvPr/>
        </p:nvSpPr>
        <p:spPr>
          <a:xfrm>
            <a:off x="2585881" y="6222662"/>
            <a:ext cx="6096000" cy="375552"/>
          </a:xfrm>
          <a:prstGeom prst="rect">
            <a:avLst/>
          </a:prstGeom>
          <a:noFill/>
        </p:spPr>
        <p:txBody>
          <a:bodyPr wrap="square">
            <a:spAutoFit/>
          </a:bodyPr>
          <a:lstStyle/>
          <a:p>
            <a:pPr algn="ct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SPI with Single Master&amp; Single Slave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8884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612FB2-7366-02D2-597D-038377FCF284}"/>
              </a:ext>
            </a:extLst>
          </p:cNvPr>
          <p:cNvSpPr>
            <a:spLocks noGrp="1"/>
          </p:cNvSpPr>
          <p:nvPr>
            <p:ph type="body" idx="1"/>
          </p:nvPr>
        </p:nvSpPr>
        <p:spPr/>
        <p:txBody>
          <a:bodyPr/>
          <a:lstStyle/>
          <a:p>
            <a:pPr algn="ct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Master/Slave Transfer Block Diagram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 Placeholder 4">
            <a:extLst>
              <a:ext uri="{FF2B5EF4-FFF2-40B4-BE49-F238E27FC236}">
                <a16:creationId xmlns:a16="http://schemas.microsoft.com/office/drawing/2014/main" id="{C13A0348-9B54-3716-235C-6B001ED87AA6}"/>
              </a:ext>
            </a:extLst>
          </p:cNvPr>
          <p:cNvSpPr>
            <a:spLocks noGrp="1"/>
          </p:cNvSpPr>
          <p:nvPr>
            <p:ph type="body" sz="quarter" idx="3"/>
          </p:nvPr>
        </p:nvSpPr>
        <p:spPr>
          <a:xfrm>
            <a:off x="6784258" y="2158385"/>
            <a:ext cx="4571129" cy="346689"/>
          </a:xfrm>
        </p:spPr>
        <p:txBody>
          <a:bodyPr/>
          <a:lstStyle/>
          <a:p>
            <a:pPr algn="ctr"/>
            <a:r>
              <a:rPr lang="en-IN" sz="1800" kern="0" dirty="0">
                <a:effectLst/>
                <a:latin typeface="TimesNewRomanPSMT"/>
                <a:ea typeface="Calibri" panose="020F0502020204030204" pitchFamily="34" charset="0"/>
                <a:cs typeface="TimesNewRomanPSMT"/>
              </a:rPr>
              <a:t>Synchronous Serial Data Transfer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995665A9-F621-11D2-F54A-72242BB106AB}"/>
              </a:ext>
            </a:extLst>
          </p:cNvPr>
          <p:cNvSpPr>
            <a:spLocks noGrp="1"/>
          </p:cNvSpPr>
          <p:nvPr>
            <p:ph type="sldNum" sz="quarter" idx="12"/>
          </p:nvPr>
        </p:nvSpPr>
        <p:spPr/>
        <p:txBody>
          <a:bodyPr/>
          <a:lstStyle/>
          <a:p>
            <a:fld id="{4651065B-455D-4A38-89AA-E6FC230926FA}" type="slidenum">
              <a:rPr lang="en-IN" smtClean="0"/>
              <a:t>6</a:t>
            </a:fld>
            <a:endParaRPr lang="en-IN"/>
          </a:p>
        </p:txBody>
      </p:sp>
      <p:pic>
        <p:nvPicPr>
          <p:cNvPr id="9" name="Picture 8" descr="kle tech logo">
            <a:extLst>
              <a:ext uri="{FF2B5EF4-FFF2-40B4-BE49-F238E27FC236}">
                <a16:creationId xmlns:a16="http://schemas.microsoft.com/office/drawing/2014/main" id="{346236DD-21CA-5B53-B524-288866424809}"/>
              </a:ext>
            </a:extLst>
          </p:cNvPr>
          <p:cNvPicPr/>
          <p:nvPr/>
        </p:nvPicPr>
        <p:blipFill>
          <a:blip r:embed="rId2" cstate="print"/>
          <a:srcRect/>
          <a:stretch>
            <a:fillRect/>
          </a:stretch>
        </p:blipFill>
        <p:spPr bwMode="auto">
          <a:xfrm>
            <a:off x="8367252" y="0"/>
            <a:ext cx="3740773" cy="1047782"/>
          </a:xfrm>
          <a:prstGeom prst="rect">
            <a:avLst/>
          </a:prstGeom>
          <a:noFill/>
          <a:ln>
            <a:noFill/>
          </a:ln>
        </p:spPr>
      </p:pic>
      <p:pic>
        <p:nvPicPr>
          <p:cNvPr id="10" name="Content Placeholder 9">
            <a:extLst>
              <a:ext uri="{FF2B5EF4-FFF2-40B4-BE49-F238E27FC236}">
                <a16:creationId xmlns:a16="http://schemas.microsoft.com/office/drawing/2014/main" id="{54DDC4A6-19CC-90AE-18B4-2646C8A07C3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022555" y="2576052"/>
            <a:ext cx="4621161" cy="3362632"/>
          </a:xfrm>
          <a:prstGeom prst="rect">
            <a:avLst/>
          </a:prstGeom>
          <a:noFill/>
          <a:ln>
            <a:noFill/>
          </a:ln>
        </p:spPr>
      </p:pic>
      <p:pic>
        <p:nvPicPr>
          <p:cNvPr id="11" name="Content Placeholder 10">
            <a:extLst>
              <a:ext uri="{FF2B5EF4-FFF2-40B4-BE49-F238E27FC236}">
                <a16:creationId xmlns:a16="http://schemas.microsoft.com/office/drawing/2014/main" id="{0E772BF5-8A4C-A146-B462-BC8D610EC04C}"/>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6931742" y="2576052"/>
            <a:ext cx="4237703" cy="3362632"/>
          </a:xfrm>
          <a:prstGeom prst="rect">
            <a:avLst/>
          </a:prstGeom>
          <a:noFill/>
          <a:ln>
            <a:noFill/>
          </a:ln>
        </p:spPr>
      </p:pic>
      <p:sp>
        <p:nvSpPr>
          <p:cNvPr id="12" name="Rectangle: Rounded Corners 11">
            <a:extLst>
              <a:ext uri="{FF2B5EF4-FFF2-40B4-BE49-F238E27FC236}">
                <a16:creationId xmlns:a16="http://schemas.microsoft.com/office/drawing/2014/main" id="{C13F63D5-9F2E-C2AB-8509-8A927A2827E5}"/>
              </a:ext>
            </a:extLst>
          </p:cNvPr>
          <p:cNvSpPr/>
          <p:nvPr/>
        </p:nvSpPr>
        <p:spPr>
          <a:xfrm>
            <a:off x="9323684" y="5697937"/>
            <a:ext cx="204978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800" kern="0">
                <a:solidFill>
                  <a:srgbClr val="FFFFFF"/>
                </a:solidFill>
                <a:effectLst/>
                <a:latin typeface="TimesNewRomanPSMT"/>
                <a:ea typeface="Calibri" panose="020F0502020204030204" pitchFamily="34" charset="0"/>
                <a:cs typeface="TimesNewRomanPSMT"/>
              </a:rPr>
              <a:t>Slave SPI device</a:t>
            </a:r>
            <a:endParaRPr lang="en-IN" sz="1100" kern="100">
              <a:effectLst/>
              <a:ea typeface="Calibri" panose="020F0502020204030204" pitchFamily="34"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B0054A20-CF57-0C53-5A1F-8065CA5C4621}"/>
              </a:ext>
            </a:extLst>
          </p:cNvPr>
          <p:cNvSpPr/>
          <p:nvPr/>
        </p:nvSpPr>
        <p:spPr>
          <a:xfrm>
            <a:off x="6784258" y="5682697"/>
            <a:ext cx="2065020" cy="472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800" kern="0" dirty="0">
                <a:solidFill>
                  <a:srgbClr val="FFFFFF"/>
                </a:solidFill>
                <a:effectLst/>
                <a:latin typeface="TimesNewRomanPSMT"/>
                <a:ea typeface="Calibri" panose="020F0502020204030204" pitchFamily="34" charset="0"/>
                <a:cs typeface="TimesNewRomanPSMT"/>
              </a:rPr>
              <a:t>Master SPI device</a:t>
            </a:r>
            <a:endParaRPr lang="en-IN" sz="1100" kern="100" dirty="0">
              <a:effectLst/>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4509BCDD-8774-BB04-A2FE-3D56FB987AA2}"/>
              </a:ext>
            </a:extLst>
          </p:cNvPr>
          <p:cNvSpPr txBox="1"/>
          <p:nvPr/>
        </p:nvSpPr>
        <p:spPr>
          <a:xfrm>
            <a:off x="2214716" y="1342030"/>
            <a:ext cx="7767484" cy="477054"/>
          </a:xfrm>
          <a:prstGeom prst="rect">
            <a:avLst/>
          </a:prstGeom>
          <a:noFill/>
        </p:spPr>
        <p:txBody>
          <a:bodyPr wrap="square" rtlCol="0">
            <a:spAutoFit/>
          </a:bodyPr>
          <a:lstStyle/>
          <a:p>
            <a:pPr algn="ctr"/>
            <a:r>
              <a:rPr lang="en-IN" sz="2500" kern="0" dirty="0">
                <a:effectLst/>
                <a:latin typeface="TimesNewRomanPSMT"/>
                <a:ea typeface="Calibri" panose="020F0502020204030204" pitchFamily="34" charset="0"/>
                <a:cs typeface="TimesNewRomanPSMT"/>
              </a:rPr>
              <a:t>SPI Data Transfer</a:t>
            </a:r>
            <a:endParaRPr lang="en-IN" sz="2500" dirty="0"/>
          </a:p>
        </p:txBody>
      </p:sp>
      <p:sp>
        <p:nvSpPr>
          <p:cNvPr id="4" name="TextBox 3">
            <a:extLst>
              <a:ext uri="{FF2B5EF4-FFF2-40B4-BE49-F238E27FC236}">
                <a16:creationId xmlns:a16="http://schemas.microsoft.com/office/drawing/2014/main" id="{875122E2-FED2-9999-F5CA-92AF7E074599}"/>
              </a:ext>
            </a:extLst>
          </p:cNvPr>
          <p:cNvSpPr txBox="1"/>
          <p:nvPr/>
        </p:nvSpPr>
        <p:spPr>
          <a:xfrm>
            <a:off x="3477675" y="154559"/>
            <a:ext cx="6096000" cy="369332"/>
          </a:xfrm>
          <a:prstGeom prst="rect">
            <a:avLst/>
          </a:prstGeom>
          <a:noFill/>
        </p:spPr>
        <p:txBody>
          <a:bodyPr wrap="square">
            <a:spAutoFit/>
          </a:bodyPr>
          <a:lstStyle/>
          <a:p>
            <a:pPr marL="0" indent="0" algn="ctr">
              <a:buNone/>
            </a:pPr>
            <a:r>
              <a:rPr lang="en-IN" sz="1800" b="1" dirty="0">
                <a:effectLst/>
              </a:rPr>
              <a:t>RISC V Based SoC Design-SPI</a:t>
            </a:r>
            <a:endParaRPr lang="en-IN" sz="1800" b="1" dirty="0"/>
          </a:p>
        </p:txBody>
      </p:sp>
    </p:spTree>
    <p:extLst>
      <p:ext uri="{BB962C8B-B14F-4D97-AF65-F5344CB8AC3E}">
        <p14:creationId xmlns:p14="http://schemas.microsoft.com/office/powerpoint/2010/main" val="3856829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651065B-455D-4A38-89AA-E6FC230926FA}" type="slidenum">
              <a:rPr lang="en-IN" smtClean="0"/>
              <a:t>7</a:t>
            </a:fld>
            <a:endParaRPr lang="en-IN" dirty="0"/>
          </a:p>
        </p:txBody>
      </p:sp>
      <p:pic>
        <p:nvPicPr>
          <p:cNvPr id="6" name="Picture 5" descr="kle tech logo">
            <a:extLst>
              <a:ext uri="{FF2B5EF4-FFF2-40B4-BE49-F238E27FC236}">
                <a16:creationId xmlns:a16="http://schemas.microsoft.com/office/drawing/2014/main" id="{05CD78B3-87BA-7D14-800F-51243F7BDB78}"/>
              </a:ext>
            </a:extLst>
          </p:cNvPr>
          <p:cNvPicPr/>
          <p:nvPr/>
        </p:nvPicPr>
        <p:blipFill>
          <a:blip r:embed="rId2" cstate="print"/>
          <a:srcRect/>
          <a:stretch>
            <a:fillRect/>
          </a:stretch>
        </p:blipFill>
        <p:spPr bwMode="auto">
          <a:xfrm>
            <a:off x="8367252" y="0"/>
            <a:ext cx="3740773" cy="1047782"/>
          </a:xfrm>
          <a:prstGeom prst="rect">
            <a:avLst/>
          </a:prstGeom>
          <a:noFill/>
          <a:ln>
            <a:noFill/>
          </a:ln>
        </p:spPr>
      </p:pic>
      <p:sp>
        <p:nvSpPr>
          <p:cNvPr id="11" name="TextBox 10">
            <a:extLst>
              <a:ext uri="{FF2B5EF4-FFF2-40B4-BE49-F238E27FC236}">
                <a16:creationId xmlns:a16="http://schemas.microsoft.com/office/drawing/2014/main" id="{FDB80242-0A66-C838-12ED-3E2D954EC2AB}"/>
              </a:ext>
            </a:extLst>
          </p:cNvPr>
          <p:cNvSpPr txBox="1"/>
          <p:nvPr/>
        </p:nvSpPr>
        <p:spPr>
          <a:xfrm>
            <a:off x="3529781" y="26156"/>
            <a:ext cx="4729316" cy="338554"/>
          </a:xfrm>
          <a:prstGeom prst="rect">
            <a:avLst/>
          </a:prstGeom>
          <a:noFill/>
        </p:spPr>
        <p:txBody>
          <a:bodyPr wrap="square">
            <a:spAutoFit/>
          </a:bodyPr>
          <a:lstStyle/>
          <a:p>
            <a:pPr marL="0" indent="0" algn="ctr">
              <a:buNone/>
            </a:pPr>
            <a:r>
              <a:rPr lang="en-IN" sz="1600" b="1" dirty="0">
                <a:effectLst/>
              </a:rPr>
              <a:t>RISC V Based SoC Design-SPI</a:t>
            </a:r>
            <a:endParaRPr lang="en-IN" sz="1600" b="1" dirty="0"/>
          </a:p>
        </p:txBody>
      </p:sp>
      <p:sp>
        <p:nvSpPr>
          <p:cNvPr id="7" name="Content Placeholder 6">
            <a:extLst>
              <a:ext uri="{FF2B5EF4-FFF2-40B4-BE49-F238E27FC236}">
                <a16:creationId xmlns:a16="http://schemas.microsoft.com/office/drawing/2014/main" id="{70703A05-F75E-CD71-1757-632F1AF7919C}"/>
              </a:ext>
            </a:extLst>
          </p:cNvPr>
          <p:cNvSpPr>
            <a:spLocks noGrp="1"/>
          </p:cNvSpPr>
          <p:nvPr>
            <p:ph idx="1"/>
          </p:nvPr>
        </p:nvSpPr>
        <p:spPr>
          <a:xfrm>
            <a:off x="838200" y="1047782"/>
            <a:ext cx="10515600" cy="5412012"/>
          </a:xfrm>
        </p:spPr>
        <p:txBody>
          <a:bodyPr>
            <a:normAutofit fontScale="92500" lnSpcReduction="10000"/>
          </a:bodyPr>
          <a:lstStyle/>
          <a:p>
            <a:pPr marL="342900" indent="-342900">
              <a:buFont typeface="+mj-lt"/>
              <a:buAutoNum type="arabicPeriod"/>
            </a:pPr>
            <a:endParaRPr lang="en-IN" sz="1800" b="1" kern="0" dirty="0">
              <a:effectLst/>
              <a:latin typeface="Arial" panose="020B060402020202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IN" sz="2200" b="1" kern="0" dirty="0">
                <a:effectLst/>
                <a:latin typeface="Times New Roman" panose="02020603050405020304" pitchFamily="18" charset="0"/>
                <a:ea typeface="Calibri" panose="020F0502020204030204" pitchFamily="34" charset="0"/>
                <a:cs typeface="Times New Roman" panose="02020603050405020304" pitchFamily="18" charset="0"/>
              </a:rPr>
              <a:t>SPI Control Register 1 [8 bit] [Read/Write]: </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p>
            <a:endParaRPr lang="en-IN" dirty="0"/>
          </a:p>
          <a:p>
            <a:pPr marL="342900" lvl="0" indent="-342900">
              <a:lnSpc>
                <a:spcPct val="107000"/>
              </a:lnSpc>
              <a:spcAft>
                <a:spcPts val="800"/>
              </a:spcAft>
              <a:buFont typeface="Wingdings" panose="05000000000000000000" pitchFamily="2" charset="2"/>
              <a:buChar char=""/>
            </a:pPr>
            <a:endParaRPr lang="en-IN" sz="1500" b="1" kern="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endParaRPr lang="en-IN" sz="1500" b="1" kern="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endParaRPr lang="en-IN" sz="1500" b="1" kern="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endParaRPr lang="en-IN" sz="1500" b="1" kern="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endParaRPr lang="en-IN" sz="1500" b="1" kern="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500" b="1" kern="0" dirty="0">
                <a:effectLst/>
                <a:latin typeface="Times New Roman" panose="02020603050405020304" pitchFamily="18" charset="0"/>
                <a:ea typeface="Calibri" panose="020F0502020204030204" pitchFamily="34" charset="0"/>
                <a:cs typeface="Times New Roman" panose="02020603050405020304" pitchFamily="18" charset="0"/>
              </a:rPr>
              <a:t>SPIE</a:t>
            </a:r>
            <a:r>
              <a:rPr lang="en-IN" sz="1500" kern="0" dirty="0">
                <a:effectLst/>
                <a:latin typeface="Times New Roman" panose="02020603050405020304" pitchFamily="18" charset="0"/>
                <a:ea typeface="Calibri" panose="020F0502020204030204" pitchFamily="34" charset="0"/>
                <a:cs typeface="Times New Roman" panose="02020603050405020304" pitchFamily="18" charset="0"/>
              </a:rPr>
              <a:t> — SPI Interrupt Enable Bit : This bit enables SPI interrupt requests, if SPIF or MODF status flag is set.</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500" kern="0" dirty="0">
                <a:effectLst/>
                <a:latin typeface="Times New Roman" panose="02020603050405020304" pitchFamily="18" charset="0"/>
                <a:ea typeface="Calibri" panose="020F0502020204030204" pitchFamily="34" charset="0"/>
                <a:cs typeface="Times New Roman" panose="02020603050405020304" pitchFamily="18" charset="0"/>
              </a:rPr>
              <a:t> 1 = SPI interrupts enabled.</a:t>
            </a:r>
            <a:r>
              <a:rPr lang="en-IN" sz="1500" kern="100" dirty="0">
                <a:latin typeface="Calibri" panose="020F0502020204030204" pitchFamily="34" charset="0"/>
                <a:ea typeface="Calibri" panose="020F0502020204030204" pitchFamily="34" charset="0"/>
                <a:cs typeface="Times New Roman" panose="02020603050405020304" pitchFamily="18" charset="0"/>
              </a:rPr>
              <a:t>	</a:t>
            </a:r>
            <a:r>
              <a:rPr lang="en-IN" sz="1500" kern="0" dirty="0">
                <a:effectLst/>
                <a:latin typeface="Times New Roman" panose="02020603050405020304" pitchFamily="18" charset="0"/>
                <a:ea typeface="Calibri" panose="020F0502020204030204" pitchFamily="34" charset="0"/>
                <a:cs typeface="Times New Roman" panose="02020603050405020304" pitchFamily="18" charset="0"/>
              </a:rPr>
              <a:t> 0 = SPI interrupts disabled. </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500" b="1" kern="0" dirty="0">
                <a:effectLst/>
                <a:latin typeface="Times New Roman" panose="02020603050405020304" pitchFamily="18" charset="0"/>
                <a:ea typeface="Calibri" panose="020F0502020204030204" pitchFamily="34" charset="0"/>
                <a:cs typeface="Times New Roman" panose="02020603050405020304" pitchFamily="18" charset="0"/>
              </a:rPr>
              <a:t>SPE </a:t>
            </a:r>
            <a:r>
              <a:rPr lang="en-IN" sz="1500" kern="0" dirty="0">
                <a:effectLst/>
                <a:latin typeface="Times New Roman" panose="02020603050405020304" pitchFamily="18" charset="0"/>
                <a:ea typeface="Calibri" panose="020F0502020204030204" pitchFamily="34" charset="0"/>
                <a:cs typeface="Times New Roman" panose="02020603050405020304" pitchFamily="18" charset="0"/>
              </a:rPr>
              <a:t>— SPI System Enable Bit: This bit enables the SPI system and dedicates the SPI port pins to SPI system functions.</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500" kern="0" dirty="0">
                <a:effectLst/>
                <a:latin typeface="Times New Roman" panose="02020603050405020304" pitchFamily="18" charset="0"/>
                <a:ea typeface="Calibri" panose="020F0502020204030204" pitchFamily="34" charset="0"/>
                <a:cs typeface="Times New Roman" panose="02020603050405020304" pitchFamily="18" charset="0"/>
              </a:rPr>
              <a:t>1 = SPI enable, port pins are dedicated to SPI functions.</a:t>
            </a:r>
            <a:r>
              <a:rPr lang="en-IN" sz="1500" kern="100" dirty="0">
                <a:latin typeface="Calibri" panose="020F0502020204030204" pitchFamily="34" charset="0"/>
                <a:ea typeface="Calibri" panose="020F0502020204030204" pitchFamily="34" charset="0"/>
                <a:cs typeface="Times New Roman" panose="02020603050405020304" pitchFamily="18" charset="0"/>
              </a:rPr>
              <a:t> 	</a:t>
            </a:r>
            <a:r>
              <a:rPr lang="en-IN" sz="1500" kern="0" dirty="0">
                <a:effectLst/>
                <a:latin typeface="Times New Roman" panose="02020603050405020304" pitchFamily="18" charset="0"/>
                <a:ea typeface="Calibri" panose="020F0502020204030204" pitchFamily="34" charset="0"/>
                <a:cs typeface="Times New Roman" panose="02020603050405020304" pitchFamily="18" charset="0"/>
              </a:rPr>
              <a:t>0 = SPI disabled (lower power consumption).</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8" name="Picture 7">
            <a:extLst>
              <a:ext uri="{FF2B5EF4-FFF2-40B4-BE49-F238E27FC236}">
                <a16:creationId xmlns:a16="http://schemas.microsoft.com/office/drawing/2014/main" id="{1460093F-ED19-D22A-F54F-093F9BD15D87}"/>
              </a:ext>
            </a:extLst>
          </p:cNvPr>
          <p:cNvPicPr>
            <a:picLocks noChangeAspect="1"/>
          </p:cNvPicPr>
          <p:nvPr/>
        </p:nvPicPr>
        <p:blipFill>
          <a:blip r:embed="rId3"/>
          <a:stretch>
            <a:fillRect/>
          </a:stretch>
        </p:blipFill>
        <p:spPr>
          <a:xfrm>
            <a:off x="2440190" y="1715834"/>
            <a:ext cx="6824365" cy="759460"/>
          </a:xfrm>
          <a:prstGeom prst="rect">
            <a:avLst/>
          </a:prstGeom>
        </p:spPr>
      </p:pic>
      <p:pic>
        <p:nvPicPr>
          <p:cNvPr id="10" name="Picture 9">
            <a:extLst>
              <a:ext uri="{FF2B5EF4-FFF2-40B4-BE49-F238E27FC236}">
                <a16:creationId xmlns:a16="http://schemas.microsoft.com/office/drawing/2014/main" id="{47E9905D-B9E1-0765-BB67-10CE4E1B4EE0}"/>
              </a:ext>
            </a:extLst>
          </p:cNvPr>
          <p:cNvPicPr>
            <a:picLocks noChangeAspect="1"/>
          </p:cNvPicPr>
          <p:nvPr/>
        </p:nvPicPr>
        <p:blipFill>
          <a:blip r:embed="rId4"/>
          <a:stretch>
            <a:fillRect/>
          </a:stretch>
        </p:blipFill>
        <p:spPr>
          <a:xfrm>
            <a:off x="3337498" y="2524240"/>
            <a:ext cx="5029754" cy="1809520"/>
          </a:xfrm>
          <a:prstGeom prst="rect">
            <a:avLst/>
          </a:prstGeom>
        </p:spPr>
      </p:pic>
      <p:sp>
        <p:nvSpPr>
          <p:cNvPr id="13" name="TextBox 12">
            <a:extLst>
              <a:ext uri="{FF2B5EF4-FFF2-40B4-BE49-F238E27FC236}">
                <a16:creationId xmlns:a16="http://schemas.microsoft.com/office/drawing/2014/main" id="{541C8F91-7291-3A40-6748-0703F9ABDD94}"/>
              </a:ext>
            </a:extLst>
          </p:cNvPr>
          <p:cNvSpPr txBox="1"/>
          <p:nvPr/>
        </p:nvSpPr>
        <p:spPr>
          <a:xfrm>
            <a:off x="3337497" y="4382706"/>
            <a:ext cx="5029753" cy="369332"/>
          </a:xfrm>
          <a:prstGeom prst="rect">
            <a:avLst/>
          </a:prstGeom>
          <a:noFill/>
        </p:spPr>
        <p:txBody>
          <a:bodyPr wrap="square">
            <a:spAutoFit/>
          </a:bodyPr>
          <a:lstStyle/>
          <a:p>
            <a:pPr algn="just"/>
            <a:r>
              <a:rPr lang="en-US" dirty="0">
                <a:latin typeface="CMR12"/>
              </a:rPr>
              <a:t>		</a:t>
            </a:r>
            <a:r>
              <a:rPr lang="en-US" sz="1400" b="0" i="0" u="none" strike="noStrike" baseline="0" dirty="0">
                <a:latin typeface="Times New Roman" panose="02020603050405020304" pitchFamily="18" charset="0"/>
                <a:cs typeface="Times New Roman" panose="02020603050405020304" pitchFamily="18" charset="0"/>
              </a:rPr>
              <a:t>Mode Of Operation</a:t>
            </a:r>
            <a:endParaRPr lang="en-IN" sz="1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CA7C46E0-F4C5-B013-E2A5-D51739DE621B}"/>
              </a:ext>
            </a:extLst>
          </p:cNvPr>
          <p:cNvSpPr txBox="1"/>
          <p:nvPr/>
        </p:nvSpPr>
        <p:spPr>
          <a:xfrm>
            <a:off x="2440190" y="586983"/>
            <a:ext cx="6096000" cy="492443"/>
          </a:xfrm>
          <a:prstGeom prst="rect">
            <a:avLst/>
          </a:prstGeom>
          <a:noFill/>
        </p:spPr>
        <p:txBody>
          <a:bodyPr wrap="square">
            <a:spAutoFit/>
          </a:bodyPr>
          <a:lstStyle/>
          <a:p>
            <a:pPr marL="0" indent="0" algn="ctr">
              <a:buNone/>
            </a:pPr>
            <a:r>
              <a:rPr lang="en-IN" sz="2600" b="1" kern="0" dirty="0">
                <a:effectLst/>
                <a:latin typeface="Times New Roman" panose="02020603050405020304" pitchFamily="18" charset="0"/>
                <a:ea typeface="Calibri" panose="020F0502020204030204" pitchFamily="34" charset="0"/>
                <a:cs typeface="Times New Roman" panose="02020603050405020304" pitchFamily="18" charset="0"/>
              </a:rPr>
              <a:t>Register Descriptions</a:t>
            </a:r>
            <a:endParaRPr lang="en-IN" sz="2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430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DBE05D2-90DD-AD0E-D261-DBAC81D9C1C8}"/>
              </a:ext>
            </a:extLst>
          </p:cNvPr>
          <p:cNvSpPr>
            <a:spLocks noGrp="1"/>
          </p:cNvSpPr>
          <p:nvPr>
            <p:ph type="sldNum" sz="quarter" idx="12"/>
          </p:nvPr>
        </p:nvSpPr>
        <p:spPr/>
        <p:txBody>
          <a:bodyPr/>
          <a:lstStyle/>
          <a:p>
            <a:fld id="{4651065B-455D-4A38-89AA-E6FC230926FA}" type="slidenum">
              <a:rPr lang="en-IN" smtClean="0"/>
              <a:t>8</a:t>
            </a:fld>
            <a:endParaRPr lang="en-IN"/>
          </a:p>
        </p:txBody>
      </p:sp>
      <p:pic>
        <p:nvPicPr>
          <p:cNvPr id="4" name="Picture 3" descr="kle tech logo">
            <a:extLst>
              <a:ext uri="{FF2B5EF4-FFF2-40B4-BE49-F238E27FC236}">
                <a16:creationId xmlns:a16="http://schemas.microsoft.com/office/drawing/2014/main" id="{2CE9E76B-82E8-997B-7243-D23485053CEE}"/>
              </a:ext>
            </a:extLst>
          </p:cNvPr>
          <p:cNvPicPr/>
          <p:nvPr/>
        </p:nvPicPr>
        <p:blipFill>
          <a:blip r:embed="rId2" cstate="print"/>
          <a:srcRect/>
          <a:stretch>
            <a:fillRect/>
          </a:stretch>
        </p:blipFill>
        <p:spPr bwMode="auto">
          <a:xfrm>
            <a:off x="8610600" y="0"/>
            <a:ext cx="3497425" cy="1047782"/>
          </a:xfrm>
          <a:prstGeom prst="rect">
            <a:avLst/>
          </a:prstGeom>
          <a:noFill/>
          <a:ln>
            <a:noFill/>
          </a:ln>
        </p:spPr>
      </p:pic>
      <p:sp>
        <p:nvSpPr>
          <p:cNvPr id="8" name="TextBox 7">
            <a:extLst>
              <a:ext uri="{FF2B5EF4-FFF2-40B4-BE49-F238E27FC236}">
                <a16:creationId xmlns:a16="http://schemas.microsoft.com/office/drawing/2014/main" id="{BB080738-4FED-EF1A-23DB-4A487C59772B}"/>
              </a:ext>
            </a:extLst>
          </p:cNvPr>
          <p:cNvSpPr txBox="1"/>
          <p:nvPr/>
        </p:nvSpPr>
        <p:spPr>
          <a:xfrm>
            <a:off x="855406" y="1219200"/>
            <a:ext cx="10599175" cy="5000600"/>
          </a:xfrm>
          <a:prstGeom prst="rect">
            <a:avLst/>
          </a:prstGeom>
          <a:noFill/>
        </p:spPr>
        <p:txBody>
          <a:bodyPr wrap="square" rtlCol="0">
            <a:spAutoFit/>
          </a:bodyPr>
          <a:lstStyle/>
          <a:p>
            <a:pPr marL="342900" lvl="0" indent="-342900">
              <a:lnSpc>
                <a:spcPct val="107000"/>
              </a:lnSpc>
              <a:spcAft>
                <a:spcPts val="800"/>
              </a:spcAft>
              <a:buFont typeface="Wingdings" panose="05000000000000000000" pitchFamily="2" charset="2"/>
              <a:buChar char=""/>
            </a:pPr>
            <a:r>
              <a:rPr lang="en-IN" sz="1800" b="1"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300" b="1" kern="0" dirty="0">
                <a:effectLst/>
                <a:latin typeface="Times New Roman" panose="02020603050405020304" pitchFamily="18" charset="0"/>
                <a:ea typeface="Calibri" panose="020F0502020204030204" pitchFamily="34" charset="0"/>
                <a:cs typeface="Times New Roman" panose="02020603050405020304" pitchFamily="18" charset="0"/>
              </a:rPr>
              <a:t>SPTIE</a:t>
            </a:r>
            <a:r>
              <a:rPr lang="en-IN" sz="1300" kern="0" dirty="0">
                <a:effectLst/>
                <a:latin typeface="Times New Roman" panose="02020603050405020304" pitchFamily="18" charset="0"/>
                <a:ea typeface="Calibri" panose="020F0502020204030204" pitchFamily="34" charset="0"/>
                <a:cs typeface="Times New Roman" panose="02020603050405020304" pitchFamily="18" charset="0"/>
              </a:rPr>
              <a:t> — SPI Transmit Interrupt Enable</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300" kern="0" dirty="0">
                <a:effectLst/>
                <a:latin typeface="Times New Roman" panose="02020603050405020304" pitchFamily="18" charset="0"/>
                <a:ea typeface="Calibri" panose="020F0502020204030204" pitchFamily="34" charset="0"/>
                <a:cs typeface="Times New Roman" panose="02020603050405020304" pitchFamily="18" charset="0"/>
              </a:rPr>
              <a:t>           This bit enables SPI interrupt requests, if SPTEF flag is set.</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300" kern="0" dirty="0">
                <a:effectLst/>
                <a:latin typeface="Times New Roman" panose="02020603050405020304" pitchFamily="18" charset="0"/>
                <a:ea typeface="Calibri" panose="020F0502020204030204" pitchFamily="34" charset="0"/>
                <a:cs typeface="Times New Roman" panose="02020603050405020304" pitchFamily="18" charset="0"/>
              </a:rPr>
              <a:t>           1 = SPTEF interrupt enabled.     0 = SPTEF interrupt disabled.</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300" kern="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300" b="1" kern="0" dirty="0">
                <a:effectLst/>
                <a:latin typeface="Times New Roman" panose="02020603050405020304" pitchFamily="18" charset="0"/>
                <a:ea typeface="Calibri" panose="020F0502020204030204" pitchFamily="34" charset="0"/>
                <a:cs typeface="Times New Roman" panose="02020603050405020304" pitchFamily="18" charset="0"/>
              </a:rPr>
              <a:t>MSTR</a:t>
            </a:r>
            <a:r>
              <a:rPr lang="en-IN" sz="1300" kern="0" dirty="0">
                <a:effectLst/>
                <a:latin typeface="Times New Roman" panose="02020603050405020304" pitchFamily="18" charset="0"/>
                <a:ea typeface="Calibri" panose="020F0502020204030204" pitchFamily="34" charset="0"/>
                <a:cs typeface="Times New Roman" panose="02020603050405020304" pitchFamily="18" charset="0"/>
              </a:rPr>
              <a:t> — SPI Master/Slave Mode Select Bit</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300" kern="0" dirty="0">
                <a:effectLst/>
                <a:latin typeface="Times New Roman" panose="02020603050405020304" pitchFamily="18" charset="0"/>
                <a:ea typeface="Calibri" panose="020F0502020204030204" pitchFamily="34" charset="0"/>
                <a:cs typeface="Times New Roman" panose="02020603050405020304" pitchFamily="18" charset="0"/>
              </a:rPr>
              <a:t>This bit selects, if the SPI operates in master or slave mode. Switching the SPI from master to slave or vice versa forces the SPI system into idle state.</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IN" sz="1300" kern="0" dirty="0">
                <a:effectLst/>
                <a:latin typeface="Times New Roman" panose="02020603050405020304" pitchFamily="18" charset="0"/>
                <a:ea typeface="Calibri" panose="020F0502020204030204" pitchFamily="34" charset="0"/>
                <a:cs typeface="Times New Roman" panose="02020603050405020304" pitchFamily="18" charset="0"/>
              </a:rPr>
              <a:t>1 = SPI is in Master mode.</a:t>
            </a:r>
            <a:r>
              <a:rPr lang="en-IN" sz="1300" kern="100" dirty="0">
                <a:latin typeface="Calibri" panose="020F0502020204030204" pitchFamily="34" charset="0"/>
                <a:ea typeface="Calibri" panose="020F0502020204030204" pitchFamily="34" charset="0"/>
                <a:cs typeface="Times New Roman" panose="02020603050405020304" pitchFamily="18" charset="0"/>
              </a:rPr>
              <a:t>          </a:t>
            </a:r>
            <a:r>
              <a:rPr lang="en-IN" sz="1300" kern="0" dirty="0">
                <a:effectLst/>
                <a:latin typeface="Times New Roman" panose="02020603050405020304" pitchFamily="18" charset="0"/>
                <a:ea typeface="Calibri" panose="020F0502020204030204" pitchFamily="34" charset="0"/>
                <a:cs typeface="Times New Roman" panose="02020603050405020304" pitchFamily="18" charset="0"/>
              </a:rPr>
              <a:t>0 = SPI is in Slave mode.</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300" b="1" kern="0" dirty="0">
                <a:effectLst/>
                <a:latin typeface="Times New Roman" panose="02020603050405020304" pitchFamily="18" charset="0"/>
                <a:ea typeface="Calibri" panose="020F0502020204030204" pitchFamily="34" charset="0"/>
                <a:cs typeface="Times New Roman" panose="02020603050405020304" pitchFamily="18" charset="0"/>
              </a:rPr>
              <a:t>CPOL</a:t>
            </a:r>
            <a:r>
              <a:rPr lang="en-IN" sz="1300" kern="0" dirty="0">
                <a:effectLst/>
                <a:latin typeface="Times New Roman" panose="02020603050405020304" pitchFamily="18" charset="0"/>
                <a:ea typeface="Calibri" panose="020F0502020204030204" pitchFamily="34" charset="0"/>
                <a:cs typeface="Times New Roman" panose="02020603050405020304" pitchFamily="18" charset="0"/>
              </a:rPr>
              <a:t> — SPI Clock Polarity Bit</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300" kern="0" dirty="0">
                <a:effectLst/>
                <a:latin typeface="Times New Roman" panose="02020603050405020304" pitchFamily="18" charset="0"/>
                <a:ea typeface="Calibri" panose="020F0502020204030204" pitchFamily="34" charset="0"/>
                <a:cs typeface="Times New Roman" panose="02020603050405020304" pitchFamily="18" charset="0"/>
              </a:rPr>
              <a:t>This bit selects an inverted or non-inverted SPI clock. To transmit data between SPI modules, the SPI modules must have identical CPOL values.</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IN" sz="1300" kern="0" dirty="0">
                <a:effectLst/>
                <a:latin typeface="Times New Roman" panose="02020603050405020304" pitchFamily="18" charset="0"/>
                <a:ea typeface="Calibri" panose="020F0502020204030204" pitchFamily="34" charset="0"/>
                <a:cs typeface="Times New Roman" panose="02020603050405020304" pitchFamily="18" charset="0"/>
              </a:rPr>
              <a:t>1 = Active-low clocks selected. In idle state SCK is high.</a:t>
            </a:r>
            <a:r>
              <a:rPr lang="en-IN" sz="1300" kern="100" dirty="0">
                <a:latin typeface="Calibri" panose="020F0502020204030204" pitchFamily="34" charset="0"/>
                <a:ea typeface="Calibri" panose="020F0502020204030204" pitchFamily="34" charset="0"/>
                <a:cs typeface="Times New Roman" panose="02020603050405020304" pitchFamily="18" charset="0"/>
              </a:rPr>
              <a:t>	</a:t>
            </a:r>
            <a:r>
              <a:rPr lang="en-IN" sz="1300" kern="0" dirty="0">
                <a:effectLst/>
                <a:latin typeface="Times New Roman" panose="02020603050405020304" pitchFamily="18" charset="0"/>
                <a:ea typeface="Calibri" panose="020F0502020204030204" pitchFamily="34" charset="0"/>
                <a:cs typeface="Times New Roman" panose="02020603050405020304" pitchFamily="18" charset="0"/>
              </a:rPr>
              <a:t>0 = Active-high clocks selected. In idle state SCK is low. </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300" b="1" kern="0" dirty="0">
                <a:effectLst/>
                <a:latin typeface="Times New Roman" panose="02020603050405020304" pitchFamily="18" charset="0"/>
                <a:ea typeface="Calibri" panose="020F0502020204030204" pitchFamily="34" charset="0"/>
                <a:cs typeface="Times New Roman" panose="02020603050405020304" pitchFamily="18" charset="0"/>
              </a:rPr>
              <a:t>CPHA</a:t>
            </a:r>
            <a:r>
              <a:rPr lang="en-IN" sz="1300" kern="0" dirty="0">
                <a:effectLst/>
                <a:latin typeface="Times New Roman" panose="02020603050405020304" pitchFamily="18" charset="0"/>
                <a:ea typeface="Calibri" panose="020F0502020204030204" pitchFamily="34" charset="0"/>
                <a:cs typeface="Times New Roman" panose="02020603050405020304" pitchFamily="18" charset="0"/>
              </a:rPr>
              <a:t> — SPI Clock Phase Bit</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300" kern="0" dirty="0">
                <a:effectLst/>
                <a:latin typeface="Times New Roman" panose="02020603050405020304" pitchFamily="18" charset="0"/>
                <a:ea typeface="Calibri" panose="020F0502020204030204" pitchFamily="34" charset="0"/>
                <a:cs typeface="Times New Roman" panose="02020603050405020304" pitchFamily="18" charset="0"/>
              </a:rPr>
              <a:t>             This bit is used to select the SPI clock format. In master mode, a change of this bit  will abort a transmission in progress and force the SPI system into idle state.</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300" kern="0" dirty="0">
                <a:latin typeface="Times New Roman" panose="02020603050405020304" pitchFamily="18" charset="0"/>
                <a:ea typeface="Calibri" panose="020F0502020204030204" pitchFamily="34" charset="0"/>
                <a:cs typeface="Times New Roman" panose="02020603050405020304" pitchFamily="18" charset="0"/>
              </a:rPr>
              <a:t>             </a:t>
            </a:r>
            <a:r>
              <a:rPr lang="en-IN" sz="1300" kern="0" dirty="0">
                <a:effectLst/>
                <a:latin typeface="Times New Roman" panose="02020603050405020304" pitchFamily="18" charset="0"/>
                <a:ea typeface="Calibri" panose="020F0502020204030204" pitchFamily="34" charset="0"/>
                <a:cs typeface="Times New Roman" panose="02020603050405020304" pitchFamily="18" charset="0"/>
              </a:rPr>
              <a:t>1 = Sampling of data occurs at even edges (2,4,6,...16) of the SCK clock</a:t>
            </a:r>
            <a:endParaRPr lang="en-IN" sz="13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3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300" kern="0" dirty="0">
                <a:effectLst/>
                <a:latin typeface="Times New Roman" panose="02020603050405020304" pitchFamily="18" charset="0"/>
                <a:ea typeface="Calibri" panose="020F0502020204030204" pitchFamily="34" charset="0"/>
                <a:cs typeface="Times New Roman" panose="02020603050405020304" pitchFamily="18" charset="0"/>
              </a:rPr>
              <a:t>0 = Sampling of data occurs at odd edges (1,3,5,...,15) of the SCK clock</a:t>
            </a: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90DA4E10-8DE7-2258-C134-030BC22FE66D}"/>
              </a:ext>
            </a:extLst>
          </p:cNvPr>
          <p:cNvSpPr txBox="1"/>
          <p:nvPr/>
        </p:nvSpPr>
        <p:spPr>
          <a:xfrm>
            <a:off x="3529781" y="26156"/>
            <a:ext cx="4729316" cy="338554"/>
          </a:xfrm>
          <a:prstGeom prst="rect">
            <a:avLst/>
          </a:prstGeom>
          <a:noFill/>
        </p:spPr>
        <p:txBody>
          <a:bodyPr wrap="square">
            <a:spAutoFit/>
          </a:bodyPr>
          <a:lstStyle/>
          <a:p>
            <a:pPr marL="0" indent="0" algn="ctr">
              <a:buNone/>
            </a:pPr>
            <a:r>
              <a:rPr lang="en-IN" sz="1600" b="1" dirty="0">
                <a:effectLst/>
              </a:rPr>
              <a:t>RISC V Based SoC Design-SPI</a:t>
            </a:r>
            <a:endParaRPr lang="en-IN" sz="1600" b="1" dirty="0"/>
          </a:p>
        </p:txBody>
      </p:sp>
    </p:spTree>
    <p:extLst>
      <p:ext uri="{BB962C8B-B14F-4D97-AF65-F5344CB8AC3E}">
        <p14:creationId xmlns:p14="http://schemas.microsoft.com/office/powerpoint/2010/main" val="168519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B0CE6B9-A1EF-E098-7295-85F9B74A7DBD}"/>
              </a:ext>
            </a:extLst>
          </p:cNvPr>
          <p:cNvSpPr>
            <a:spLocks noGrp="1"/>
          </p:cNvSpPr>
          <p:nvPr>
            <p:ph type="sldNum" sz="quarter" idx="12"/>
          </p:nvPr>
        </p:nvSpPr>
        <p:spPr/>
        <p:txBody>
          <a:bodyPr/>
          <a:lstStyle/>
          <a:p>
            <a:fld id="{4651065B-455D-4A38-89AA-E6FC230926FA}" type="slidenum">
              <a:rPr lang="en-IN" smtClean="0"/>
              <a:t>9</a:t>
            </a:fld>
            <a:endParaRPr lang="en-IN"/>
          </a:p>
        </p:txBody>
      </p:sp>
      <p:pic>
        <p:nvPicPr>
          <p:cNvPr id="4" name="Picture 3" descr="kle tech logo">
            <a:extLst>
              <a:ext uri="{FF2B5EF4-FFF2-40B4-BE49-F238E27FC236}">
                <a16:creationId xmlns:a16="http://schemas.microsoft.com/office/drawing/2014/main" id="{8961FFBC-EA90-4BB1-EF92-04FC5901EC7B}"/>
              </a:ext>
            </a:extLst>
          </p:cNvPr>
          <p:cNvPicPr/>
          <p:nvPr/>
        </p:nvPicPr>
        <p:blipFill>
          <a:blip r:embed="rId2" cstate="print"/>
          <a:srcRect/>
          <a:stretch>
            <a:fillRect/>
          </a:stretch>
        </p:blipFill>
        <p:spPr bwMode="auto">
          <a:xfrm>
            <a:off x="8610599" y="136525"/>
            <a:ext cx="3404419" cy="1047782"/>
          </a:xfrm>
          <a:prstGeom prst="rect">
            <a:avLst/>
          </a:prstGeom>
          <a:noFill/>
          <a:ln>
            <a:noFill/>
          </a:ln>
        </p:spPr>
      </p:pic>
      <p:sp>
        <p:nvSpPr>
          <p:cNvPr id="10" name="Content Placeholder 2">
            <a:extLst>
              <a:ext uri="{FF2B5EF4-FFF2-40B4-BE49-F238E27FC236}">
                <a16:creationId xmlns:a16="http://schemas.microsoft.com/office/drawing/2014/main" id="{219933FE-5E6F-71FB-FA01-C8C93D0B0F78}"/>
              </a:ext>
            </a:extLst>
          </p:cNvPr>
          <p:cNvSpPr txBox="1">
            <a:spLocks/>
          </p:cNvSpPr>
          <p:nvPr/>
        </p:nvSpPr>
        <p:spPr>
          <a:xfrm>
            <a:off x="356418" y="1348034"/>
            <a:ext cx="10515600" cy="52188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nSpc>
                <a:spcPct val="107000"/>
              </a:lnSpc>
              <a:spcAft>
                <a:spcPts val="800"/>
              </a:spcAft>
              <a:buFont typeface="Wingdings" panose="05000000000000000000" pitchFamily="2" charset="2"/>
              <a:buChar char=""/>
            </a:pPr>
            <a:r>
              <a:rPr lang="en-IN" sz="1500" b="1" kern="0" dirty="0">
                <a:effectLst/>
                <a:latin typeface="Times New Roman" panose="02020603050405020304" pitchFamily="18" charset="0"/>
                <a:ea typeface="Calibri" panose="020F0502020204030204" pitchFamily="34" charset="0"/>
                <a:cs typeface="Times New Roman" panose="02020603050405020304" pitchFamily="18" charset="0"/>
              </a:rPr>
              <a:t>LSBFE</a:t>
            </a:r>
            <a:r>
              <a:rPr lang="en-IN" sz="1500" kern="0" dirty="0">
                <a:effectLst/>
                <a:latin typeface="Times New Roman" panose="02020603050405020304" pitchFamily="18" charset="0"/>
                <a:ea typeface="Calibri" panose="020F0502020204030204" pitchFamily="34" charset="0"/>
                <a:cs typeface="Times New Roman" panose="02020603050405020304" pitchFamily="18" charset="0"/>
              </a:rPr>
              <a:t> — LSB-First Enable </a:t>
            </a:r>
            <a:r>
              <a:rPr lang="en-IN" sz="1500" kern="100" dirty="0">
                <a:latin typeface="Calibri" panose="020F0502020204030204" pitchFamily="34" charset="0"/>
                <a:ea typeface="Calibri" panose="020F0502020204030204" pitchFamily="34" charset="0"/>
                <a:cs typeface="Times New Roman" panose="02020603050405020304" pitchFamily="18" charset="0"/>
              </a:rPr>
              <a:t>: </a:t>
            </a:r>
            <a:r>
              <a:rPr lang="en-IN" sz="1500" kern="0" dirty="0">
                <a:effectLst/>
                <a:latin typeface="Times New Roman" panose="02020603050405020304" pitchFamily="18" charset="0"/>
                <a:ea typeface="Calibri" panose="020F0502020204030204" pitchFamily="34" charset="0"/>
                <a:cs typeface="Times New Roman" panose="02020603050405020304" pitchFamily="18" charset="0"/>
              </a:rPr>
              <a:t>This bit does not affect the position of the MSB and LSB in the data register. Reads and writes of the data register always have the MSB in bit 7.</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500" kern="0" dirty="0">
                <a:effectLst/>
                <a:latin typeface="Times New Roman" panose="02020603050405020304" pitchFamily="18" charset="0"/>
                <a:ea typeface="Calibri" panose="020F0502020204030204" pitchFamily="34" charset="0"/>
                <a:cs typeface="Times New Roman" panose="02020603050405020304" pitchFamily="18" charset="0"/>
              </a:rPr>
              <a:t>1 = Data is transferred least significant bit first.</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500" kern="0" dirty="0">
                <a:effectLst/>
                <a:latin typeface="Times New Roman" panose="02020603050405020304" pitchFamily="18" charset="0"/>
                <a:ea typeface="Calibri" panose="020F0502020204030204" pitchFamily="34" charset="0"/>
                <a:cs typeface="Times New Roman" panose="02020603050405020304" pitchFamily="18" charset="0"/>
              </a:rPr>
              <a:t>0 = Data is transferred most significant bit first.</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500" b="1" kern="0" dirty="0">
                <a:effectLst/>
                <a:latin typeface="Times New Roman" panose="02020603050405020304" pitchFamily="18" charset="0"/>
                <a:ea typeface="Calibri" panose="020F0502020204030204" pitchFamily="34" charset="0"/>
                <a:cs typeface="Times New Roman" panose="02020603050405020304" pitchFamily="18" charset="0"/>
              </a:rPr>
              <a:t>SSOE</a:t>
            </a:r>
            <a:r>
              <a:rPr lang="en-IN" sz="1500" kern="0" dirty="0">
                <a:effectLst/>
                <a:latin typeface="Times New Roman" panose="02020603050405020304" pitchFamily="18" charset="0"/>
                <a:ea typeface="Calibri" panose="020F0502020204030204" pitchFamily="34" charset="0"/>
                <a:cs typeface="Times New Roman" panose="02020603050405020304" pitchFamily="18" charset="0"/>
              </a:rPr>
              <a:t> — Slave Select Output Enable</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500" kern="0" dirty="0">
                <a:effectLst/>
                <a:latin typeface="Times New Roman" panose="02020603050405020304" pitchFamily="18" charset="0"/>
                <a:ea typeface="Calibri" panose="020F0502020204030204" pitchFamily="34" charset="0"/>
                <a:cs typeface="Times New Roman" panose="02020603050405020304" pitchFamily="18" charset="0"/>
              </a:rPr>
              <a:t>The SS output feature is enabled only in master mode, if MODFEN is set, by asserting the SSOE as shown in </a:t>
            </a:r>
            <a:r>
              <a:rPr lang="en-IN" sz="1500" b="1" kern="0" dirty="0">
                <a:effectLst/>
                <a:latin typeface="Arial" panose="020B0604020202020204" pitchFamily="34" charset="0"/>
                <a:ea typeface="Calibri" panose="020F0502020204030204" pitchFamily="34" charset="0"/>
                <a:cs typeface="Times New Roman" panose="02020603050405020304" pitchFamily="18" charset="0"/>
              </a:rPr>
              <a:t>Table 3.</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9FD1CAF-A6A3-A041-99A7-CA29EC8E8FDF}"/>
              </a:ext>
            </a:extLst>
          </p:cNvPr>
          <p:cNvSpPr txBox="1"/>
          <p:nvPr/>
        </p:nvSpPr>
        <p:spPr>
          <a:xfrm>
            <a:off x="3529781" y="26156"/>
            <a:ext cx="4729316" cy="338554"/>
          </a:xfrm>
          <a:prstGeom prst="rect">
            <a:avLst/>
          </a:prstGeom>
          <a:noFill/>
        </p:spPr>
        <p:txBody>
          <a:bodyPr wrap="square">
            <a:spAutoFit/>
          </a:bodyPr>
          <a:lstStyle/>
          <a:p>
            <a:pPr marL="0" indent="0" algn="ctr">
              <a:buNone/>
            </a:pPr>
            <a:r>
              <a:rPr lang="en-IN" sz="1600" b="1" dirty="0">
                <a:effectLst/>
              </a:rPr>
              <a:t>RISC V Based SoC Design-SPI</a:t>
            </a:r>
            <a:endParaRPr lang="en-IN" sz="1600" b="1" dirty="0"/>
          </a:p>
        </p:txBody>
      </p:sp>
      <p:graphicFrame>
        <p:nvGraphicFramePr>
          <p:cNvPr id="11" name="Table 10">
            <a:extLst>
              <a:ext uri="{FF2B5EF4-FFF2-40B4-BE49-F238E27FC236}">
                <a16:creationId xmlns:a16="http://schemas.microsoft.com/office/drawing/2014/main" id="{8B7B3EDF-F9CB-8E97-07DB-714BF6B7D768}"/>
              </a:ext>
            </a:extLst>
          </p:cNvPr>
          <p:cNvGraphicFramePr>
            <a:graphicFrameLocks noGrp="1"/>
          </p:cNvGraphicFramePr>
          <p:nvPr>
            <p:extLst>
              <p:ext uri="{D42A27DB-BD31-4B8C-83A1-F6EECF244321}">
                <p14:modId xmlns:p14="http://schemas.microsoft.com/office/powerpoint/2010/main" val="2288491342"/>
              </p:ext>
            </p:extLst>
          </p:nvPr>
        </p:nvGraphicFramePr>
        <p:xfrm>
          <a:off x="2861463" y="4325948"/>
          <a:ext cx="5869305" cy="1344168"/>
        </p:xfrm>
        <a:graphic>
          <a:graphicData uri="http://schemas.openxmlformats.org/drawingml/2006/table">
            <a:tbl>
              <a:tblPr firstRow="1" firstCol="1" bandRow="1">
                <a:tableStyleId>{5C22544A-7EE6-4342-B048-85BDC9FD1C3A}</a:tableStyleId>
              </a:tblPr>
              <a:tblGrid>
                <a:gridCol w="900430">
                  <a:extLst>
                    <a:ext uri="{9D8B030D-6E8A-4147-A177-3AD203B41FA5}">
                      <a16:colId xmlns:a16="http://schemas.microsoft.com/office/drawing/2014/main" val="2602762881"/>
                    </a:ext>
                  </a:extLst>
                </a:gridCol>
                <a:gridCol w="1174750">
                  <a:extLst>
                    <a:ext uri="{9D8B030D-6E8A-4147-A177-3AD203B41FA5}">
                      <a16:colId xmlns:a16="http://schemas.microsoft.com/office/drawing/2014/main" val="1065134674"/>
                    </a:ext>
                  </a:extLst>
                </a:gridCol>
                <a:gridCol w="2234565">
                  <a:extLst>
                    <a:ext uri="{9D8B030D-6E8A-4147-A177-3AD203B41FA5}">
                      <a16:colId xmlns:a16="http://schemas.microsoft.com/office/drawing/2014/main" val="3863506900"/>
                    </a:ext>
                  </a:extLst>
                </a:gridCol>
                <a:gridCol w="1559560">
                  <a:extLst>
                    <a:ext uri="{9D8B030D-6E8A-4147-A177-3AD203B41FA5}">
                      <a16:colId xmlns:a16="http://schemas.microsoft.com/office/drawing/2014/main" val="1930236016"/>
                    </a:ext>
                  </a:extLst>
                </a:gridCol>
              </a:tblGrid>
              <a:tr h="483870">
                <a:tc>
                  <a:txBody>
                    <a:bodyPr/>
                    <a:lstStyle/>
                    <a:p>
                      <a:pPr algn="ctr">
                        <a:lnSpc>
                          <a:spcPct val="107000"/>
                        </a:lnSpc>
                        <a:spcAft>
                          <a:spcPts val="800"/>
                        </a:spcAft>
                      </a:pPr>
                      <a:r>
                        <a:rPr lang="en-IN" sz="1200" kern="0" dirty="0">
                          <a:effectLst/>
                        </a:rPr>
                        <a:t>MOD</a:t>
                      </a:r>
                      <a:endParaRPr lang="en-IN" sz="1100" kern="100" dirty="0">
                        <a:effectLst/>
                      </a:endParaRPr>
                    </a:p>
                    <a:p>
                      <a:pPr algn="ctr">
                        <a:lnSpc>
                          <a:spcPct val="107000"/>
                        </a:lnSpc>
                        <a:spcAft>
                          <a:spcPts val="800"/>
                        </a:spcAft>
                      </a:pPr>
                      <a:r>
                        <a:rPr lang="en-IN" sz="1200" kern="0" dirty="0">
                          <a:effectLst/>
                        </a:rPr>
                        <a:t>FEN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algn="ctr">
                        <a:lnSpc>
                          <a:spcPct val="107000"/>
                        </a:lnSpc>
                        <a:spcAft>
                          <a:spcPts val="800"/>
                        </a:spcAft>
                      </a:pPr>
                      <a:r>
                        <a:rPr lang="en-IN" sz="1200" kern="0" dirty="0">
                          <a:effectLst/>
                        </a:rPr>
                        <a:t>SSOE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algn="ctr">
                        <a:lnSpc>
                          <a:spcPct val="107000"/>
                        </a:lnSpc>
                        <a:spcAft>
                          <a:spcPts val="800"/>
                        </a:spcAft>
                      </a:pPr>
                      <a:r>
                        <a:rPr lang="en-IN" sz="1200" kern="0" dirty="0">
                          <a:effectLst/>
                        </a:rPr>
                        <a:t>Master Mode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algn="ctr">
                        <a:lnSpc>
                          <a:spcPct val="107000"/>
                        </a:lnSpc>
                        <a:spcAft>
                          <a:spcPts val="800"/>
                        </a:spcAft>
                      </a:pPr>
                      <a:r>
                        <a:rPr lang="en-IN" sz="1200" kern="0" dirty="0">
                          <a:effectLst/>
                        </a:rPr>
                        <a:t>Slave Mode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extLst>
                  <a:ext uri="{0D108BD9-81ED-4DB2-BD59-A6C34878D82A}">
                    <a16:rowId xmlns:a16="http://schemas.microsoft.com/office/drawing/2014/main" val="1660995623"/>
                  </a:ext>
                </a:extLst>
              </a:tr>
              <a:tr h="217170">
                <a:tc>
                  <a:txBody>
                    <a:bodyPr/>
                    <a:lstStyle/>
                    <a:p>
                      <a:pPr algn="ctr">
                        <a:lnSpc>
                          <a:spcPct val="107000"/>
                        </a:lnSpc>
                        <a:spcAft>
                          <a:spcPts val="800"/>
                        </a:spcAft>
                      </a:pPr>
                      <a:r>
                        <a:rPr lang="en-IN" sz="1250" kern="0">
                          <a:effectLst/>
                        </a:rPr>
                        <a:t>0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algn="ctr">
                        <a:lnSpc>
                          <a:spcPct val="107000"/>
                        </a:lnSpc>
                        <a:spcAft>
                          <a:spcPts val="800"/>
                        </a:spcAft>
                      </a:pPr>
                      <a:r>
                        <a:rPr lang="en-IN" sz="1250" kern="0" dirty="0">
                          <a:effectLst/>
                        </a:rPr>
                        <a:t>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algn="ctr">
                        <a:lnSpc>
                          <a:spcPct val="107000"/>
                        </a:lnSpc>
                        <a:spcAft>
                          <a:spcPts val="800"/>
                        </a:spcAft>
                      </a:pPr>
                      <a:r>
                        <a:rPr lang="en-IN" sz="1250" kern="0" dirty="0">
                          <a:effectLst/>
                        </a:rPr>
                        <a:t>SS not used by SPI</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algn="ctr">
                        <a:lnSpc>
                          <a:spcPct val="107000"/>
                        </a:lnSpc>
                        <a:spcAft>
                          <a:spcPts val="800"/>
                        </a:spcAft>
                      </a:pPr>
                      <a:r>
                        <a:rPr lang="en-IN" sz="1250" kern="0">
                          <a:effectLst/>
                        </a:rPr>
                        <a:t>SS input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extLst>
                  <a:ext uri="{0D108BD9-81ED-4DB2-BD59-A6C34878D82A}">
                    <a16:rowId xmlns:a16="http://schemas.microsoft.com/office/drawing/2014/main" val="3188476634"/>
                  </a:ext>
                </a:extLst>
              </a:tr>
              <a:tr h="217170">
                <a:tc>
                  <a:txBody>
                    <a:bodyPr/>
                    <a:lstStyle/>
                    <a:p>
                      <a:pPr algn="ctr">
                        <a:lnSpc>
                          <a:spcPct val="107000"/>
                        </a:lnSpc>
                        <a:spcAft>
                          <a:spcPts val="800"/>
                        </a:spcAft>
                      </a:pPr>
                      <a:r>
                        <a:rPr lang="en-IN" sz="1250" kern="0">
                          <a:effectLst/>
                        </a:rPr>
                        <a:t>0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algn="ctr">
                        <a:lnSpc>
                          <a:spcPct val="107000"/>
                        </a:lnSpc>
                        <a:spcAft>
                          <a:spcPts val="800"/>
                        </a:spcAft>
                      </a:pPr>
                      <a:r>
                        <a:rPr lang="en-IN" sz="1250" kern="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algn="ctr">
                        <a:lnSpc>
                          <a:spcPct val="107000"/>
                        </a:lnSpc>
                        <a:spcAft>
                          <a:spcPts val="800"/>
                        </a:spcAft>
                      </a:pPr>
                      <a:r>
                        <a:rPr lang="en-IN" sz="1250" kern="0" dirty="0">
                          <a:effectLst/>
                        </a:rPr>
                        <a:t>SS not used by SPI</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algn="ctr">
                        <a:lnSpc>
                          <a:spcPct val="107000"/>
                        </a:lnSpc>
                        <a:spcAft>
                          <a:spcPts val="800"/>
                        </a:spcAft>
                      </a:pPr>
                      <a:r>
                        <a:rPr lang="en-IN" sz="1250" kern="0" dirty="0">
                          <a:effectLst/>
                        </a:rPr>
                        <a:t>SS input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extLst>
                  <a:ext uri="{0D108BD9-81ED-4DB2-BD59-A6C34878D82A}">
                    <a16:rowId xmlns:a16="http://schemas.microsoft.com/office/drawing/2014/main" val="586595386"/>
                  </a:ext>
                </a:extLst>
              </a:tr>
              <a:tr h="217170">
                <a:tc>
                  <a:txBody>
                    <a:bodyPr/>
                    <a:lstStyle/>
                    <a:p>
                      <a:pPr algn="ctr">
                        <a:lnSpc>
                          <a:spcPct val="107000"/>
                        </a:lnSpc>
                        <a:spcAft>
                          <a:spcPts val="800"/>
                        </a:spcAft>
                      </a:pPr>
                      <a:r>
                        <a:rPr lang="en-IN" sz="1250" kern="0">
                          <a:effectLst/>
                        </a:rPr>
                        <a:t>1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algn="ctr">
                        <a:lnSpc>
                          <a:spcPct val="107000"/>
                        </a:lnSpc>
                        <a:spcAft>
                          <a:spcPts val="800"/>
                        </a:spcAft>
                      </a:pPr>
                      <a:r>
                        <a:rPr lang="en-IN" sz="1250" kern="0">
                          <a:effectLst/>
                        </a:rPr>
                        <a:t>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algn="ctr">
                        <a:lnSpc>
                          <a:spcPct val="107000"/>
                        </a:lnSpc>
                        <a:spcAft>
                          <a:spcPts val="800"/>
                        </a:spcAft>
                      </a:pPr>
                      <a:r>
                        <a:rPr lang="en-IN" sz="1250" kern="0" dirty="0">
                          <a:effectLst/>
                        </a:rPr>
                        <a:t>SS input with MODF feature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algn="ctr">
                        <a:lnSpc>
                          <a:spcPct val="107000"/>
                        </a:lnSpc>
                        <a:spcAft>
                          <a:spcPts val="800"/>
                        </a:spcAft>
                      </a:pPr>
                      <a:r>
                        <a:rPr lang="en-IN" sz="1250" kern="0" dirty="0">
                          <a:effectLst/>
                        </a:rPr>
                        <a:t>SS input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extLst>
                  <a:ext uri="{0D108BD9-81ED-4DB2-BD59-A6C34878D82A}">
                    <a16:rowId xmlns:a16="http://schemas.microsoft.com/office/drawing/2014/main" val="246229725"/>
                  </a:ext>
                </a:extLst>
              </a:tr>
              <a:tr h="208280">
                <a:tc>
                  <a:txBody>
                    <a:bodyPr/>
                    <a:lstStyle/>
                    <a:p>
                      <a:pPr algn="ctr">
                        <a:lnSpc>
                          <a:spcPct val="107000"/>
                        </a:lnSpc>
                        <a:spcAft>
                          <a:spcPts val="800"/>
                        </a:spcAft>
                      </a:pPr>
                      <a:r>
                        <a:rPr lang="en-IN" sz="1250" kern="0">
                          <a:effectLst/>
                        </a:rPr>
                        <a:t>1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algn="ctr">
                        <a:lnSpc>
                          <a:spcPct val="107000"/>
                        </a:lnSpc>
                        <a:spcAft>
                          <a:spcPts val="800"/>
                        </a:spcAft>
                      </a:pPr>
                      <a:r>
                        <a:rPr lang="en-IN" sz="1250" kern="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algn="ctr">
                        <a:lnSpc>
                          <a:spcPct val="107000"/>
                        </a:lnSpc>
                        <a:spcAft>
                          <a:spcPts val="800"/>
                        </a:spcAft>
                      </a:pPr>
                      <a:r>
                        <a:rPr lang="en-IN" sz="1250" kern="0" dirty="0">
                          <a:effectLst/>
                        </a:rPr>
                        <a:t>SS is slave select output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algn="ctr">
                        <a:lnSpc>
                          <a:spcPct val="107000"/>
                        </a:lnSpc>
                        <a:spcAft>
                          <a:spcPts val="800"/>
                        </a:spcAft>
                      </a:pPr>
                      <a:r>
                        <a:rPr lang="en-IN" sz="1250" kern="0" dirty="0">
                          <a:effectLst/>
                        </a:rPr>
                        <a:t>SS input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extLst>
                  <a:ext uri="{0D108BD9-81ED-4DB2-BD59-A6C34878D82A}">
                    <a16:rowId xmlns:a16="http://schemas.microsoft.com/office/drawing/2014/main" val="1163128949"/>
                  </a:ext>
                </a:extLst>
              </a:tr>
            </a:tbl>
          </a:graphicData>
        </a:graphic>
      </p:graphicFrame>
      <p:cxnSp>
        <p:nvCxnSpPr>
          <p:cNvPr id="13" name="Straight Connector 12">
            <a:extLst>
              <a:ext uri="{FF2B5EF4-FFF2-40B4-BE49-F238E27FC236}">
                <a16:creationId xmlns:a16="http://schemas.microsoft.com/office/drawing/2014/main" id="{A0D678C8-BB76-C52D-162D-E87F58806902}"/>
              </a:ext>
            </a:extLst>
          </p:cNvPr>
          <p:cNvCxnSpPr/>
          <p:nvPr/>
        </p:nvCxnSpPr>
        <p:spPr>
          <a:xfrm flipV="1">
            <a:off x="5393865" y="7452391"/>
            <a:ext cx="212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6">
            <a:extLst>
              <a:ext uri="{FF2B5EF4-FFF2-40B4-BE49-F238E27FC236}">
                <a16:creationId xmlns:a16="http://schemas.microsoft.com/office/drawing/2014/main" id="{BB008097-530F-6E71-A0C9-C55634CBCEC0}"/>
              </a:ext>
            </a:extLst>
          </p:cNvPr>
          <p:cNvSpPr>
            <a:spLocks noChangeArrowheads="1"/>
          </p:cNvSpPr>
          <p:nvPr/>
        </p:nvSpPr>
        <p:spPr bwMode="auto">
          <a:xfrm>
            <a:off x="4117574" y="3903326"/>
            <a:ext cx="3736258"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Table 3</a:t>
            </a:r>
            <a:r>
              <a:rPr kumimoji="0" lang="en-US" altLang="en-US" sz="15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SS Input / Output Selection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2365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TotalTime>
  <Words>2599</Words>
  <Application>Microsoft Office PowerPoint</Application>
  <PresentationFormat>Widescreen</PresentationFormat>
  <Paragraphs>234</Paragraphs>
  <Slides>18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-apple-system</vt:lpstr>
      <vt:lpstr>Arial</vt:lpstr>
      <vt:lpstr>Calibri</vt:lpstr>
      <vt:lpstr>Calibri Light</vt:lpstr>
      <vt:lpstr>CMR12</vt:lpstr>
      <vt:lpstr>Symbol</vt:lpstr>
      <vt:lpstr>Times New Roman</vt:lpstr>
      <vt:lpstr>TimesNewRomanPSMT</vt:lpstr>
      <vt:lpstr>Wingdings</vt:lpstr>
      <vt:lpstr>Office Theme</vt:lpstr>
      <vt:lpstr>    RISC V Based SoC Design-SPI</vt:lpstr>
      <vt:lpstr>Outline of Presentation</vt:lpstr>
      <vt:lpstr> Problem Statement:</vt:lpstr>
      <vt:lpstr>PowerPoint Presentation</vt:lpstr>
      <vt:lpstr>PowerPoint Presentation</vt:lpstr>
      <vt:lpstr>PowerPoint Presentation</vt:lpstr>
      <vt:lpstr>PowerPoint Presentation</vt:lpstr>
      <vt:lpstr>PowerPoint Presentation</vt:lpstr>
      <vt:lpstr>PowerPoint Presentation</vt:lpstr>
      <vt:lpstr>2.  SPI Control Register 2 [8 bit] [Read/Write]:</vt:lpstr>
      <vt:lpstr>PowerPoint Presentation</vt:lpstr>
      <vt:lpstr>3)  SPI Baud Rate Register [8 bit]:</vt:lpstr>
      <vt:lpstr>4.  SPI Status Register [8 bit] [Only Read &amp; Not Write]:</vt:lpstr>
      <vt:lpstr>PowerPoint Presentation</vt:lpstr>
      <vt:lpstr>Block diagram Explanation</vt:lpstr>
      <vt:lpstr>Block diagram Explanation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segmentation using U-Net Architecture</dc:title>
  <dc:creator>Girish Badamikar</dc:creator>
  <cp:lastModifiedBy>01fe21bee016</cp:lastModifiedBy>
  <cp:revision>52</cp:revision>
  <dcterms:created xsi:type="dcterms:W3CDTF">2023-11-06T14:04:43Z</dcterms:created>
  <dcterms:modified xsi:type="dcterms:W3CDTF">2024-02-16T14:35:47Z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2023-11-06T19:01:02Z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93c068ed-9184-4ff7-8682-127f3a301dff</vt:lpwstr>
  </property>
  <property fmtid="{D5CDD505-2E9C-101B-9397-08002B2CF9AE}" pid="7" name="MSIP_Label_defa4170-0d19-0005-0004-bc88714345d2_ActionId">
    <vt:lpwstr>ec780c5b-7490-4e38-b3cd-3bd7b2036382</vt:lpwstr>
  </property>
  <property fmtid="{D5CDD505-2E9C-101B-9397-08002B2CF9AE}" pid="8" name="MSIP_Label_defa4170-0d19-0005-0004-bc88714345d2_ContentBits">
    <vt:lpwstr>0</vt:lpwstr>
  </property>
</Properties>
</file>