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74" r:id="rId4"/>
    <p:sldId id="258" r:id="rId5"/>
    <p:sldId id="267" r:id="rId6"/>
    <p:sldId id="268" r:id="rId7"/>
    <p:sldId id="259" r:id="rId8"/>
    <p:sldId id="269" r:id="rId9"/>
    <p:sldId id="260" r:id="rId10"/>
    <p:sldId id="261" r:id="rId11"/>
    <p:sldId id="264" r:id="rId12"/>
    <p:sldId id="270" r:id="rId13"/>
    <p:sldId id="271" r:id="rId14"/>
    <p:sldId id="262" r:id="rId15"/>
    <p:sldId id="263" r:id="rId16"/>
    <p:sldId id="266" r:id="rId17"/>
    <p:sldId id="273" r:id="rId18"/>
    <p:sldId id="272" r:id="rId1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A71704-F88B-4AAB-87D8-71AAF2C87DB1}">
          <p14:sldIdLst>
            <p14:sldId id="256"/>
            <p14:sldId id="257"/>
            <p14:sldId id="274"/>
            <p14:sldId id="258"/>
            <p14:sldId id="267"/>
            <p14:sldId id="268"/>
            <p14:sldId id="259"/>
            <p14:sldId id="269"/>
            <p14:sldId id="260"/>
            <p14:sldId id="261"/>
            <p14:sldId id="264"/>
            <p14:sldId id="270"/>
            <p14:sldId id="271"/>
            <p14:sldId id="262"/>
            <p14:sldId id="263"/>
          </p14:sldIdLst>
        </p14:section>
        <p14:section name="Untitled Section" id="{DC6694BF-345C-43F9-A602-5AFBB574CFE7}">
          <p14:sldIdLst>
            <p14:sldId id="266"/>
            <p14:sldId id="273"/>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10" autoAdjust="0"/>
    <p:restoredTop sz="94610"/>
  </p:normalViewPr>
  <p:slideViewPr>
    <p:cSldViewPr snapToGrid="0" snapToObjects="1">
      <p:cViewPr varScale="1">
        <p:scale>
          <a:sx n="109" d="100"/>
          <a:sy n="109" d="100"/>
        </p:scale>
        <p:origin x="667"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8886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6C2DA-EA2A-353A-B9E1-6B87C07539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F7C950-DD65-9F57-CD69-4DCA074599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D43913-EACE-CF9C-8E53-7902316E43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63B0D0-AA0F-7B0F-9A21-EB35034FA299}"/>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231866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DBF90-4127-017E-5CC9-0E38DE9159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C67B0E-CDB2-DDEC-498B-D4E6EC954E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9AEB59-C241-1BB0-7FC0-DB40D5F9ED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02DD89-3835-8A3F-67EE-42BEC29AB310}"/>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40162988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16EA4-57F8-2C5F-FDD1-F9AE61C7B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780D55-ADB5-B9DA-8136-8E73852F21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EF46AA-D35C-4D88-EDD8-DFB703BF8E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D1DFC0-DB38-E834-12B6-8574A332A519}"/>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163914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528E7-F755-1379-C470-4BA9F8CAEF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4594FF-A0B3-A589-EB40-C15ECCCFB2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3771F4-0E63-CDD3-FCE4-D08721B18D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EA36BF-65A1-B888-F884-51C306E8E9EC}"/>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875380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02B2F-0F09-04E6-4CC4-A1DBBEDCEE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93709C-BA96-EF7B-32D6-B471A13A1D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27AEE6-482D-9BE9-51AC-9E760455F7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DEE802-644A-5D52-2967-BEB88BDDF919}"/>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905180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73FE1-2BC0-2503-A54A-8A8878323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941B98-84CB-3157-3A67-005CE6343B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93BA90-F8FF-55BA-CC2B-4A4981BB70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9A9A89-CE85-2E4B-8D54-013EBDDC538F}"/>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7954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B4BF7-31A2-E627-F3C5-424B73D7FB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D4C94F-3948-C5B8-5D4B-DAA297AA52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84E131-DB29-A24B-A37B-2BF87D6B4E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AF06D6-2F62-D757-E76D-536310F8880C}"/>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747270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BD39B-4FBF-F272-4CD4-968815B133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DC170-D15A-D3BD-30FD-DB363A679F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F676D6-0C40-82D6-1C1B-4762212BAB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673F10-82CC-A0D2-82BA-645E57274168}"/>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536462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taticPath"/>
          <p:cNvSpPr/>
          <p:nvPr/>
        </p:nvSpPr>
        <p:spPr>
          <a:xfrm>
            <a:off x="2056019" y="-1222724"/>
            <a:ext cx="5032058" cy="5032058"/>
          </a:xfrm>
          <a:prstGeom prst="ellipse">
            <a:avLst/>
          </a:prstGeom>
          <a:solidFill>
            <a:srgbClr val="000000">
              <a:alpha val="6000"/>
            </a:srgbClr>
          </a:solidFill>
          <a:ln/>
        </p:spPr>
      </p:sp>
      <p:sp>
        <p:nvSpPr>
          <p:cNvPr id="3" name="Title"/>
          <p:cNvSpPr/>
          <p:nvPr/>
        </p:nvSpPr>
        <p:spPr>
          <a:xfrm>
            <a:off x="437430" y="1154474"/>
            <a:ext cx="8269140" cy="898731"/>
          </a:xfrm>
          <a:prstGeom prst="rect">
            <a:avLst/>
          </a:prstGeom>
          <a:noFill/>
          <a:ln/>
        </p:spPr>
        <p:txBody>
          <a:bodyPr wrap="square" rtlCol="0" anchor="ctr"/>
          <a:lstStyle/>
          <a:p>
            <a:pPr marL="0" indent="0" algn="ctr">
              <a:buNone/>
            </a:pPr>
            <a:r>
              <a:rPr lang="en-US" sz="2529" b="1" dirty="0">
                <a:solidFill>
                  <a:srgbClr val="000000"/>
                </a:solidFill>
                <a:latin typeface="OpenSans-Bold" pitchFamily="34" charset="0"/>
                <a:ea typeface="OpenSans-Bold" pitchFamily="34" charset="-122"/>
                <a:cs typeface="OpenSans-Bold" pitchFamily="34" charset="-120"/>
              </a:rPr>
              <a:t>SoC Estimation of Li-ion Battery using deep</a:t>
            </a:r>
          </a:p>
          <a:p>
            <a:pPr marL="0" indent="0" algn="ctr">
              <a:buNone/>
            </a:pPr>
            <a:r>
              <a:rPr lang="en-US" sz="2529" b="1" dirty="0">
                <a:solidFill>
                  <a:srgbClr val="000000"/>
                </a:solidFill>
                <a:latin typeface="OpenSans-Bold" pitchFamily="34" charset="0"/>
                <a:ea typeface="OpenSans-Bold" pitchFamily="34" charset="-122"/>
                <a:cs typeface="OpenSans-Bold" pitchFamily="34" charset="-120"/>
              </a:rPr>
              <a:t>learning frame work for EV Applications </a:t>
            </a:r>
            <a:endParaRPr lang="en-US" sz="2529" dirty="0"/>
          </a:p>
        </p:txBody>
      </p:sp>
      <p:sp>
        <p:nvSpPr>
          <p:cNvPr id="4" name="StaticPath"/>
          <p:cNvSpPr/>
          <p:nvPr/>
        </p:nvSpPr>
        <p:spPr>
          <a:xfrm>
            <a:off x="7643098" y="3357658"/>
            <a:ext cx="2394585" cy="2394585"/>
          </a:xfrm>
          <a:prstGeom prst="ellipse">
            <a:avLst/>
          </a:prstGeom>
          <a:solidFill>
            <a:srgbClr val="000000">
              <a:alpha val="0"/>
            </a:srgbClr>
          </a:solidFill>
          <a:ln w="423333">
            <a:solidFill>
              <a:srgbClr val="FF9800"/>
            </a:solidFill>
            <a:prstDash val="solid"/>
          </a:ln>
        </p:spPr>
        <p:txBody>
          <a:bodyPr/>
          <a:lstStyle/>
          <a:p>
            <a:endParaRPr lang="en-IN" dirty="0"/>
          </a:p>
        </p:txBody>
      </p:sp>
      <p:sp>
        <p:nvSpPr>
          <p:cNvPr id="5" name="StaticPath"/>
          <p:cNvSpPr/>
          <p:nvPr/>
        </p:nvSpPr>
        <p:spPr>
          <a:xfrm>
            <a:off x="-957929" y="-1222724"/>
            <a:ext cx="1991678" cy="1991677"/>
          </a:xfrm>
          <a:prstGeom prst="ellipse">
            <a:avLst/>
          </a:prstGeom>
          <a:solidFill>
            <a:srgbClr val="000000">
              <a:alpha val="0"/>
            </a:srgbClr>
          </a:solidFill>
          <a:ln w="423333">
            <a:solidFill>
              <a:srgbClr val="FF9800"/>
            </a:solidFill>
            <a:prstDash val="solid"/>
          </a:ln>
        </p:spPr>
      </p:sp>
      <p:sp>
        <p:nvSpPr>
          <p:cNvPr id="6" name="StaticPath"/>
          <p:cNvSpPr/>
          <p:nvPr/>
        </p:nvSpPr>
        <p:spPr>
          <a:xfrm>
            <a:off x="48981" y="4445115"/>
            <a:ext cx="571500" cy="571500"/>
          </a:xfrm>
          <a:prstGeom prst="ellipse">
            <a:avLst/>
          </a:prstGeom>
          <a:solidFill>
            <a:srgbClr val="000000"/>
          </a:solidFill>
          <a:ln/>
        </p:spPr>
      </p:sp>
      <p:sp>
        <p:nvSpPr>
          <p:cNvPr id="7" name="StaticPath"/>
          <p:cNvSpPr/>
          <p:nvPr/>
        </p:nvSpPr>
        <p:spPr>
          <a:xfrm>
            <a:off x="684537" y="4453164"/>
            <a:ext cx="571500" cy="571500"/>
          </a:xfrm>
          <a:prstGeom prst="ellipse">
            <a:avLst/>
          </a:prstGeom>
          <a:solidFill>
            <a:srgbClr val="000000"/>
          </a:solidFill>
          <a:ln/>
        </p:spPr>
      </p:sp>
      <p:sp>
        <p:nvSpPr>
          <p:cNvPr id="8" name="StaticPath"/>
          <p:cNvSpPr/>
          <p:nvPr/>
        </p:nvSpPr>
        <p:spPr>
          <a:xfrm>
            <a:off x="365640" y="4443924"/>
            <a:ext cx="571500" cy="571500"/>
          </a:xfrm>
          <a:prstGeom prst="ellipse">
            <a:avLst/>
          </a:prstGeom>
          <a:solidFill>
            <a:srgbClr val="FF9800"/>
          </a:solidFill>
          <a:ln/>
        </p:spPr>
        <p:txBody>
          <a:bodyPr/>
          <a:lstStyle/>
          <a:p>
            <a:endParaRPr lang="en-IN" dirty="0"/>
          </a:p>
        </p:txBody>
      </p:sp>
      <p:sp>
        <p:nvSpPr>
          <p:cNvPr id="9" name="TextBox 8">
            <a:extLst>
              <a:ext uri="{FF2B5EF4-FFF2-40B4-BE49-F238E27FC236}">
                <a16:creationId xmlns:a16="http://schemas.microsoft.com/office/drawing/2014/main" id="{8765B973-C0B8-28DC-C60B-03EEC3BE8C81}"/>
              </a:ext>
            </a:extLst>
          </p:cNvPr>
          <p:cNvSpPr txBox="1"/>
          <p:nvPr/>
        </p:nvSpPr>
        <p:spPr>
          <a:xfrm>
            <a:off x="5344952" y="4337788"/>
            <a:ext cx="2493186"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Under the Guidance of</a:t>
            </a:r>
          </a:p>
          <a:p>
            <a:r>
              <a:rPr lang="en-US" sz="1600" dirty="0">
                <a:latin typeface="Times New Roman" panose="02020603050405020304" pitchFamily="18" charset="0"/>
                <a:cs typeface="Times New Roman" panose="02020603050405020304" pitchFamily="18" charset="0"/>
              </a:rPr>
              <a:t>Dr. Uday Wali</a:t>
            </a:r>
          </a:p>
          <a:p>
            <a:r>
              <a:rPr lang="en-US" sz="1600" dirty="0">
                <a:latin typeface="Times New Roman" panose="02020603050405020304" pitchFamily="18" charset="0"/>
                <a:cs typeface="Times New Roman" panose="02020603050405020304" pitchFamily="18" charset="0"/>
              </a:rPr>
              <a:t>Prof. Leah S Joshi</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A7B8D8D-E1CC-6CF6-5ECC-5FEB2980EE37}"/>
              </a:ext>
            </a:extLst>
          </p:cNvPr>
          <p:cNvSpPr txBox="1"/>
          <p:nvPr/>
        </p:nvSpPr>
        <p:spPr>
          <a:xfrm>
            <a:off x="1175502" y="4340056"/>
            <a:ext cx="4657725"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Research Experience for Undergraduates</a:t>
            </a:r>
          </a:p>
          <a:p>
            <a:r>
              <a:rPr lang="en-US" sz="1600" dirty="0">
                <a:latin typeface="Times New Roman" panose="02020603050405020304" pitchFamily="18" charset="0"/>
                <a:cs typeface="Times New Roman" panose="02020603050405020304" pitchFamily="18" charset="0"/>
              </a:rPr>
              <a:t>Presented by: </a:t>
            </a:r>
            <a:r>
              <a:rPr lang="en-US" sz="1600" i="1" dirty="0">
                <a:latin typeface="Times New Roman" panose="02020603050405020304" pitchFamily="18" charset="0"/>
                <a:cs typeface="Times New Roman" panose="02020603050405020304" pitchFamily="18" charset="0"/>
              </a:rPr>
              <a:t>Malhar Kulkarni</a:t>
            </a:r>
          </a:p>
          <a:p>
            <a:r>
              <a:rPr lang="en-US" sz="1600" dirty="0">
                <a:latin typeface="Times New Roman" panose="02020603050405020304" pitchFamily="18" charset="0"/>
                <a:cs typeface="Times New Roman" panose="02020603050405020304" pitchFamily="18" charset="0"/>
              </a:rPr>
              <a:t>USN: 01FE21BEE016</a:t>
            </a:r>
            <a:endParaRPr lang="en-IN" sz="1600" dirty="0">
              <a:latin typeface="Times New Roman" panose="02020603050405020304" pitchFamily="18" charset="0"/>
              <a:cs typeface="Times New Roman" panose="02020603050405020304" pitchFamily="18" charset="0"/>
            </a:endParaRPr>
          </a:p>
        </p:txBody>
      </p:sp>
      <p:pic>
        <p:nvPicPr>
          <p:cNvPr id="1026" name="Picture 2" descr="KLE TECH - School of Management Studies and Research">
            <a:extLst>
              <a:ext uri="{FF2B5EF4-FFF2-40B4-BE49-F238E27FC236}">
                <a16:creationId xmlns:a16="http://schemas.microsoft.com/office/drawing/2014/main" id="{AC8CF0BA-A268-0A16-C7E9-B8E89FCCD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taticPath"/>
          <p:cNvSpPr/>
          <p:nvPr/>
        </p:nvSpPr>
        <p:spPr>
          <a:xfrm>
            <a:off x="-1151953" y="2346008"/>
            <a:ext cx="5000625" cy="5000625"/>
          </a:xfrm>
          <a:prstGeom prst="ellipse">
            <a:avLst/>
          </a:prstGeom>
          <a:solidFill>
            <a:srgbClr val="FF9800"/>
          </a:solidFill>
          <a:ln/>
        </p:spPr>
      </p:sp>
      <p:sp>
        <p:nvSpPr>
          <p:cNvPr id="3" name="StaticPath"/>
          <p:cNvSpPr/>
          <p:nvPr/>
        </p:nvSpPr>
        <p:spPr>
          <a:xfrm>
            <a:off x="97154" y="108000"/>
            <a:ext cx="6879646" cy="4838399"/>
          </a:xfrm>
          <a:prstGeom prst="rect">
            <a:avLst/>
          </a:prstGeom>
          <a:solidFill>
            <a:srgbClr val="FFFFFF"/>
          </a:solidFill>
          <a:ln w="21167">
            <a:solidFill>
              <a:srgbClr val="000000"/>
            </a:solidFill>
            <a:prstDash val="solid"/>
          </a:ln>
        </p:spPr>
        <p:txBody>
          <a:bodyPr/>
          <a:lstStyle/>
          <a:p>
            <a:endParaRPr lang="en-IN" dirty="0"/>
          </a:p>
        </p:txBody>
      </p:sp>
      <p:sp>
        <p:nvSpPr>
          <p:cNvPr id="4" name="Title"/>
          <p:cNvSpPr/>
          <p:nvPr/>
        </p:nvSpPr>
        <p:spPr>
          <a:xfrm rot="-5400000">
            <a:off x="-1866443" y="-183902"/>
            <a:ext cx="4553699" cy="5059819"/>
          </a:xfrm>
          <a:prstGeom prst="rect">
            <a:avLst/>
          </a:prstGeom>
          <a:noFill/>
          <a:ln/>
        </p:spPr>
        <p:txBody>
          <a:bodyPr wrap="square" rtlCol="0" anchor="ctr"/>
          <a:lstStyle/>
          <a:p>
            <a:pPr marL="0" indent="0" algn="l">
              <a:buNone/>
            </a:pPr>
            <a:r>
              <a:rPr lang="en-US" sz="2673" b="1" dirty="0">
                <a:solidFill>
                  <a:srgbClr val="000000"/>
                </a:solidFill>
                <a:latin typeface="OpenSans-Bold" pitchFamily="34" charset="0"/>
                <a:ea typeface="OpenSans-Bold" pitchFamily="34" charset="-122"/>
                <a:cs typeface="OpenSans-Bold" pitchFamily="34" charset="-120"/>
              </a:rPr>
              <a:t>Methodology - Training Setup</a:t>
            </a:r>
            <a:endParaRPr lang="en-US" sz="2673" dirty="0"/>
          </a:p>
        </p:txBody>
      </p:sp>
      <p:sp>
        <p:nvSpPr>
          <p:cNvPr id="5" name="Form title 1"/>
          <p:cNvSpPr/>
          <p:nvPr/>
        </p:nvSpPr>
        <p:spPr>
          <a:xfrm>
            <a:off x="2559320" y="196005"/>
            <a:ext cx="3547396" cy="236792"/>
          </a:xfrm>
          <a:prstGeom prst="rect">
            <a:avLst/>
          </a:prstGeom>
          <a:noFill/>
          <a:ln/>
        </p:spPr>
        <p:txBody>
          <a:bodyPr wrap="square" rtlCol="0" anchor="ctr"/>
          <a:lstStyle/>
          <a:p>
            <a:pPr marL="0" indent="0" algn="l">
              <a:buNone/>
            </a:pPr>
            <a:r>
              <a:rPr lang="en-US" sz="1633" b="1" dirty="0">
                <a:solidFill>
                  <a:srgbClr val="000000"/>
                </a:solidFill>
                <a:latin typeface="OpenSans-Bold" pitchFamily="34" charset="0"/>
                <a:ea typeface="OpenSans-Bold" pitchFamily="34" charset="-122"/>
                <a:cs typeface="OpenSans-Bold" pitchFamily="34" charset="-120"/>
              </a:rPr>
              <a:t>Training Parameters</a:t>
            </a:r>
            <a:endParaRPr lang="en-US" sz="1633" dirty="0"/>
          </a:p>
        </p:txBody>
      </p:sp>
      <p:pic>
        <p:nvPicPr>
          <p:cNvPr id="9" name="Image" descr="preencoded.png"/>
          <p:cNvPicPr>
            <a:picLocks noChangeAspect="1"/>
          </p:cNvPicPr>
          <p:nvPr/>
        </p:nvPicPr>
        <p:blipFill>
          <a:blip r:embed="rId3"/>
          <a:stretch>
            <a:fillRect/>
          </a:stretch>
        </p:blipFill>
        <p:spPr>
          <a:xfrm>
            <a:off x="7089744" y="1393508"/>
            <a:ext cx="1957101" cy="2113448"/>
          </a:xfrm>
          <a:prstGeom prst="rect">
            <a:avLst/>
          </a:prstGeom>
        </p:spPr>
      </p:pic>
      <p:sp>
        <p:nvSpPr>
          <p:cNvPr id="10" name="StaticPath"/>
          <p:cNvSpPr/>
          <p:nvPr/>
        </p:nvSpPr>
        <p:spPr>
          <a:xfrm>
            <a:off x="7188327" y="-1904238"/>
            <a:ext cx="2694623" cy="2694623"/>
          </a:xfrm>
          <a:prstGeom prst="ellipse">
            <a:avLst/>
          </a:prstGeom>
          <a:solidFill>
            <a:srgbClr val="000000">
              <a:alpha val="0"/>
            </a:srgbClr>
          </a:solidFill>
          <a:ln w="423333">
            <a:solidFill>
              <a:srgbClr val="FF9800"/>
            </a:solidFill>
            <a:prstDash val="solid"/>
          </a:ln>
        </p:spPr>
      </p:sp>
      <p:sp>
        <p:nvSpPr>
          <p:cNvPr id="12" name="Rectangle 1">
            <a:extLst>
              <a:ext uri="{FF2B5EF4-FFF2-40B4-BE49-F238E27FC236}">
                <a16:creationId xmlns:a16="http://schemas.microsoft.com/office/drawing/2014/main" id="{4EAEE573-CF0B-BD80-EA8A-DBBE7BAB88FE}"/>
              </a:ext>
            </a:extLst>
          </p:cNvPr>
          <p:cNvSpPr>
            <a:spLocks noChangeArrowheads="1"/>
          </p:cNvSpPr>
          <p:nvPr/>
        </p:nvSpPr>
        <p:spPr bwMode="auto">
          <a:xfrm>
            <a:off x="723659" y="608156"/>
            <a:ext cx="5921940"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1" u="none" strike="noStrike" cap="none" normalizeH="0" baseline="0" dirty="0">
                <a:ln>
                  <a:noFill/>
                </a:ln>
                <a:solidFill>
                  <a:schemeClr val="tx1"/>
                </a:solidFill>
                <a:effectLst/>
              </a:rPr>
              <a:t>Hyperparameters: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1"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rPr>
              <a:t>Batch Size</a:t>
            </a:r>
            <a:r>
              <a:rPr kumimoji="0" lang="en-US" altLang="en-US" sz="1000" b="1" i="0" u="none" strike="noStrike" cap="none" normalizeH="0" baseline="0" dirty="0">
                <a:ln>
                  <a:noFill/>
                </a:ln>
                <a:solidFill>
                  <a:schemeClr val="tx1"/>
                </a:solidFill>
                <a:effectLst/>
              </a:rPr>
              <a:t>:</a:t>
            </a:r>
            <a:r>
              <a:rPr kumimoji="0" lang="en-US" altLang="en-US" sz="1000" b="0" i="0" u="none" strike="noStrike" cap="none" normalizeH="0" baseline="0" dirty="0">
                <a:ln>
                  <a:noFill/>
                </a:ln>
                <a:solidFill>
                  <a:schemeClr val="tx1"/>
                </a:solidFill>
                <a:effectLst/>
              </a:rPr>
              <a:t> Affects training stability and speed. Smaller sizes (32) are used for TCN to match its lightweight architecture, while LSTM/Bi-LSTM uses 64 for better gradient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rPr>
              <a:t>Optimizers</a:t>
            </a:r>
            <a:r>
              <a:rPr kumimoji="0" lang="en-US" altLang="en-US" sz="1000" b="1" i="0" u="none" strike="noStrike" cap="none" normalizeH="0" baseline="0" dirty="0">
                <a:ln>
                  <a:noFill/>
                </a:ln>
                <a:solidFill>
                  <a:schemeClr val="tx1"/>
                </a:solidFill>
                <a:effectLst/>
              </a:rPr>
              <a:t>:</a:t>
            </a:r>
            <a:endParaRPr kumimoji="0" lang="en-US" altLang="en-US" sz="1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rPr>
              <a:t>Adam:</a:t>
            </a:r>
            <a:r>
              <a:rPr kumimoji="0" lang="en-US" altLang="en-US" sz="1000" b="0" i="0" u="none" strike="noStrike" cap="none" normalizeH="0" baseline="0" dirty="0">
                <a:ln>
                  <a:noFill/>
                </a:ln>
                <a:solidFill>
                  <a:schemeClr val="tx1"/>
                </a:solidFill>
                <a:effectLst/>
              </a:rPr>
              <a:t> Adaptive optimizer suitable for complex models like LSTM and Bi-LSTM, ensuring faster convergence.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rPr>
              <a:t>SGD:</a:t>
            </a:r>
            <a:r>
              <a:rPr kumimoji="0" lang="en-US" altLang="en-US" sz="1000" b="0" i="0" u="none" strike="noStrike" cap="none" normalizeH="0" baseline="0" dirty="0">
                <a:ln>
                  <a:noFill/>
                </a:ln>
                <a:solidFill>
                  <a:schemeClr val="tx1"/>
                </a:solidFill>
                <a:effectLst/>
              </a:rPr>
              <a:t> Simpler optimizer effective for TCN and smaller datasets but may require more epochs to converge.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rPr>
              <a:t>Learning Rate</a:t>
            </a:r>
            <a:r>
              <a:rPr kumimoji="0" lang="en-US" altLang="en-US" sz="1000" b="1" i="0" u="none" strike="noStrike" cap="none" normalizeH="0" baseline="0" dirty="0">
                <a:ln>
                  <a:noFill/>
                </a:ln>
                <a:solidFill>
                  <a:schemeClr val="tx1"/>
                </a:solidFill>
                <a:effectLst/>
              </a:rPr>
              <a:t>:</a:t>
            </a:r>
            <a:r>
              <a:rPr kumimoji="0" lang="en-US" altLang="en-US" sz="1000" b="0" i="0" u="none" strike="noStrike" cap="none" normalizeH="0" baseline="0" dirty="0">
                <a:ln>
                  <a:noFill/>
                </a:ln>
                <a:solidFill>
                  <a:schemeClr val="tx1"/>
                </a:solidFill>
                <a:effectLst/>
              </a:rPr>
              <a:t> A fixed starting value of 0.001 with decay schedules for fine-tuning as training progresses.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rPr>
              <a:t>Epochs</a:t>
            </a:r>
            <a:r>
              <a:rPr kumimoji="0" lang="en-US" altLang="en-US" sz="1000" b="1" i="0" u="none" strike="noStrike" cap="none" normalizeH="0" baseline="0" dirty="0">
                <a:ln>
                  <a:noFill/>
                </a:ln>
                <a:solidFill>
                  <a:schemeClr val="tx1"/>
                </a:solidFill>
                <a:effectLst/>
              </a:rPr>
              <a:t>:</a:t>
            </a:r>
            <a:r>
              <a:rPr kumimoji="0" lang="en-US" altLang="en-US" sz="1000" b="0" i="0" u="none" strike="noStrike" cap="none" normalizeH="0" baseline="0" dirty="0">
                <a:ln>
                  <a:noFill/>
                </a:ln>
                <a:solidFill>
                  <a:schemeClr val="tx1"/>
                </a:solidFill>
                <a:effectLst/>
              </a:rPr>
              <a:t> Set to 200 to ensure sufficient training cycles for convergence.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rPr>
              <a:t>Loss Function:</a:t>
            </a:r>
            <a:r>
              <a:rPr kumimoji="0" lang="en-US" altLang="en-US" sz="1000" b="0" i="0" u="none" strike="noStrike" cap="none" normalizeH="0" baseline="0" dirty="0">
                <a:ln>
                  <a:noFill/>
                </a:ln>
                <a:solidFill>
                  <a:schemeClr val="tx1"/>
                </a:solidFill>
                <a:effectLst/>
              </a:rPr>
              <a:t> Mean Squared Error (MSE) minimizes the difference between predicted and actual SOC values.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1" u="none" strike="noStrike" cap="none" normalizeH="0" baseline="0" dirty="0">
                <a:ln>
                  <a:noFill/>
                </a:ln>
                <a:solidFill>
                  <a:schemeClr val="tx1"/>
                </a:solidFill>
                <a:effectLst/>
              </a:rPr>
              <a:t>Validation Strategy:</a:t>
            </a:r>
            <a:endParaRPr kumimoji="0" lang="en-US" altLang="en-US" sz="13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rPr>
              <a:t>K-Fold Cross-Validation:</a:t>
            </a:r>
            <a:r>
              <a:rPr kumimoji="0" lang="en-US" altLang="en-US" sz="1000" b="0" i="0" u="none" strike="noStrike" cap="none" normalizeH="0" baseline="0" dirty="0">
                <a:ln>
                  <a:noFill/>
                </a:ln>
                <a:solidFill>
                  <a:schemeClr val="tx1"/>
                </a:solidFill>
                <a:effectLst/>
              </a:rPr>
              <a:t> Splits the dataset into 5 parts, using 4 for training and 1 for testing iteratively. This ensures robust evaluation by averaging performance across folds.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1" u="none" strike="noStrike" cap="none" normalizeH="0" baseline="0" dirty="0">
                <a:ln>
                  <a:noFill/>
                </a:ln>
                <a:solidFill>
                  <a:schemeClr val="tx1"/>
                </a:solidFill>
                <a:effectLst/>
              </a:rPr>
              <a:t>Comparison Strategy:</a:t>
            </a:r>
            <a:endParaRPr kumimoji="0" lang="en-US" altLang="en-US" sz="13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rPr>
              <a:t>Models are trained for each temperature condition (0°C, 10°C, 25°C, 40°C) to evaluate how well they perform under varying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rPr>
              <a:t>RMSE (Root Mean Square Error):</a:t>
            </a:r>
            <a:r>
              <a:rPr kumimoji="0" lang="en-US" altLang="en-US" sz="1000" b="0" i="0" u="none" strike="noStrike" cap="none" normalizeH="0" baseline="0" dirty="0">
                <a:ln>
                  <a:noFill/>
                </a:ln>
                <a:solidFill>
                  <a:schemeClr val="tx1"/>
                </a:solidFill>
                <a:effectLst/>
              </a:rPr>
              <a:t> Chosen as the evaluation metric to measure prediction accuracy, with lower RMSE indicating better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taticPath"/>
          <p:cNvSpPr/>
          <p:nvPr/>
        </p:nvSpPr>
        <p:spPr>
          <a:xfrm>
            <a:off x="120206" y="0"/>
            <a:ext cx="902970" cy="902970"/>
          </a:xfrm>
          <a:prstGeom prst="ellipse">
            <a:avLst/>
          </a:prstGeom>
          <a:solidFill>
            <a:srgbClr val="000000">
              <a:alpha val="0"/>
            </a:srgbClr>
          </a:solidFill>
          <a:ln w="169333">
            <a:solidFill>
              <a:srgbClr val="FF9800"/>
            </a:solidFill>
            <a:prstDash val="solid"/>
          </a:ln>
        </p:spPr>
      </p:sp>
      <p:sp>
        <p:nvSpPr>
          <p:cNvPr id="3" name="Title"/>
          <p:cNvSpPr/>
          <p:nvPr/>
        </p:nvSpPr>
        <p:spPr>
          <a:xfrm>
            <a:off x="2059585" y="244006"/>
            <a:ext cx="5118442" cy="543544"/>
          </a:xfrm>
          <a:prstGeom prst="rect">
            <a:avLst/>
          </a:prstGeom>
          <a:noFill/>
          <a:ln/>
        </p:spPr>
        <p:txBody>
          <a:bodyPr wrap="square" rtlCol="0" anchor="ctr"/>
          <a:lstStyle/>
          <a:p>
            <a:pPr marL="0" indent="0" algn="ctr">
              <a:buNone/>
            </a:pPr>
            <a:r>
              <a:rPr lang="en-US" sz="3149" b="1" dirty="0">
                <a:solidFill>
                  <a:srgbClr val="000000"/>
                </a:solidFill>
                <a:latin typeface="OpenSans-Bold" pitchFamily="34" charset="0"/>
                <a:ea typeface="OpenSans-Bold" pitchFamily="34" charset="-122"/>
                <a:cs typeface="OpenSans-Bold" pitchFamily="34" charset="-120"/>
              </a:rPr>
              <a:t>Model Comparison LSTM</a:t>
            </a:r>
            <a:endParaRPr lang="en-US" sz="3149" dirty="0"/>
          </a:p>
        </p:txBody>
      </p:sp>
      <p:sp>
        <p:nvSpPr>
          <p:cNvPr id="4" name="StaticPath"/>
          <p:cNvSpPr/>
          <p:nvPr/>
        </p:nvSpPr>
        <p:spPr>
          <a:xfrm>
            <a:off x="8304324" y="214312"/>
            <a:ext cx="602933" cy="602933"/>
          </a:xfrm>
          <a:prstGeom prst="ellipse">
            <a:avLst/>
          </a:prstGeom>
          <a:solidFill>
            <a:srgbClr val="FF9800"/>
          </a:solidFill>
          <a:ln/>
        </p:spPr>
      </p:sp>
      <p:sp>
        <p:nvSpPr>
          <p:cNvPr id="5" name="StaticPath"/>
          <p:cNvSpPr/>
          <p:nvPr/>
        </p:nvSpPr>
        <p:spPr>
          <a:xfrm>
            <a:off x="482679" y="1202627"/>
            <a:ext cx="2271713" cy="1594485"/>
          </a:xfrm>
          <a:prstGeom prst="rect">
            <a:avLst/>
          </a:prstGeom>
          <a:solidFill>
            <a:srgbClr val="FF9800"/>
          </a:solidFill>
          <a:ln w="12700">
            <a:solidFill>
              <a:srgbClr val="000000"/>
            </a:solidFill>
            <a:prstDash val="solid"/>
          </a:ln>
        </p:spPr>
      </p:sp>
      <p:sp>
        <p:nvSpPr>
          <p:cNvPr id="6" name="StaticPath"/>
          <p:cNvSpPr/>
          <p:nvPr/>
        </p:nvSpPr>
        <p:spPr>
          <a:xfrm>
            <a:off x="3426952" y="1202627"/>
            <a:ext cx="2271713" cy="1594485"/>
          </a:xfrm>
          <a:prstGeom prst="rect">
            <a:avLst/>
          </a:prstGeom>
          <a:solidFill>
            <a:srgbClr val="FF9800"/>
          </a:solidFill>
          <a:ln w="12700">
            <a:solidFill>
              <a:srgbClr val="000000"/>
            </a:solidFill>
            <a:prstDash val="solid"/>
          </a:ln>
        </p:spPr>
      </p:sp>
      <p:sp>
        <p:nvSpPr>
          <p:cNvPr id="7" name="StaticPath"/>
          <p:cNvSpPr/>
          <p:nvPr/>
        </p:nvSpPr>
        <p:spPr>
          <a:xfrm>
            <a:off x="6362890" y="1202627"/>
            <a:ext cx="2271713" cy="1594485"/>
          </a:xfrm>
          <a:prstGeom prst="rect">
            <a:avLst/>
          </a:prstGeom>
          <a:solidFill>
            <a:srgbClr val="FF9800"/>
          </a:solidFill>
          <a:ln w="12700">
            <a:solidFill>
              <a:srgbClr val="000000"/>
            </a:solidFill>
            <a:prstDash val="solid"/>
          </a:ln>
        </p:spPr>
      </p:sp>
      <p:sp>
        <p:nvSpPr>
          <p:cNvPr id="8" name="Form title 1"/>
          <p:cNvSpPr/>
          <p:nvPr/>
        </p:nvSpPr>
        <p:spPr>
          <a:xfrm>
            <a:off x="588264" y="1684591"/>
            <a:ext cx="2065828" cy="606186"/>
          </a:xfrm>
          <a:prstGeom prst="rect">
            <a:avLst/>
          </a:prstGeom>
          <a:noFill/>
          <a:ln/>
        </p:spPr>
        <p:txBody>
          <a:bodyPr wrap="square" rtlCol="0" anchor="ctr"/>
          <a:lstStyle/>
          <a:p>
            <a:pPr marL="0" indent="0" algn="ctr">
              <a:buNone/>
            </a:pPr>
            <a:r>
              <a:rPr lang="en-US" sz="2300" b="1" dirty="0">
                <a:solidFill>
                  <a:srgbClr val="000000"/>
                </a:solidFill>
                <a:latin typeface="OpenSans-Bold" pitchFamily="34" charset="0"/>
                <a:ea typeface="OpenSans-Bold" pitchFamily="34" charset="-122"/>
                <a:cs typeface="OpenSans-Bold" pitchFamily="34" charset="-120"/>
              </a:rPr>
              <a:t>Strengths</a:t>
            </a:r>
            <a:endParaRPr lang="en-US" sz="2300" dirty="0"/>
          </a:p>
        </p:txBody>
      </p:sp>
      <p:sp>
        <p:nvSpPr>
          <p:cNvPr id="9" name="Form title 2"/>
          <p:cNvSpPr/>
          <p:nvPr/>
        </p:nvSpPr>
        <p:spPr>
          <a:xfrm>
            <a:off x="3532584" y="1703975"/>
            <a:ext cx="2065828" cy="606186"/>
          </a:xfrm>
          <a:prstGeom prst="rect">
            <a:avLst/>
          </a:prstGeom>
          <a:noFill/>
          <a:ln/>
        </p:spPr>
        <p:txBody>
          <a:bodyPr wrap="square" rtlCol="0" anchor="ctr"/>
          <a:lstStyle/>
          <a:p>
            <a:pPr marL="0" indent="0" algn="ctr">
              <a:buNone/>
            </a:pPr>
            <a:r>
              <a:rPr lang="en-US" sz="2300" b="1" dirty="0">
                <a:solidFill>
                  <a:srgbClr val="000000"/>
                </a:solidFill>
                <a:latin typeface="OpenSans-Bold" pitchFamily="34" charset="0"/>
                <a:ea typeface="OpenSans-Bold" pitchFamily="34" charset="-122"/>
                <a:cs typeface="OpenSans-Bold" pitchFamily="34" charset="-120"/>
              </a:rPr>
              <a:t>Weaknesses</a:t>
            </a:r>
            <a:endParaRPr lang="en-US" sz="2300" dirty="0"/>
          </a:p>
        </p:txBody>
      </p:sp>
      <p:sp>
        <p:nvSpPr>
          <p:cNvPr id="10" name="Form title 3"/>
          <p:cNvSpPr/>
          <p:nvPr/>
        </p:nvSpPr>
        <p:spPr>
          <a:xfrm>
            <a:off x="6471904" y="1697926"/>
            <a:ext cx="2065828" cy="606186"/>
          </a:xfrm>
          <a:prstGeom prst="rect">
            <a:avLst/>
          </a:prstGeom>
          <a:noFill/>
          <a:ln/>
        </p:spPr>
        <p:txBody>
          <a:bodyPr wrap="square" rtlCol="0" anchor="ctr"/>
          <a:lstStyle/>
          <a:p>
            <a:pPr marL="0" indent="0" algn="ctr">
              <a:buNone/>
            </a:pPr>
            <a:r>
              <a:rPr lang="en-US" sz="2300" b="1" dirty="0">
                <a:solidFill>
                  <a:srgbClr val="000000"/>
                </a:solidFill>
                <a:latin typeface="OpenSans-Bold" pitchFamily="34" charset="0"/>
                <a:ea typeface="OpenSans-Bold" pitchFamily="34" charset="-122"/>
                <a:cs typeface="OpenSans-Bold" pitchFamily="34" charset="-120"/>
              </a:rPr>
              <a:t>Observations</a:t>
            </a:r>
            <a:endParaRPr lang="en-US" sz="2300" dirty="0"/>
          </a:p>
        </p:txBody>
      </p:sp>
      <p:sp>
        <p:nvSpPr>
          <p:cNvPr id="11" name="Form text 1"/>
          <p:cNvSpPr/>
          <p:nvPr/>
        </p:nvSpPr>
        <p:spPr>
          <a:xfrm>
            <a:off x="370665" y="3044857"/>
            <a:ext cx="2510028" cy="1392650"/>
          </a:xfrm>
          <a:prstGeom prst="rect">
            <a:avLst/>
          </a:prstGeom>
          <a:noFill/>
          <a:ln/>
        </p:spPr>
        <p:txBody>
          <a:bodyPr wrap="square" rtlCol="0" anchor="ctr"/>
          <a:lstStyle/>
          <a:p>
            <a:pPr marL="0" indent="0" algn="ctr">
              <a:buNone/>
            </a:pPr>
            <a:r>
              <a:rPr lang="en-US" sz="1400" dirty="0"/>
              <a:t>Excellent at capturing long-term dependencies in sequential data, which is critical for SOC estimation.</a:t>
            </a:r>
            <a:endParaRPr lang="en-US" sz="1300" dirty="0"/>
          </a:p>
        </p:txBody>
      </p:sp>
      <p:sp>
        <p:nvSpPr>
          <p:cNvPr id="12" name="Form text 2"/>
          <p:cNvSpPr/>
          <p:nvPr/>
        </p:nvSpPr>
        <p:spPr>
          <a:xfrm>
            <a:off x="3278743" y="3061335"/>
            <a:ext cx="2586561" cy="1322832"/>
          </a:xfrm>
          <a:prstGeom prst="rect">
            <a:avLst/>
          </a:prstGeom>
          <a:noFill/>
          <a:ln/>
        </p:spPr>
        <p:txBody>
          <a:bodyPr wrap="square" rtlCol="0" anchor="ctr"/>
          <a:lstStyle/>
          <a:p>
            <a:pPr marL="0" indent="0" algn="ctr">
              <a:buNone/>
            </a:pPr>
            <a:r>
              <a:rPr lang="en-US" sz="1400" dirty="0"/>
              <a:t>Sequential processing makes training slower compared to parallel models like TCN</a:t>
            </a:r>
            <a:endParaRPr lang="en-US" sz="1300" dirty="0"/>
          </a:p>
        </p:txBody>
      </p:sp>
      <p:sp>
        <p:nvSpPr>
          <p:cNvPr id="13" name="Form text 3"/>
          <p:cNvSpPr/>
          <p:nvPr/>
        </p:nvSpPr>
        <p:spPr>
          <a:xfrm>
            <a:off x="6208871" y="3032188"/>
            <a:ext cx="2594086" cy="1318498"/>
          </a:xfrm>
          <a:prstGeom prst="rect">
            <a:avLst/>
          </a:prstGeom>
          <a:noFill/>
          <a:ln/>
        </p:spPr>
        <p:txBody>
          <a:bodyPr wrap="square" rtlCol="0" anchor="ctr"/>
          <a:lstStyle/>
          <a:p>
            <a:pPr marL="0" indent="0" algn="ctr">
              <a:buNone/>
            </a:pPr>
            <a:r>
              <a:rPr lang="en-US" sz="1400" dirty="0"/>
              <a:t>Performs reliably under normal conditions but struggles to maintain accuracy in extreme temperature ranges.</a:t>
            </a:r>
            <a:endParaRPr lang="en-US" sz="1300" dirty="0"/>
          </a:p>
        </p:txBody>
      </p:sp>
      <p:sp>
        <p:nvSpPr>
          <p:cNvPr id="14" name="StaticPath"/>
          <p:cNvSpPr/>
          <p:nvPr/>
        </p:nvSpPr>
        <p:spPr>
          <a:xfrm>
            <a:off x="782002" y="4619625"/>
            <a:ext cx="1685925" cy="71438"/>
          </a:xfrm>
          <a:prstGeom prst="rect">
            <a:avLst/>
          </a:prstGeom>
          <a:solidFill>
            <a:srgbClr val="FF9800"/>
          </a:solidFill>
          <a:ln/>
        </p:spPr>
      </p:sp>
      <p:sp>
        <p:nvSpPr>
          <p:cNvPr id="15" name="StaticPath"/>
          <p:cNvSpPr/>
          <p:nvPr/>
        </p:nvSpPr>
        <p:spPr>
          <a:xfrm>
            <a:off x="3729038" y="4619625"/>
            <a:ext cx="1685925" cy="71438"/>
          </a:xfrm>
          <a:prstGeom prst="rect">
            <a:avLst/>
          </a:prstGeom>
          <a:solidFill>
            <a:srgbClr val="FF9800"/>
          </a:solidFill>
          <a:ln/>
        </p:spPr>
      </p:sp>
      <p:sp>
        <p:nvSpPr>
          <p:cNvPr id="16" name="StaticPath"/>
          <p:cNvSpPr/>
          <p:nvPr/>
        </p:nvSpPr>
        <p:spPr>
          <a:xfrm>
            <a:off x="6662928" y="4619625"/>
            <a:ext cx="1685925" cy="71438"/>
          </a:xfrm>
          <a:prstGeom prst="rect">
            <a:avLst/>
          </a:prstGeom>
          <a:solidFill>
            <a:srgbClr val="FF9800"/>
          </a:solidFill>
          <a:ln/>
        </p:spPr>
      </p:sp>
      <p:pic>
        <p:nvPicPr>
          <p:cNvPr id="17" name="Picture 2" descr="KLE TECH - School of Management Studies and Research">
            <a:extLst>
              <a:ext uri="{FF2B5EF4-FFF2-40B4-BE49-F238E27FC236}">
                <a16:creationId xmlns:a16="http://schemas.microsoft.com/office/drawing/2014/main" id="{4E626812-483A-DBA6-D669-09BA645D2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3839D-FC86-9A47-C4E3-3039E37ECD49}"/>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FEEB84F0-79AE-669C-B01D-6F7BBB4001C4}"/>
              </a:ext>
            </a:extLst>
          </p:cNvPr>
          <p:cNvSpPr/>
          <p:nvPr/>
        </p:nvSpPr>
        <p:spPr>
          <a:xfrm>
            <a:off x="120206" y="0"/>
            <a:ext cx="902970" cy="902970"/>
          </a:xfrm>
          <a:prstGeom prst="ellipse">
            <a:avLst/>
          </a:prstGeom>
          <a:solidFill>
            <a:srgbClr val="000000">
              <a:alpha val="0"/>
            </a:srgbClr>
          </a:solidFill>
          <a:ln w="169333">
            <a:solidFill>
              <a:srgbClr val="FF9800"/>
            </a:solidFill>
            <a:prstDash val="solid"/>
          </a:ln>
        </p:spPr>
      </p:sp>
      <p:sp>
        <p:nvSpPr>
          <p:cNvPr id="3" name="Title">
            <a:extLst>
              <a:ext uri="{FF2B5EF4-FFF2-40B4-BE49-F238E27FC236}">
                <a16:creationId xmlns:a16="http://schemas.microsoft.com/office/drawing/2014/main" id="{36C626B1-6DEB-CEC5-1C13-DEC575F1329B}"/>
              </a:ext>
            </a:extLst>
          </p:cNvPr>
          <p:cNvSpPr/>
          <p:nvPr/>
        </p:nvSpPr>
        <p:spPr>
          <a:xfrm>
            <a:off x="2003587" y="206509"/>
            <a:ext cx="5118442" cy="543544"/>
          </a:xfrm>
          <a:prstGeom prst="rect">
            <a:avLst/>
          </a:prstGeom>
          <a:noFill/>
          <a:ln/>
        </p:spPr>
        <p:txBody>
          <a:bodyPr wrap="square" rtlCol="0" anchor="ctr"/>
          <a:lstStyle/>
          <a:p>
            <a:pPr marL="0" indent="0" algn="ctr">
              <a:buNone/>
            </a:pPr>
            <a:r>
              <a:rPr lang="en-US" sz="3149" b="1" dirty="0">
                <a:solidFill>
                  <a:srgbClr val="000000"/>
                </a:solidFill>
                <a:latin typeface="OpenSans-Bold" pitchFamily="34" charset="0"/>
                <a:ea typeface="OpenSans-Bold" pitchFamily="34" charset="-122"/>
                <a:cs typeface="OpenSans-Bold" pitchFamily="34" charset="-120"/>
              </a:rPr>
              <a:t>Model Comparison </a:t>
            </a:r>
            <a:r>
              <a:rPr lang="en-IN" sz="3200" b="1" dirty="0"/>
              <a:t>Bi-LSTM</a:t>
            </a:r>
            <a:endParaRPr lang="en-US" sz="3149" b="1" dirty="0"/>
          </a:p>
        </p:txBody>
      </p:sp>
      <p:sp>
        <p:nvSpPr>
          <p:cNvPr id="4" name="StaticPath">
            <a:extLst>
              <a:ext uri="{FF2B5EF4-FFF2-40B4-BE49-F238E27FC236}">
                <a16:creationId xmlns:a16="http://schemas.microsoft.com/office/drawing/2014/main" id="{3AC2B5EC-57C2-534E-3CF7-11AD624E7894}"/>
              </a:ext>
            </a:extLst>
          </p:cNvPr>
          <p:cNvSpPr/>
          <p:nvPr/>
        </p:nvSpPr>
        <p:spPr>
          <a:xfrm>
            <a:off x="8304324" y="214312"/>
            <a:ext cx="602933" cy="602933"/>
          </a:xfrm>
          <a:prstGeom prst="ellipse">
            <a:avLst/>
          </a:prstGeom>
          <a:solidFill>
            <a:srgbClr val="FF9800"/>
          </a:solidFill>
          <a:ln/>
        </p:spPr>
      </p:sp>
      <p:sp>
        <p:nvSpPr>
          <p:cNvPr id="5" name="StaticPath">
            <a:extLst>
              <a:ext uri="{FF2B5EF4-FFF2-40B4-BE49-F238E27FC236}">
                <a16:creationId xmlns:a16="http://schemas.microsoft.com/office/drawing/2014/main" id="{B05AE2E6-A55C-871E-589D-AE9994B2C051}"/>
              </a:ext>
            </a:extLst>
          </p:cNvPr>
          <p:cNvSpPr/>
          <p:nvPr/>
        </p:nvSpPr>
        <p:spPr>
          <a:xfrm>
            <a:off x="482679" y="1202627"/>
            <a:ext cx="2271713" cy="1594485"/>
          </a:xfrm>
          <a:prstGeom prst="rect">
            <a:avLst/>
          </a:prstGeom>
          <a:solidFill>
            <a:srgbClr val="FF9800"/>
          </a:solidFill>
          <a:ln w="12700">
            <a:solidFill>
              <a:srgbClr val="000000"/>
            </a:solidFill>
            <a:prstDash val="solid"/>
          </a:ln>
        </p:spPr>
      </p:sp>
      <p:sp>
        <p:nvSpPr>
          <p:cNvPr id="6" name="StaticPath">
            <a:extLst>
              <a:ext uri="{FF2B5EF4-FFF2-40B4-BE49-F238E27FC236}">
                <a16:creationId xmlns:a16="http://schemas.microsoft.com/office/drawing/2014/main" id="{01FD60FB-E1F2-BA96-A0DF-A4E28EB95486}"/>
              </a:ext>
            </a:extLst>
          </p:cNvPr>
          <p:cNvSpPr/>
          <p:nvPr/>
        </p:nvSpPr>
        <p:spPr>
          <a:xfrm>
            <a:off x="3426952" y="1202627"/>
            <a:ext cx="2271713" cy="1594485"/>
          </a:xfrm>
          <a:prstGeom prst="rect">
            <a:avLst/>
          </a:prstGeom>
          <a:solidFill>
            <a:srgbClr val="FF9800"/>
          </a:solidFill>
          <a:ln w="12700">
            <a:solidFill>
              <a:srgbClr val="000000"/>
            </a:solidFill>
            <a:prstDash val="solid"/>
          </a:ln>
        </p:spPr>
      </p:sp>
      <p:sp>
        <p:nvSpPr>
          <p:cNvPr id="7" name="StaticPath">
            <a:extLst>
              <a:ext uri="{FF2B5EF4-FFF2-40B4-BE49-F238E27FC236}">
                <a16:creationId xmlns:a16="http://schemas.microsoft.com/office/drawing/2014/main" id="{87A925C1-93FA-C7C1-26EF-FF8D37BBCDB0}"/>
              </a:ext>
            </a:extLst>
          </p:cNvPr>
          <p:cNvSpPr/>
          <p:nvPr/>
        </p:nvSpPr>
        <p:spPr>
          <a:xfrm>
            <a:off x="6362890" y="1202627"/>
            <a:ext cx="2271713" cy="1594485"/>
          </a:xfrm>
          <a:prstGeom prst="rect">
            <a:avLst/>
          </a:prstGeom>
          <a:solidFill>
            <a:srgbClr val="FF9800"/>
          </a:solidFill>
          <a:ln w="12700">
            <a:solidFill>
              <a:srgbClr val="000000"/>
            </a:solidFill>
            <a:prstDash val="solid"/>
          </a:ln>
        </p:spPr>
      </p:sp>
      <p:sp>
        <p:nvSpPr>
          <p:cNvPr id="8" name="Form title 1">
            <a:extLst>
              <a:ext uri="{FF2B5EF4-FFF2-40B4-BE49-F238E27FC236}">
                <a16:creationId xmlns:a16="http://schemas.microsoft.com/office/drawing/2014/main" id="{62508C72-FDF0-9586-5D33-E25570F48ABC}"/>
              </a:ext>
            </a:extLst>
          </p:cNvPr>
          <p:cNvSpPr/>
          <p:nvPr/>
        </p:nvSpPr>
        <p:spPr>
          <a:xfrm>
            <a:off x="588264" y="1684591"/>
            <a:ext cx="2065828" cy="606186"/>
          </a:xfrm>
          <a:prstGeom prst="rect">
            <a:avLst/>
          </a:prstGeom>
          <a:noFill/>
          <a:ln/>
        </p:spPr>
        <p:txBody>
          <a:bodyPr wrap="square" rtlCol="0" anchor="ctr"/>
          <a:lstStyle/>
          <a:p>
            <a:pPr marL="0" indent="0" algn="ctr">
              <a:buNone/>
            </a:pPr>
            <a:r>
              <a:rPr lang="en-US" sz="2300" b="1" dirty="0">
                <a:solidFill>
                  <a:srgbClr val="000000"/>
                </a:solidFill>
                <a:latin typeface="OpenSans-Bold" pitchFamily="34" charset="0"/>
                <a:ea typeface="OpenSans-Bold" pitchFamily="34" charset="-122"/>
                <a:cs typeface="OpenSans-Bold" pitchFamily="34" charset="-120"/>
              </a:rPr>
              <a:t>Strengths</a:t>
            </a:r>
            <a:endParaRPr lang="en-US" sz="2300" dirty="0"/>
          </a:p>
        </p:txBody>
      </p:sp>
      <p:sp>
        <p:nvSpPr>
          <p:cNvPr id="9" name="Form title 2">
            <a:extLst>
              <a:ext uri="{FF2B5EF4-FFF2-40B4-BE49-F238E27FC236}">
                <a16:creationId xmlns:a16="http://schemas.microsoft.com/office/drawing/2014/main" id="{2DAB4EA7-0297-6FCA-69E9-5E0D7731C16E}"/>
              </a:ext>
            </a:extLst>
          </p:cNvPr>
          <p:cNvSpPr/>
          <p:nvPr/>
        </p:nvSpPr>
        <p:spPr>
          <a:xfrm>
            <a:off x="3532584" y="1703975"/>
            <a:ext cx="2065828" cy="606186"/>
          </a:xfrm>
          <a:prstGeom prst="rect">
            <a:avLst/>
          </a:prstGeom>
          <a:noFill/>
          <a:ln/>
        </p:spPr>
        <p:txBody>
          <a:bodyPr wrap="square" rtlCol="0" anchor="ctr"/>
          <a:lstStyle/>
          <a:p>
            <a:pPr marL="0" indent="0" algn="ctr">
              <a:buNone/>
            </a:pPr>
            <a:r>
              <a:rPr lang="en-US" sz="2300" b="1" dirty="0">
                <a:solidFill>
                  <a:srgbClr val="000000"/>
                </a:solidFill>
                <a:latin typeface="OpenSans-Bold" pitchFamily="34" charset="0"/>
                <a:ea typeface="OpenSans-Bold" pitchFamily="34" charset="-122"/>
                <a:cs typeface="OpenSans-Bold" pitchFamily="34" charset="-120"/>
              </a:rPr>
              <a:t>Weaknesses</a:t>
            </a:r>
            <a:endParaRPr lang="en-US" sz="2300" dirty="0"/>
          </a:p>
        </p:txBody>
      </p:sp>
      <p:sp>
        <p:nvSpPr>
          <p:cNvPr id="10" name="Form title 3">
            <a:extLst>
              <a:ext uri="{FF2B5EF4-FFF2-40B4-BE49-F238E27FC236}">
                <a16:creationId xmlns:a16="http://schemas.microsoft.com/office/drawing/2014/main" id="{5767A6DD-36DC-C8B3-C6B5-100DAFBB3D9C}"/>
              </a:ext>
            </a:extLst>
          </p:cNvPr>
          <p:cNvSpPr/>
          <p:nvPr/>
        </p:nvSpPr>
        <p:spPr>
          <a:xfrm>
            <a:off x="6471904" y="1697926"/>
            <a:ext cx="2065828" cy="606186"/>
          </a:xfrm>
          <a:prstGeom prst="rect">
            <a:avLst/>
          </a:prstGeom>
          <a:noFill/>
          <a:ln/>
        </p:spPr>
        <p:txBody>
          <a:bodyPr wrap="square" rtlCol="0" anchor="ctr"/>
          <a:lstStyle/>
          <a:p>
            <a:pPr marL="0" indent="0" algn="ctr">
              <a:buNone/>
            </a:pPr>
            <a:r>
              <a:rPr lang="en-US" sz="2300" b="1" dirty="0">
                <a:solidFill>
                  <a:srgbClr val="000000"/>
                </a:solidFill>
                <a:latin typeface="OpenSans-Bold" pitchFamily="34" charset="0"/>
                <a:ea typeface="OpenSans-Bold" pitchFamily="34" charset="-122"/>
                <a:cs typeface="OpenSans-Bold" pitchFamily="34" charset="-120"/>
              </a:rPr>
              <a:t>Observations</a:t>
            </a:r>
            <a:endParaRPr lang="en-US" sz="2300" dirty="0"/>
          </a:p>
        </p:txBody>
      </p:sp>
      <p:sp>
        <p:nvSpPr>
          <p:cNvPr id="11" name="Form text 1">
            <a:extLst>
              <a:ext uri="{FF2B5EF4-FFF2-40B4-BE49-F238E27FC236}">
                <a16:creationId xmlns:a16="http://schemas.microsoft.com/office/drawing/2014/main" id="{08EE8ECA-0C4E-0965-B7F9-9A14A3DAFBD7}"/>
              </a:ext>
            </a:extLst>
          </p:cNvPr>
          <p:cNvSpPr/>
          <p:nvPr/>
        </p:nvSpPr>
        <p:spPr>
          <a:xfrm>
            <a:off x="370665" y="3044857"/>
            <a:ext cx="2510028" cy="1392650"/>
          </a:xfrm>
          <a:prstGeom prst="rect">
            <a:avLst/>
          </a:prstGeom>
          <a:noFill/>
          <a:ln/>
        </p:spPr>
        <p:txBody>
          <a:bodyPr wrap="square" rtlCol="0" anchor="ctr"/>
          <a:lstStyle/>
          <a:p>
            <a:pPr marL="0" indent="0" algn="ctr">
              <a:buNone/>
            </a:pPr>
            <a:r>
              <a:rPr lang="en-US" sz="1400" dirty="0"/>
              <a:t>Processes input in both forward and backward directions, enhancing accuracy by capturing bidirectional temporal dependencies.</a:t>
            </a:r>
          </a:p>
        </p:txBody>
      </p:sp>
      <p:sp>
        <p:nvSpPr>
          <p:cNvPr id="12" name="Form text 2">
            <a:extLst>
              <a:ext uri="{FF2B5EF4-FFF2-40B4-BE49-F238E27FC236}">
                <a16:creationId xmlns:a16="http://schemas.microsoft.com/office/drawing/2014/main" id="{16A16182-79C2-2D6E-977D-09F95B8EA4F3}"/>
              </a:ext>
            </a:extLst>
          </p:cNvPr>
          <p:cNvSpPr/>
          <p:nvPr/>
        </p:nvSpPr>
        <p:spPr>
          <a:xfrm>
            <a:off x="3278743" y="3061335"/>
            <a:ext cx="2586561" cy="1322832"/>
          </a:xfrm>
          <a:prstGeom prst="rect">
            <a:avLst/>
          </a:prstGeom>
          <a:noFill/>
          <a:ln/>
        </p:spPr>
        <p:txBody>
          <a:bodyPr wrap="square" rtlCol="0" anchor="ctr"/>
          <a:lstStyle/>
          <a:p>
            <a:pPr marL="0" indent="0" algn="ctr">
              <a:buNone/>
            </a:pPr>
            <a:r>
              <a:rPr lang="en-US" sz="1400" dirty="0"/>
              <a:t>Higher computational cost due to processing the sequence twice (forward and backward).</a:t>
            </a:r>
            <a:endParaRPr lang="en-US" sz="1300" dirty="0"/>
          </a:p>
        </p:txBody>
      </p:sp>
      <p:sp>
        <p:nvSpPr>
          <p:cNvPr id="13" name="Form text 3">
            <a:extLst>
              <a:ext uri="{FF2B5EF4-FFF2-40B4-BE49-F238E27FC236}">
                <a16:creationId xmlns:a16="http://schemas.microsoft.com/office/drawing/2014/main" id="{DBA9B8AC-49FB-E340-A41E-3FF6315071FB}"/>
              </a:ext>
            </a:extLst>
          </p:cNvPr>
          <p:cNvSpPr/>
          <p:nvPr/>
        </p:nvSpPr>
        <p:spPr>
          <a:xfrm>
            <a:off x="6208871" y="3032188"/>
            <a:ext cx="2594086" cy="1318498"/>
          </a:xfrm>
          <a:prstGeom prst="rect">
            <a:avLst/>
          </a:prstGeom>
          <a:noFill/>
          <a:ln/>
        </p:spPr>
        <p:txBody>
          <a:bodyPr wrap="square" rtlCol="0" anchor="ctr"/>
          <a:lstStyle/>
          <a:p>
            <a:pPr marL="0" indent="0" algn="ctr">
              <a:buNone/>
            </a:pPr>
            <a:r>
              <a:rPr lang="en-US" sz="1400" dirty="0"/>
              <a:t>Outperforms LSTM in dynamic conditions but lacks the speed advantage of convolutional models.</a:t>
            </a:r>
            <a:endParaRPr lang="en-US" sz="1300" dirty="0"/>
          </a:p>
        </p:txBody>
      </p:sp>
      <p:sp>
        <p:nvSpPr>
          <p:cNvPr id="14" name="StaticPath">
            <a:extLst>
              <a:ext uri="{FF2B5EF4-FFF2-40B4-BE49-F238E27FC236}">
                <a16:creationId xmlns:a16="http://schemas.microsoft.com/office/drawing/2014/main" id="{53DD9098-7B2E-7492-6AAA-44E3FE15D3AC}"/>
              </a:ext>
            </a:extLst>
          </p:cNvPr>
          <p:cNvSpPr/>
          <p:nvPr/>
        </p:nvSpPr>
        <p:spPr>
          <a:xfrm>
            <a:off x="782002" y="4619625"/>
            <a:ext cx="1685925" cy="71438"/>
          </a:xfrm>
          <a:prstGeom prst="rect">
            <a:avLst/>
          </a:prstGeom>
          <a:solidFill>
            <a:srgbClr val="FF9800"/>
          </a:solidFill>
          <a:ln/>
        </p:spPr>
      </p:sp>
      <p:sp>
        <p:nvSpPr>
          <p:cNvPr id="15" name="StaticPath">
            <a:extLst>
              <a:ext uri="{FF2B5EF4-FFF2-40B4-BE49-F238E27FC236}">
                <a16:creationId xmlns:a16="http://schemas.microsoft.com/office/drawing/2014/main" id="{1B29E2EE-E345-12C8-E838-44E3B9F25767}"/>
              </a:ext>
            </a:extLst>
          </p:cNvPr>
          <p:cNvSpPr/>
          <p:nvPr/>
        </p:nvSpPr>
        <p:spPr>
          <a:xfrm>
            <a:off x="3729038" y="4619625"/>
            <a:ext cx="1685925" cy="71438"/>
          </a:xfrm>
          <a:prstGeom prst="rect">
            <a:avLst/>
          </a:prstGeom>
          <a:solidFill>
            <a:srgbClr val="FF9800"/>
          </a:solidFill>
          <a:ln/>
        </p:spPr>
      </p:sp>
      <p:sp>
        <p:nvSpPr>
          <p:cNvPr id="16" name="StaticPath">
            <a:extLst>
              <a:ext uri="{FF2B5EF4-FFF2-40B4-BE49-F238E27FC236}">
                <a16:creationId xmlns:a16="http://schemas.microsoft.com/office/drawing/2014/main" id="{372464AC-4976-CFCB-3A19-04048276C3A8}"/>
              </a:ext>
            </a:extLst>
          </p:cNvPr>
          <p:cNvSpPr/>
          <p:nvPr/>
        </p:nvSpPr>
        <p:spPr>
          <a:xfrm>
            <a:off x="6662928" y="4619625"/>
            <a:ext cx="1685925" cy="71438"/>
          </a:xfrm>
          <a:prstGeom prst="rect">
            <a:avLst/>
          </a:prstGeom>
          <a:solidFill>
            <a:srgbClr val="FF9800"/>
          </a:solidFill>
          <a:ln/>
        </p:spPr>
      </p:sp>
      <p:pic>
        <p:nvPicPr>
          <p:cNvPr id="17" name="Picture 2" descr="KLE TECH - School of Management Studies and Research">
            <a:extLst>
              <a:ext uri="{FF2B5EF4-FFF2-40B4-BE49-F238E27FC236}">
                <a16:creationId xmlns:a16="http://schemas.microsoft.com/office/drawing/2014/main" id="{B0D0868E-526E-118C-E9FA-CDBC49E59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675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A2E4F-21B9-A7D7-DFD0-E7178BA976FC}"/>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77B51214-1D48-2C84-BEB5-00E92D0BCB97}"/>
              </a:ext>
            </a:extLst>
          </p:cNvPr>
          <p:cNvSpPr/>
          <p:nvPr/>
        </p:nvSpPr>
        <p:spPr>
          <a:xfrm>
            <a:off x="120206" y="0"/>
            <a:ext cx="902970" cy="902970"/>
          </a:xfrm>
          <a:prstGeom prst="ellipse">
            <a:avLst/>
          </a:prstGeom>
          <a:solidFill>
            <a:srgbClr val="000000">
              <a:alpha val="0"/>
            </a:srgbClr>
          </a:solidFill>
          <a:ln w="169333">
            <a:solidFill>
              <a:srgbClr val="FF9800"/>
            </a:solidFill>
            <a:prstDash val="solid"/>
          </a:ln>
        </p:spPr>
      </p:sp>
      <p:sp>
        <p:nvSpPr>
          <p:cNvPr id="3" name="Title">
            <a:extLst>
              <a:ext uri="{FF2B5EF4-FFF2-40B4-BE49-F238E27FC236}">
                <a16:creationId xmlns:a16="http://schemas.microsoft.com/office/drawing/2014/main" id="{4E37BF3B-AF0B-DA53-E04E-BAF887F6CB73}"/>
              </a:ext>
            </a:extLst>
          </p:cNvPr>
          <p:cNvSpPr/>
          <p:nvPr/>
        </p:nvSpPr>
        <p:spPr>
          <a:xfrm>
            <a:off x="2059585" y="244006"/>
            <a:ext cx="5118442" cy="543544"/>
          </a:xfrm>
          <a:prstGeom prst="rect">
            <a:avLst/>
          </a:prstGeom>
          <a:noFill/>
          <a:ln/>
        </p:spPr>
        <p:txBody>
          <a:bodyPr wrap="square" rtlCol="0" anchor="ctr"/>
          <a:lstStyle/>
          <a:p>
            <a:pPr marL="0" indent="0" algn="ctr">
              <a:buNone/>
            </a:pPr>
            <a:r>
              <a:rPr lang="en-US" sz="3149" b="1" dirty="0">
                <a:solidFill>
                  <a:srgbClr val="000000"/>
                </a:solidFill>
                <a:latin typeface="OpenSans-Bold" pitchFamily="34" charset="0"/>
                <a:ea typeface="OpenSans-Bold" pitchFamily="34" charset="-122"/>
                <a:cs typeface="OpenSans-Bold" pitchFamily="34" charset="-120"/>
              </a:rPr>
              <a:t>Model Comparison TCN</a:t>
            </a:r>
            <a:endParaRPr lang="en-US" sz="3149" dirty="0"/>
          </a:p>
        </p:txBody>
      </p:sp>
      <p:sp>
        <p:nvSpPr>
          <p:cNvPr id="4" name="StaticPath">
            <a:extLst>
              <a:ext uri="{FF2B5EF4-FFF2-40B4-BE49-F238E27FC236}">
                <a16:creationId xmlns:a16="http://schemas.microsoft.com/office/drawing/2014/main" id="{1038262C-67B9-588D-1648-C3D992F67F11}"/>
              </a:ext>
            </a:extLst>
          </p:cNvPr>
          <p:cNvSpPr/>
          <p:nvPr/>
        </p:nvSpPr>
        <p:spPr>
          <a:xfrm>
            <a:off x="8304324" y="214312"/>
            <a:ext cx="602933" cy="602933"/>
          </a:xfrm>
          <a:prstGeom prst="ellipse">
            <a:avLst/>
          </a:prstGeom>
          <a:solidFill>
            <a:srgbClr val="FF9800"/>
          </a:solidFill>
          <a:ln/>
        </p:spPr>
      </p:sp>
      <p:sp>
        <p:nvSpPr>
          <p:cNvPr id="5" name="StaticPath">
            <a:extLst>
              <a:ext uri="{FF2B5EF4-FFF2-40B4-BE49-F238E27FC236}">
                <a16:creationId xmlns:a16="http://schemas.microsoft.com/office/drawing/2014/main" id="{0873A628-E6D4-79E4-F775-10CEFB14F5F9}"/>
              </a:ext>
            </a:extLst>
          </p:cNvPr>
          <p:cNvSpPr/>
          <p:nvPr/>
        </p:nvSpPr>
        <p:spPr>
          <a:xfrm>
            <a:off x="482679" y="1202627"/>
            <a:ext cx="2271713" cy="1594485"/>
          </a:xfrm>
          <a:prstGeom prst="rect">
            <a:avLst/>
          </a:prstGeom>
          <a:solidFill>
            <a:srgbClr val="FF9800"/>
          </a:solidFill>
          <a:ln w="12700">
            <a:solidFill>
              <a:srgbClr val="000000"/>
            </a:solidFill>
            <a:prstDash val="solid"/>
          </a:ln>
        </p:spPr>
      </p:sp>
      <p:sp>
        <p:nvSpPr>
          <p:cNvPr id="6" name="StaticPath">
            <a:extLst>
              <a:ext uri="{FF2B5EF4-FFF2-40B4-BE49-F238E27FC236}">
                <a16:creationId xmlns:a16="http://schemas.microsoft.com/office/drawing/2014/main" id="{1E410E32-2B89-C98E-905E-41E3B611C42C}"/>
              </a:ext>
            </a:extLst>
          </p:cNvPr>
          <p:cNvSpPr/>
          <p:nvPr/>
        </p:nvSpPr>
        <p:spPr>
          <a:xfrm>
            <a:off x="3426952" y="1202627"/>
            <a:ext cx="2271713" cy="1594485"/>
          </a:xfrm>
          <a:prstGeom prst="rect">
            <a:avLst/>
          </a:prstGeom>
          <a:solidFill>
            <a:srgbClr val="FF9800"/>
          </a:solidFill>
          <a:ln w="12700">
            <a:solidFill>
              <a:srgbClr val="000000"/>
            </a:solidFill>
            <a:prstDash val="solid"/>
          </a:ln>
        </p:spPr>
      </p:sp>
      <p:sp>
        <p:nvSpPr>
          <p:cNvPr id="7" name="StaticPath">
            <a:extLst>
              <a:ext uri="{FF2B5EF4-FFF2-40B4-BE49-F238E27FC236}">
                <a16:creationId xmlns:a16="http://schemas.microsoft.com/office/drawing/2014/main" id="{20152DDA-749E-710F-7689-BF95A68FD585}"/>
              </a:ext>
            </a:extLst>
          </p:cNvPr>
          <p:cNvSpPr/>
          <p:nvPr/>
        </p:nvSpPr>
        <p:spPr>
          <a:xfrm>
            <a:off x="6362890" y="1202627"/>
            <a:ext cx="2271713" cy="1594485"/>
          </a:xfrm>
          <a:prstGeom prst="rect">
            <a:avLst/>
          </a:prstGeom>
          <a:solidFill>
            <a:srgbClr val="FF9800"/>
          </a:solidFill>
          <a:ln w="12700">
            <a:solidFill>
              <a:srgbClr val="000000"/>
            </a:solidFill>
            <a:prstDash val="solid"/>
          </a:ln>
        </p:spPr>
      </p:sp>
      <p:sp>
        <p:nvSpPr>
          <p:cNvPr id="8" name="Form title 1">
            <a:extLst>
              <a:ext uri="{FF2B5EF4-FFF2-40B4-BE49-F238E27FC236}">
                <a16:creationId xmlns:a16="http://schemas.microsoft.com/office/drawing/2014/main" id="{0C158D2C-F9B4-1CD4-C41B-CB30EC7B8889}"/>
              </a:ext>
            </a:extLst>
          </p:cNvPr>
          <p:cNvSpPr/>
          <p:nvPr/>
        </p:nvSpPr>
        <p:spPr>
          <a:xfrm>
            <a:off x="588264" y="1684591"/>
            <a:ext cx="2065828" cy="606186"/>
          </a:xfrm>
          <a:prstGeom prst="rect">
            <a:avLst/>
          </a:prstGeom>
          <a:noFill/>
          <a:ln/>
        </p:spPr>
        <p:txBody>
          <a:bodyPr wrap="square" rtlCol="0" anchor="ctr"/>
          <a:lstStyle/>
          <a:p>
            <a:pPr marL="0" indent="0" algn="ctr">
              <a:buNone/>
            </a:pPr>
            <a:r>
              <a:rPr lang="en-US" sz="2300" b="1" dirty="0">
                <a:solidFill>
                  <a:srgbClr val="000000"/>
                </a:solidFill>
                <a:latin typeface="OpenSans-Bold" pitchFamily="34" charset="0"/>
                <a:ea typeface="OpenSans-Bold" pitchFamily="34" charset="-122"/>
                <a:cs typeface="OpenSans-Bold" pitchFamily="34" charset="-120"/>
              </a:rPr>
              <a:t>Strengths</a:t>
            </a:r>
            <a:endParaRPr lang="en-US" sz="2300" dirty="0"/>
          </a:p>
        </p:txBody>
      </p:sp>
      <p:sp>
        <p:nvSpPr>
          <p:cNvPr id="9" name="Form title 2">
            <a:extLst>
              <a:ext uri="{FF2B5EF4-FFF2-40B4-BE49-F238E27FC236}">
                <a16:creationId xmlns:a16="http://schemas.microsoft.com/office/drawing/2014/main" id="{92A85FC0-AB8B-FB1B-AD5B-92F136745270}"/>
              </a:ext>
            </a:extLst>
          </p:cNvPr>
          <p:cNvSpPr/>
          <p:nvPr/>
        </p:nvSpPr>
        <p:spPr>
          <a:xfrm>
            <a:off x="3532584" y="1703975"/>
            <a:ext cx="2065828" cy="606186"/>
          </a:xfrm>
          <a:prstGeom prst="rect">
            <a:avLst/>
          </a:prstGeom>
          <a:noFill/>
          <a:ln/>
        </p:spPr>
        <p:txBody>
          <a:bodyPr wrap="square" rtlCol="0" anchor="ctr"/>
          <a:lstStyle/>
          <a:p>
            <a:pPr marL="0" indent="0" algn="ctr">
              <a:buNone/>
            </a:pPr>
            <a:r>
              <a:rPr lang="en-US" sz="2300" b="1" dirty="0">
                <a:solidFill>
                  <a:srgbClr val="000000"/>
                </a:solidFill>
                <a:latin typeface="OpenSans-Bold" pitchFamily="34" charset="0"/>
                <a:ea typeface="OpenSans-Bold" pitchFamily="34" charset="-122"/>
                <a:cs typeface="OpenSans-Bold" pitchFamily="34" charset="-120"/>
              </a:rPr>
              <a:t>Weaknesses</a:t>
            </a:r>
            <a:endParaRPr lang="en-US" sz="2300" dirty="0"/>
          </a:p>
        </p:txBody>
      </p:sp>
      <p:sp>
        <p:nvSpPr>
          <p:cNvPr id="10" name="Form title 3">
            <a:extLst>
              <a:ext uri="{FF2B5EF4-FFF2-40B4-BE49-F238E27FC236}">
                <a16:creationId xmlns:a16="http://schemas.microsoft.com/office/drawing/2014/main" id="{3372B5A8-85EC-38E9-9D65-8E82CB8FD233}"/>
              </a:ext>
            </a:extLst>
          </p:cNvPr>
          <p:cNvSpPr/>
          <p:nvPr/>
        </p:nvSpPr>
        <p:spPr>
          <a:xfrm>
            <a:off x="6471904" y="1697926"/>
            <a:ext cx="2065828" cy="606186"/>
          </a:xfrm>
          <a:prstGeom prst="rect">
            <a:avLst/>
          </a:prstGeom>
          <a:noFill/>
          <a:ln/>
        </p:spPr>
        <p:txBody>
          <a:bodyPr wrap="square" rtlCol="0" anchor="ctr"/>
          <a:lstStyle/>
          <a:p>
            <a:pPr marL="0" indent="0" algn="ctr">
              <a:buNone/>
            </a:pPr>
            <a:r>
              <a:rPr lang="en-US" sz="2300" b="1" dirty="0">
                <a:solidFill>
                  <a:srgbClr val="000000"/>
                </a:solidFill>
                <a:latin typeface="OpenSans-Bold" pitchFamily="34" charset="0"/>
                <a:ea typeface="OpenSans-Bold" pitchFamily="34" charset="-122"/>
                <a:cs typeface="OpenSans-Bold" pitchFamily="34" charset="-120"/>
              </a:rPr>
              <a:t>Observations</a:t>
            </a:r>
            <a:endParaRPr lang="en-US" sz="2300" dirty="0"/>
          </a:p>
        </p:txBody>
      </p:sp>
      <p:sp>
        <p:nvSpPr>
          <p:cNvPr id="11" name="Form text 1">
            <a:extLst>
              <a:ext uri="{FF2B5EF4-FFF2-40B4-BE49-F238E27FC236}">
                <a16:creationId xmlns:a16="http://schemas.microsoft.com/office/drawing/2014/main" id="{C64F1E03-348A-C1A7-0EEB-0D4B4941E755}"/>
              </a:ext>
            </a:extLst>
          </p:cNvPr>
          <p:cNvSpPr/>
          <p:nvPr/>
        </p:nvSpPr>
        <p:spPr>
          <a:xfrm>
            <a:off x="370665" y="3044857"/>
            <a:ext cx="2510028" cy="1392650"/>
          </a:xfrm>
          <a:prstGeom prst="rect">
            <a:avLst/>
          </a:prstGeom>
          <a:noFill/>
          <a:ln/>
        </p:spPr>
        <p:txBody>
          <a:bodyPr wrap="square" rtlCol="0" anchor="ctr"/>
          <a:lstStyle/>
          <a:p>
            <a:pPr marL="0" indent="0" algn="ctr">
              <a:buNone/>
            </a:pPr>
            <a:r>
              <a:rPr lang="en-US" sz="1400" dirty="0"/>
              <a:t>Fast training with parallel processing and effective handling of long-range dependencies using dilated convolutions.</a:t>
            </a:r>
            <a:endParaRPr lang="en-US" sz="1300" dirty="0"/>
          </a:p>
        </p:txBody>
      </p:sp>
      <p:sp>
        <p:nvSpPr>
          <p:cNvPr id="12" name="Form text 2">
            <a:extLst>
              <a:ext uri="{FF2B5EF4-FFF2-40B4-BE49-F238E27FC236}">
                <a16:creationId xmlns:a16="http://schemas.microsoft.com/office/drawing/2014/main" id="{978FCE88-FB76-C357-5233-52C7D154DCD4}"/>
              </a:ext>
            </a:extLst>
          </p:cNvPr>
          <p:cNvSpPr/>
          <p:nvPr/>
        </p:nvSpPr>
        <p:spPr>
          <a:xfrm>
            <a:off x="3278743" y="3061335"/>
            <a:ext cx="2586561" cy="1322832"/>
          </a:xfrm>
          <a:prstGeom prst="rect">
            <a:avLst/>
          </a:prstGeom>
          <a:noFill/>
          <a:ln/>
        </p:spPr>
        <p:txBody>
          <a:bodyPr wrap="square" rtlCol="0" anchor="ctr"/>
          <a:lstStyle/>
          <a:p>
            <a:pPr marL="0" indent="0" algn="ctr">
              <a:buNone/>
            </a:pPr>
            <a:r>
              <a:rPr lang="en-US" sz="1400" dirty="0"/>
              <a:t>Lacks the bidirectional capabilities of Bi-LSTM, limiting contextual understanding in certain conditions.</a:t>
            </a:r>
            <a:endParaRPr lang="en-US" sz="1300" dirty="0"/>
          </a:p>
        </p:txBody>
      </p:sp>
      <p:sp>
        <p:nvSpPr>
          <p:cNvPr id="13" name="Form text 3">
            <a:extLst>
              <a:ext uri="{FF2B5EF4-FFF2-40B4-BE49-F238E27FC236}">
                <a16:creationId xmlns:a16="http://schemas.microsoft.com/office/drawing/2014/main" id="{E4BE0510-45C8-A047-9EFF-C46A184CDD7D}"/>
              </a:ext>
            </a:extLst>
          </p:cNvPr>
          <p:cNvSpPr/>
          <p:nvPr/>
        </p:nvSpPr>
        <p:spPr>
          <a:xfrm>
            <a:off x="6208871" y="3032188"/>
            <a:ext cx="2594086" cy="1318498"/>
          </a:xfrm>
          <a:prstGeom prst="rect">
            <a:avLst/>
          </a:prstGeom>
          <a:noFill/>
          <a:ln/>
        </p:spPr>
        <p:txBody>
          <a:bodyPr wrap="square" rtlCol="0" anchor="ctr"/>
          <a:lstStyle/>
          <a:p>
            <a:pPr marL="0" indent="0" algn="ctr">
              <a:buNone/>
            </a:pPr>
            <a:r>
              <a:rPr lang="en-US" sz="1400" dirty="0"/>
              <a:t>Performs well across all temperatures but slightly trails Bi-LSTM in extreme conditions.</a:t>
            </a:r>
            <a:endParaRPr lang="en-US" sz="1300" dirty="0"/>
          </a:p>
        </p:txBody>
      </p:sp>
      <p:sp>
        <p:nvSpPr>
          <p:cNvPr id="14" name="StaticPath">
            <a:extLst>
              <a:ext uri="{FF2B5EF4-FFF2-40B4-BE49-F238E27FC236}">
                <a16:creationId xmlns:a16="http://schemas.microsoft.com/office/drawing/2014/main" id="{95D83018-D18D-E1E7-3306-46E0AA769546}"/>
              </a:ext>
            </a:extLst>
          </p:cNvPr>
          <p:cNvSpPr/>
          <p:nvPr/>
        </p:nvSpPr>
        <p:spPr>
          <a:xfrm>
            <a:off x="782002" y="4619625"/>
            <a:ext cx="1685925" cy="71438"/>
          </a:xfrm>
          <a:prstGeom prst="rect">
            <a:avLst/>
          </a:prstGeom>
          <a:solidFill>
            <a:srgbClr val="FF9800"/>
          </a:solidFill>
          <a:ln/>
        </p:spPr>
      </p:sp>
      <p:sp>
        <p:nvSpPr>
          <p:cNvPr id="15" name="StaticPath">
            <a:extLst>
              <a:ext uri="{FF2B5EF4-FFF2-40B4-BE49-F238E27FC236}">
                <a16:creationId xmlns:a16="http://schemas.microsoft.com/office/drawing/2014/main" id="{C9D48B9E-B910-8593-3213-B1D6471109BF}"/>
              </a:ext>
            </a:extLst>
          </p:cNvPr>
          <p:cNvSpPr/>
          <p:nvPr/>
        </p:nvSpPr>
        <p:spPr>
          <a:xfrm>
            <a:off x="3729038" y="4619625"/>
            <a:ext cx="1685925" cy="71438"/>
          </a:xfrm>
          <a:prstGeom prst="rect">
            <a:avLst/>
          </a:prstGeom>
          <a:solidFill>
            <a:srgbClr val="FF9800"/>
          </a:solidFill>
          <a:ln/>
        </p:spPr>
      </p:sp>
      <p:sp>
        <p:nvSpPr>
          <p:cNvPr id="16" name="StaticPath">
            <a:extLst>
              <a:ext uri="{FF2B5EF4-FFF2-40B4-BE49-F238E27FC236}">
                <a16:creationId xmlns:a16="http://schemas.microsoft.com/office/drawing/2014/main" id="{360F3326-D754-D05B-4F54-1671D11A0F60}"/>
              </a:ext>
            </a:extLst>
          </p:cNvPr>
          <p:cNvSpPr/>
          <p:nvPr/>
        </p:nvSpPr>
        <p:spPr>
          <a:xfrm>
            <a:off x="6662928" y="4619625"/>
            <a:ext cx="1685925" cy="71438"/>
          </a:xfrm>
          <a:prstGeom prst="rect">
            <a:avLst/>
          </a:prstGeom>
          <a:solidFill>
            <a:srgbClr val="FF9800"/>
          </a:solidFill>
          <a:ln/>
        </p:spPr>
      </p:sp>
      <p:pic>
        <p:nvPicPr>
          <p:cNvPr id="17" name="Picture 2" descr="KLE TECH - School of Management Studies and Research">
            <a:extLst>
              <a:ext uri="{FF2B5EF4-FFF2-40B4-BE49-F238E27FC236}">
                <a16:creationId xmlns:a16="http://schemas.microsoft.com/office/drawing/2014/main" id="{F527A071-0DF7-5E3B-C6F8-B03D27B56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702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taticPath"/>
          <p:cNvSpPr/>
          <p:nvPr/>
        </p:nvSpPr>
        <p:spPr>
          <a:xfrm>
            <a:off x="7143750" y="0"/>
            <a:ext cx="2000250" cy="5143500"/>
          </a:xfrm>
          <a:prstGeom prst="rect">
            <a:avLst/>
          </a:prstGeom>
          <a:solidFill>
            <a:srgbClr val="FF9800"/>
          </a:solidFill>
          <a:ln/>
        </p:spPr>
      </p:sp>
      <p:sp>
        <p:nvSpPr>
          <p:cNvPr id="3" name="Title"/>
          <p:cNvSpPr/>
          <p:nvPr/>
        </p:nvSpPr>
        <p:spPr>
          <a:xfrm>
            <a:off x="917025" y="160496"/>
            <a:ext cx="5715000" cy="571500"/>
          </a:xfrm>
          <a:prstGeom prst="rect">
            <a:avLst/>
          </a:prstGeom>
          <a:noFill/>
          <a:ln/>
        </p:spPr>
        <p:txBody>
          <a:bodyPr wrap="square" rtlCol="0" anchor="ctr"/>
          <a:lstStyle/>
          <a:p>
            <a:pPr marL="0" indent="0" algn="l">
              <a:buNone/>
            </a:pPr>
            <a:r>
              <a:rPr lang="en-US" sz="2200" b="1" dirty="0">
                <a:solidFill>
                  <a:srgbClr val="333333"/>
                </a:solidFill>
                <a:latin typeface="OpenSans-Bold" pitchFamily="34" charset="0"/>
                <a:ea typeface="OpenSans-Bold" pitchFamily="34" charset="-122"/>
                <a:cs typeface="OpenSans-Bold" pitchFamily="34" charset="-120"/>
              </a:rPr>
              <a:t>Results and Analysis </a:t>
            </a:r>
            <a:endParaRPr lang="en-US" sz="2200" dirty="0"/>
          </a:p>
        </p:txBody>
      </p:sp>
      <p:sp>
        <p:nvSpPr>
          <p:cNvPr id="7" name="Paragraph 2"/>
          <p:cNvSpPr/>
          <p:nvPr/>
        </p:nvSpPr>
        <p:spPr>
          <a:xfrm>
            <a:off x="714375" y="2905125"/>
            <a:ext cx="5238750" cy="1428750"/>
          </a:xfrm>
          <a:prstGeom prst="rect">
            <a:avLst/>
          </a:prstGeom>
          <a:noFill/>
          <a:ln/>
        </p:spPr>
        <p:txBody>
          <a:bodyPr wrap="square" rtlCol="0" anchor="ctr"/>
          <a:lstStyle/>
          <a:p>
            <a:pPr marL="0" indent="0" algn="l">
              <a:buNone/>
            </a:pPr>
            <a:endParaRPr lang="en-US" sz="1367" dirty="0"/>
          </a:p>
        </p:txBody>
      </p:sp>
      <p:pic>
        <p:nvPicPr>
          <p:cNvPr id="10" name="Image" descr="preencoded.png"/>
          <p:cNvPicPr>
            <a:picLocks noChangeAspect="1"/>
          </p:cNvPicPr>
          <p:nvPr/>
        </p:nvPicPr>
        <p:blipFill>
          <a:blip r:embed="rId3"/>
          <a:stretch>
            <a:fillRect/>
          </a:stretch>
        </p:blipFill>
        <p:spPr>
          <a:xfrm>
            <a:off x="6238875" y="1333500"/>
            <a:ext cx="2476500" cy="2476500"/>
          </a:xfrm>
          <a:prstGeom prst="rect">
            <a:avLst/>
          </a:prstGeom>
        </p:spPr>
      </p:pic>
      <p:sp>
        <p:nvSpPr>
          <p:cNvPr id="11" name="StaticPath"/>
          <p:cNvSpPr/>
          <p:nvPr/>
        </p:nvSpPr>
        <p:spPr>
          <a:xfrm>
            <a:off x="-1378329" y="3810000"/>
            <a:ext cx="1737360" cy="1737360"/>
          </a:xfrm>
          <a:prstGeom prst="ellipse">
            <a:avLst/>
          </a:prstGeom>
          <a:solidFill>
            <a:srgbClr val="000000">
              <a:alpha val="0"/>
            </a:srgbClr>
          </a:solidFill>
          <a:ln w="211667">
            <a:solidFill>
              <a:srgbClr val="FF9800"/>
            </a:solidFill>
            <a:prstDash val="solid"/>
          </a:ln>
        </p:spPr>
        <p:txBody>
          <a:bodyPr/>
          <a:lstStyle/>
          <a:p>
            <a:endParaRPr lang="en-IN" dirty="0"/>
          </a:p>
        </p:txBody>
      </p:sp>
      <p:sp>
        <p:nvSpPr>
          <p:cNvPr id="12" name="StaticPath"/>
          <p:cNvSpPr/>
          <p:nvPr/>
        </p:nvSpPr>
        <p:spPr>
          <a:xfrm>
            <a:off x="285750" y="204788"/>
            <a:ext cx="482918" cy="482917"/>
          </a:xfrm>
          <a:prstGeom prst="ellipse">
            <a:avLst/>
          </a:prstGeom>
          <a:solidFill>
            <a:srgbClr val="000000"/>
          </a:solidFill>
          <a:ln/>
        </p:spPr>
      </p:sp>
      <p:sp>
        <p:nvSpPr>
          <p:cNvPr id="14" name="TextBox 13">
            <a:extLst>
              <a:ext uri="{FF2B5EF4-FFF2-40B4-BE49-F238E27FC236}">
                <a16:creationId xmlns:a16="http://schemas.microsoft.com/office/drawing/2014/main" id="{983E5360-4259-09E5-E882-140CB0B33294}"/>
              </a:ext>
            </a:extLst>
          </p:cNvPr>
          <p:cNvSpPr txBox="1"/>
          <p:nvPr/>
        </p:nvSpPr>
        <p:spPr>
          <a:xfrm>
            <a:off x="173208" y="709582"/>
            <a:ext cx="5327259" cy="400110"/>
          </a:xfrm>
          <a:prstGeom prst="rect">
            <a:avLst/>
          </a:prstGeom>
          <a:noFill/>
        </p:spPr>
        <p:txBody>
          <a:bodyPr wrap="square" rtlCol="0">
            <a:spAutoFit/>
          </a:bodyPr>
          <a:lstStyle/>
          <a:p>
            <a:r>
              <a:rPr lang="en-IN" sz="2000" b="1" i="1" dirty="0"/>
              <a:t>Deep Learning Insights</a:t>
            </a:r>
          </a:p>
        </p:txBody>
      </p:sp>
      <p:sp>
        <p:nvSpPr>
          <p:cNvPr id="15" name="Rectangle 1">
            <a:extLst>
              <a:ext uri="{FF2B5EF4-FFF2-40B4-BE49-F238E27FC236}">
                <a16:creationId xmlns:a16="http://schemas.microsoft.com/office/drawing/2014/main" id="{493C68EF-3257-4A40-FCF0-2031B4F4582E}"/>
              </a:ext>
            </a:extLst>
          </p:cNvPr>
          <p:cNvSpPr>
            <a:spLocks noChangeArrowheads="1"/>
          </p:cNvSpPr>
          <p:nvPr/>
        </p:nvSpPr>
        <p:spPr bwMode="auto">
          <a:xfrm>
            <a:off x="359031" y="1181576"/>
            <a:ext cx="5879844"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1" u="none" strike="noStrike" cap="none" normalizeH="0" baseline="0" dirty="0">
                <a:ln>
                  <a:noFill/>
                </a:ln>
                <a:solidFill>
                  <a:schemeClr val="tx1"/>
                </a:solidFill>
                <a:effectLst/>
                <a:latin typeface="Arial" panose="020B0604020202020204" pitchFamily="34" charset="0"/>
              </a:rPr>
              <a:t>LSTM</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Handles temporal sequences well.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Performance declines in extreme temperatures due to limited bidirectional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RMSE: ~2.2% at 0°C.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1" u="none" strike="noStrike" cap="none" normalizeH="0" baseline="0" dirty="0">
                <a:ln>
                  <a:noFill/>
                </a:ln>
                <a:solidFill>
                  <a:schemeClr val="tx1"/>
                </a:solidFill>
                <a:effectLst/>
                <a:latin typeface="Arial" panose="020B0604020202020204" pitchFamily="34" charset="0"/>
              </a:rPr>
              <a:t>Bi-LSTM</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Processes forward and backward temporal dependencies, improving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Performs better in dynamic conditions compared to LSTM.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RMSE: ~1.91% at 0°C.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1" u="none" strike="noStrike" cap="none" normalizeH="0" baseline="0" dirty="0">
                <a:ln>
                  <a:noFill/>
                </a:ln>
                <a:solidFill>
                  <a:schemeClr val="tx1"/>
                </a:solidFill>
                <a:effectLst/>
                <a:latin typeface="Arial" panose="020B0604020202020204" pitchFamily="34" charset="0"/>
              </a:rPr>
              <a:t>TCN</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Parallel processing with dilated convolutions enhances training speed and long-term dependency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Best standalone performance across all temperatures.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RMSE: ~1.83% at 0°C.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1" u="none" strike="noStrike" cap="none" normalizeH="0" baseline="0" dirty="0">
                <a:ln>
                  <a:noFill/>
                </a:ln>
                <a:solidFill>
                  <a:schemeClr val="tx1"/>
                </a:solidFill>
                <a:effectLst/>
                <a:latin typeface="Arial" panose="020B0604020202020204" pitchFamily="34" charset="0"/>
              </a:rPr>
              <a:t>TCN-</a:t>
            </a:r>
            <a:r>
              <a:rPr kumimoji="0" lang="en-US" altLang="en-US" sz="1200" b="1" i="1" u="none" strike="noStrike" cap="none" normalizeH="0" baseline="0" dirty="0" err="1">
                <a:ln>
                  <a:noFill/>
                </a:ln>
                <a:solidFill>
                  <a:schemeClr val="tx1"/>
                </a:solidFill>
                <a:effectLst/>
                <a:latin typeface="Arial" panose="020B0604020202020204" pitchFamily="34" charset="0"/>
              </a:rPr>
              <a:t>BiLSTM</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Combines strengths of TCN and Bi-LSTM.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Superior SOC estimation accuracy under challenging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RMSE: ~1.70% at 0°C.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pic>
        <p:nvPicPr>
          <p:cNvPr id="4" name="Picture 2" descr="KLE TECH - School of Management Studies and Research">
            <a:extLst>
              <a:ext uri="{FF2B5EF4-FFF2-40B4-BE49-F238E27FC236}">
                <a16:creationId xmlns:a16="http://schemas.microsoft.com/office/drawing/2014/main" id="{5779D60F-A39E-D848-423C-865A11B1A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taticPath"/>
          <p:cNvSpPr/>
          <p:nvPr/>
        </p:nvSpPr>
        <p:spPr>
          <a:xfrm>
            <a:off x="7143750" y="0"/>
            <a:ext cx="2000250" cy="5143500"/>
          </a:xfrm>
          <a:prstGeom prst="rect">
            <a:avLst/>
          </a:prstGeom>
          <a:solidFill>
            <a:srgbClr val="FF9800"/>
          </a:solidFill>
          <a:ln/>
        </p:spPr>
      </p:sp>
      <p:sp>
        <p:nvSpPr>
          <p:cNvPr id="3" name="Title"/>
          <p:cNvSpPr/>
          <p:nvPr/>
        </p:nvSpPr>
        <p:spPr>
          <a:xfrm>
            <a:off x="1098709" y="160496"/>
            <a:ext cx="5715000" cy="571500"/>
          </a:xfrm>
          <a:prstGeom prst="rect">
            <a:avLst/>
          </a:prstGeom>
          <a:noFill/>
          <a:ln/>
        </p:spPr>
        <p:txBody>
          <a:bodyPr wrap="square" rtlCol="0" anchor="ctr"/>
          <a:lstStyle/>
          <a:p>
            <a:pPr marL="0" indent="0" algn="l">
              <a:buNone/>
            </a:pPr>
            <a:r>
              <a:rPr lang="en-US" sz="2200" b="1" dirty="0">
                <a:solidFill>
                  <a:srgbClr val="333333"/>
                </a:solidFill>
                <a:latin typeface="OpenSans-Bold" pitchFamily="34" charset="0"/>
                <a:ea typeface="OpenSans-Bold" pitchFamily="34" charset="-122"/>
                <a:cs typeface="OpenSans-Bold" pitchFamily="34" charset="-120"/>
              </a:rPr>
              <a:t>Results and Analysis -Contd</a:t>
            </a:r>
            <a:endParaRPr lang="en-US" sz="2200" dirty="0"/>
          </a:p>
        </p:txBody>
      </p:sp>
      <p:sp>
        <p:nvSpPr>
          <p:cNvPr id="11" name="StaticPath"/>
          <p:cNvSpPr/>
          <p:nvPr/>
        </p:nvSpPr>
        <p:spPr>
          <a:xfrm>
            <a:off x="-1309687" y="3810000"/>
            <a:ext cx="1737360" cy="1737360"/>
          </a:xfrm>
          <a:prstGeom prst="ellipse">
            <a:avLst/>
          </a:prstGeom>
          <a:solidFill>
            <a:srgbClr val="000000">
              <a:alpha val="0"/>
            </a:srgbClr>
          </a:solidFill>
          <a:ln w="211667">
            <a:solidFill>
              <a:srgbClr val="FF9800"/>
            </a:solidFill>
            <a:prstDash val="solid"/>
          </a:ln>
        </p:spPr>
      </p:sp>
      <p:sp>
        <p:nvSpPr>
          <p:cNvPr id="12" name="StaticPath"/>
          <p:cNvSpPr/>
          <p:nvPr/>
        </p:nvSpPr>
        <p:spPr>
          <a:xfrm>
            <a:off x="285750" y="204788"/>
            <a:ext cx="482918" cy="482917"/>
          </a:xfrm>
          <a:prstGeom prst="ellipse">
            <a:avLst/>
          </a:prstGeom>
          <a:solidFill>
            <a:srgbClr val="000000"/>
          </a:solidFill>
          <a:ln/>
        </p:spPr>
      </p:sp>
      <p:sp>
        <p:nvSpPr>
          <p:cNvPr id="14" name="TextBox 13">
            <a:extLst>
              <a:ext uri="{FF2B5EF4-FFF2-40B4-BE49-F238E27FC236}">
                <a16:creationId xmlns:a16="http://schemas.microsoft.com/office/drawing/2014/main" id="{C2F6015F-9CD5-0F6D-80DA-A59882CC58D9}"/>
              </a:ext>
            </a:extLst>
          </p:cNvPr>
          <p:cNvSpPr txBox="1"/>
          <p:nvPr/>
        </p:nvSpPr>
        <p:spPr>
          <a:xfrm>
            <a:off x="252832" y="840706"/>
            <a:ext cx="5715000" cy="1646605"/>
          </a:xfrm>
          <a:prstGeom prst="rect">
            <a:avLst/>
          </a:prstGeom>
          <a:noFill/>
        </p:spPr>
        <p:txBody>
          <a:bodyPr wrap="square">
            <a:spAutoFit/>
          </a:bodyPr>
          <a:lstStyle/>
          <a:p>
            <a:r>
              <a:rPr lang="en-US" sz="1300" b="1" i="1" dirty="0"/>
              <a:t>Key Observations:</a:t>
            </a:r>
          </a:p>
          <a:p>
            <a:pPr>
              <a:buFont typeface="Arial" panose="020B0604020202020204" pitchFamily="34" charset="0"/>
              <a:buChar char="•"/>
            </a:pPr>
            <a:r>
              <a:rPr lang="en-US" sz="1100" dirty="0"/>
              <a:t>TCN and its hybrid models outperformed LSTM and Bi-LSTM, particularly at extreme temperatures (0°C and 40°C).</a:t>
            </a:r>
          </a:p>
          <a:p>
            <a:pPr>
              <a:buFont typeface="Arial" panose="020B0604020202020204" pitchFamily="34" charset="0"/>
              <a:buChar char="•"/>
            </a:pPr>
            <a:r>
              <a:rPr lang="en-US" sz="1100" dirty="0"/>
              <a:t>TCN-Bi-LSTM demonstrated the best overall performance due to its ability to capture long-term dependencies and bidirectional relationships.</a:t>
            </a:r>
          </a:p>
          <a:p>
            <a:pPr>
              <a:buFont typeface="Arial" panose="020B0604020202020204" pitchFamily="34" charset="0"/>
              <a:buChar char="•"/>
            </a:pPr>
            <a:endParaRPr lang="en-US" sz="1000" dirty="0"/>
          </a:p>
          <a:p>
            <a:endParaRPr lang="en-US" sz="1000" dirty="0"/>
          </a:p>
          <a:p>
            <a:r>
              <a:rPr lang="en-US" sz="1300" b="1" i="1" dirty="0"/>
              <a:t>Training Efficiency:</a:t>
            </a:r>
          </a:p>
          <a:p>
            <a:pPr>
              <a:buFont typeface="Arial" panose="020B0604020202020204" pitchFamily="34" charset="0"/>
              <a:buChar char="•"/>
            </a:pPr>
            <a:r>
              <a:rPr lang="en-US" sz="1100" b="1" dirty="0"/>
              <a:t>TCN</a:t>
            </a:r>
            <a:r>
              <a:rPr lang="en-US" sz="1000" dirty="0"/>
              <a:t> </a:t>
            </a:r>
            <a:r>
              <a:rPr lang="en-US" sz="1100" dirty="0"/>
              <a:t>was faster than LSTM and Bi-LSTM, reducing training time by approximately 30%.</a:t>
            </a:r>
          </a:p>
        </p:txBody>
      </p:sp>
      <p:pic>
        <p:nvPicPr>
          <p:cNvPr id="6146" name="Picture 2" descr="Results stamp Royalty Free Vector Image - VectorStock">
            <a:extLst>
              <a:ext uri="{FF2B5EF4-FFF2-40B4-BE49-F238E27FC236}">
                <a16:creationId xmlns:a16="http://schemas.microsoft.com/office/drawing/2014/main" id="{7F548A69-BCB5-7F0C-D35B-5B2E7ED425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075"/>
          <a:stretch/>
        </p:blipFill>
        <p:spPr bwMode="auto">
          <a:xfrm>
            <a:off x="6234171" y="1487072"/>
            <a:ext cx="2295306" cy="20579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KLE TECH - School of Management Studies and Research">
            <a:extLst>
              <a:ext uri="{FF2B5EF4-FFF2-40B4-BE49-F238E27FC236}">
                <a16:creationId xmlns:a16="http://schemas.microsoft.com/office/drawing/2014/main" id="{B8BC8856-FB30-E969-13ED-D08D645C16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92B0675-74B7-6BCC-C14E-9AD4304121A2}"/>
              </a:ext>
            </a:extLst>
          </p:cNvPr>
          <p:cNvPicPr>
            <a:picLocks noChangeAspect="1"/>
          </p:cNvPicPr>
          <p:nvPr/>
        </p:nvPicPr>
        <p:blipFill>
          <a:blip r:embed="rId5"/>
          <a:stretch>
            <a:fillRect/>
          </a:stretch>
        </p:blipFill>
        <p:spPr>
          <a:xfrm>
            <a:off x="1889482" y="2638827"/>
            <a:ext cx="3114675" cy="1929765"/>
          </a:xfrm>
          <a:prstGeom prst="rect">
            <a:avLst/>
          </a:prstGeom>
        </p:spPr>
      </p:pic>
      <p:sp>
        <p:nvSpPr>
          <p:cNvPr id="6" name="TextBox 5">
            <a:extLst>
              <a:ext uri="{FF2B5EF4-FFF2-40B4-BE49-F238E27FC236}">
                <a16:creationId xmlns:a16="http://schemas.microsoft.com/office/drawing/2014/main" id="{B704E44D-09D6-769E-600A-C053017FA3E9}"/>
              </a:ext>
            </a:extLst>
          </p:cNvPr>
          <p:cNvSpPr txBox="1"/>
          <p:nvPr/>
        </p:nvSpPr>
        <p:spPr>
          <a:xfrm>
            <a:off x="1828800" y="4568592"/>
            <a:ext cx="3484800" cy="553998"/>
          </a:xfrm>
          <a:prstGeom prst="rect">
            <a:avLst/>
          </a:prstGeom>
          <a:noFill/>
        </p:spPr>
        <p:txBody>
          <a:bodyPr wrap="square" rtlCol="0">
            <a:spAutoFit/>
          </a:bodyPr>
          <a:lstStyle/>
          <a:p>
            <a:pPr algn="ctr"/>
            <a:r>
              <a:rPr lang="en-US" sz="1000" dirty="0"/>
              <a:t>Table 1. Performance Comparison of Deep Learning Models for SoC Estimation of Li-Ion Batteries Across Varying Temperature Conditions </a:t>
            </a:r>
            <a:endParaRPr lang="en-IN" sz="1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taticPath"/>
          <p:cNvSpPr/>
          <p:nvPr/>
        </p:nvSpPr>
        <p:spPr>
          <a:xfrm>
            <a:off x="-842581" y="437150"/>
            <a:ext cx="4014788" cy="4014788"/>
          </a:xfrm>
          <a:prstGeom prst="ellipse">
            <a:avLst/>
          </a:prstGeom>
          <a:solidFill>
            <a:srgbClr val="000000">
              <a:alpha val="4000"/>
            </a:srgbClr>
          </a:solidFill>
          <a:ln/>
        </p:spPr>
      </p:sp>
      <p:sp>
        <p:nvSpPr>
          <p:cNvPr id="3" name="Title"/>
          <p:cNvSpPr/>
          <p:nvPr/>
        </p:nvSpPr>
        <p:spPr>
          <a:xfrm>
            <a:off x="285417" y="2160080"/>
            <a:ext cx="3467148" cy="823389"/>
          </a:xfrm>
          <a:prstGeom prst="rect">
            <a:avLst/>
          </a:prstGeom>
          <a:noFill/>
          <a:ln/>
        </p:spPr>
        <p:txBody>
          <a:bodyPr wrap="square" rtlCol="0" anchor="ctr"/>
          <a:lstStyle/>
          <a:p>
            <a:pPr marL="0" indent="0" algn="l">
              <a:buNone/>
            </a:pPr>
            <a:r>
              <a:rPr lang="en-US" sz="2829" b="1" dirty="0">
                <a:solidFill>
                  <a:srgbClr val="000000"/>
                </a:solidFill>
                <a:latin typeface="OpenSans-Bold" pitchFamily="34" charset="0"/>
                <a:ea typeface="OpenSans-Bold" pitchFamily="34" charset="-122"/>
                <a:cs typeface="OpenSans-Bold" pitchFamily="34" charset="-120"/>
              </a:rPr>
              <a:t>Conclusion and Future Work</a:t>
            </a:r>
            <a:endParaRPr lang="en-US" sz="2829" dirty="0"/>
          </a:p>
        </p:txBody>
      </p:sp>
      <p:sp>
        <p:nvSpPr>
          <p:cNvPr id="4" name="StaticPath"/>
          <p:cNvSpPr/>
          <p:nvPr/>
        </p:nvSpPr>
        <p:spPr>
          <a:xfrm>
            <a:off x="8576878" y="-260700"/>
            <a:ext cx="911543" cy="911543"/>
          </a:xfrm>
          <a:prstGeom prst="ellipse">
            <a:avLst/>
          </a:prstGeom>
          <a:solidFill>
            <a:srgbClr val="000000"/>
          </a:solidFill>
          <a:ln/>
        </p:spPr>
        <p:txBody>
          <a:bodyPr/>
          <a:lstStyle/>
          <a:p>
            <a:endParaRPr lang="en-IN" dirty="0"/>
          </a:p>
        </p:txBody>
      </p:sp>
      <p:sp>
        <p:nvSpPr>
          <p:cNvPr id="5" name="StaticPath"/>
          <p:cNvSpPr/>
          <p:nvPr/>
        </p:nvSpPr>
        <p:spPr>
          <a:xfrm>
            <a:off x="7963376" y="4002548"/>
            <a:ext cx="677228" cy="677228"/>
          </a:xfrm>
          <a:prstGeom prst="ellipse">
            <a:avLst/>
          </a:prstGeom>
          <a:solidFill>
            <a:srgbClr val="FF9800"/>
          </a:solidFill>
          <a:ln/>
        </p:spPr>
      </p:sp>
      <p:sp>
        <p:nvSpPr>
          <p:cNvPr id="6" name="StaticPath"/>
          <p:cNvSpPr/>
          <p:nvPr/>
        </p:nvSpPr>
        <p:spPr>
          <a:xfrm>
            <a:off x="-1162717" y="-991076"/>
            <a:ext cx="2514600" cy="2514600"/>
          </a:xfrm>
          <a:prstGeom prst="ellipse">
            <a:avLst/>
          </a:prstGeom>
          <a:solidFill>
            <a:srgbClr val="000000">
              <a:alpha val="0"/>
            </a:srgbClr>
          </a:solidFill>
          <a:ln w="423333">
            <a:solidFill>
              <a:srgbClr val="FF9800"/>
            </a:solidFill>
            <a:prstDash val="solid"/>
          </a:ln>
        </p:spPr>
      </p:sp>
      <p:sp>
        <p:nvSpPr>
          <p:cNvPr id="11" name="TextBox 10">
            <a:extLst>
              <a:ext uri="{FF2B5EF4-FFF2-40B4-BE49-F238E27FC236}">
                <a16:creationId xmlns:a16="http://schemas.microsoft.com/office/drawing/2014/main" id="{C787D13B-A871-BF42-D855-7DBB0D4D8F64}"/>
              </a:ext>
            </a:extLst>
          </p:cNvPr>
          <p:cNvSpPr txBox="1"/>
          <p:nvPr/>
        </p:nvSpPr>
        <p:spPr>
          <a:xfrm>
            <a:off x="2885159" y="500132"/>
            <a:ext cx="5978768" cy="1492716"/>
          </a:xfrm>
          <a:prstGeom prst="rect">
            <a:avLst/>
          </a:prstGeom>
          <a:noFill/>
        </p:spPr>
        <p:txBody>
          <a:bodyPr wrap="square" rtlCol="0">
            <a:spAutoFit/>
          </a:bodyPr>
          <a:lstStyle/>
          <a:p>
            <a:r>
              <a:rPr lang="en-IN" sz="1500" b="1" i="1" dirty="0"/>
              <a:t>Conclusion</a:t>
            </a:r>
          </a:p>
          <a:p>
            <a:endParaRPr lang="en-IN" sz="1000" dirty="0"/>
          </a:p>
          <a:p>
            <a:pPr marL="171450" indent="-171450">
              <a:buFont typeface="Wingdings" panose="05000000000000000000" pitchFamily="2" charset="2"/>
              <a:buChar char="q"/>
            </a:pPr>
            <a:r>
              <a:rPr lang="en-IN" sz="1100" b="1" dirty="0"/>
              <a:t>Best Model</a:t>
            </a:r>
            <a:r>
              <a:rPr lang="en-IN" sz="1100" dirty="0"/>
              <a:t>: TCN-Bi-LSTM delivers the most accurate and robust SOC estimations by combining TCN’s  speed and Bi-LSTM’s bidirectional temporal learning.</a:t>
            </a:r>
          </a:p>
          <a:p>
            <a:pPr marL="171450" indent="-171450">
              <a:buFont typeface="Wingdings" panose="05000000000000000000" pitchFamily="2" charset="2"/>
              <a:buChar char="q"/>
            </a:pPr>
            <a:r>
              <a:rPr lang="en-IN" sz="1100" b="1" dirty="0"/>
              <a:t> Key Insights</a:t>
            </a:r>
            <a:r>
              <a:rPr lang="en-IN" sz="1100" dirty="0"/>
              <a:t>:</a:t>
            </a:r>
          </a:p>
          <a:p>
            <a:pPr marL="171450" indent="-171450">
              <a:buFont typeface="Arial" panose="020B0604020202020204" pitchFamily="34" charset="0"/>
              <a:buChar char="•"/>
            </a:pPr>
            <a:r>
              <a:rPr lang="en-IN" sz="1100" dirty="0"/>
              <a:t>Hybrid models outperform standalone models, ensuring reliable performance across temperatures.</a:t>
            </a:r>
          </a:p>
          <a:p>
            <a:pPr marL="171450" indent="-171450">
              <a:buFont typeface="Arial" panose="020B0604020202020204" pitchFamily="34" charset="0"/>
              <a:buChar char="•"/>
            </a:pPr>
            <a:r>
              <a:rPr lang="en-IN" sz="1100" dirty="0"/>
              <a:t>Accurate SOC estimation improves EV performance, safety, and battery lifespan.</a:t>
            </a:r>
          </a:p>
        </p:txBody>
      </p:sp>
      <p:sp>
        <p:nvSpPr>
          <p:cNvPr id="12" name="TextBox 11">
            <a:extLst>
              <a:ext uri="{FF2B5EF4-FFF2-40B4-BE49-F238E27FC236}">
                <a16:creationId xmlns:a16="http://schemas.microsoft.com/office/drawing/2014/main" id="{6AA0DEED-7480-480E-054F-9969DB479F73}"/>
              </a:ext>
            </a:extLst>
          </p:cNvPr>
          <p:cNvSpPr txBox="1"/>
          <p:nvPr/>
        </p:nvSpPr>
        <p:spPr>
          <a:xfrm>
            <a:off x="3101927" y="2281184"/>
            <a:ext cx="5538677" cy="1738938"/>
          </a:xfrm>
          <a:prstGeom prst="rect">
            <a:avLst/>
          </a:prstGeom>
          <a:noFill/>
        </p:spPr>
        <p:txBody>
          <a:bodyPr wrap="square" rtlCol="0">
            <a:spAutoFit/>
          </a:bodyPr>
          <a:lstStyle/>
          <a:p>
            <a:r>
              <a:rPr lang="en-IN" sz="1500" b="1" i="1" dirty="0"/>
              <a:t>Future Work</a:t>
            </a:r>
          </a:p>
          <a:p>
            <a:endParaRPr lang="en-IN" sz="1500" b="1" i="1" dirty="0"/>
          </a:p>
          <a:p>
            <a:pPr marL="171450" indent="-171450">
              <a:buFont typeface="Wingdings" panose="05000000000000000000" pitchFamily="2" charset="2"/>
              <a:buChar char="q"/>
            </a:pPr>
            <a:r>
              <a:rPr lang="en-IN" sz="1100" b="1" dirty="0"/>
              <a:t>Real-World Deployment</a:t>
            </a:r>
            <a:r>
              <a:rPr lang="en-IN" sz="1100" dirty="0"/>
              <a:t>: Optimize models for real-time onboard EV systems considering computational constraints.</a:t>
            </a:r>
          </a:p>
          <a:p>
            <a:pPr marL="171450" indent="-171450">
              <a:buFont typeface="Wingdings" panose="05000000000000000000" pitchFamily="2" charset="2"/>
              <a:buChar char="q"/>
            </a:pPr>
            <a:r>
              <a:rPr lang="en-IN" sz="1100" b="1" dirty="0"/>
              <a:t>Dataset &amp; Testing</a:t>
            </a:r>
            <a:r>
              <a:rPr lang="en-IN" sz="1100" dirty="0"/>
              <a:t>: Expand datasets to include diverse scenarios like aging effects and dynamic load conditions.</a:t>
            </a:r>
          </a:p>
          <a:p>
            <a:pPr marL="171450" indent="-171450">
              <a:buFont typeface="Wingdings" panose="05000000000000000000" pitchFamily="2" charset="2"/>
              <a:buChar char="q"/>
            </a:pPr>
            <a:r>
              <a:rPr lang="en-IN" sz="1100" b="1" dirty="0"/>
              <a:t>Energy Efficiency: </a:t>
            </a:r>
            <a:r>
              <a:rPr lang="en-IN" sz="1100" dirty="0"/>
              <a:t>Develop lightweight versions of hybrid models for embedded systems.</a:t>
            </a:r>
          </a:p>
          <a:p>
            <a:pPr marL="171450" indent="-171450">
              <a:buFont typeface="Wingdings" panose="05000000000000000000" pitchFamily="2" charset="2"/>
              <a:buChar char="q"/>
            </a:pPr>
            <a:r>
              <a:rPr lang="en-IN" sz="1100" b="1" dirty="0"/>
              <a:t>System Integration</a:t>
            </a:r>
            <a:r>
              <a:rPr lang="en-IN" sz="1100" dirty="0"/>
              <a:t>: Combine SOC estimation with SOH prediction and thermal management for comprehensive EV solutions.</a:t>
            </a:r>
          </a:p>
        </p:txBody>
      </p:sp>
      <p:pic>
        <p:nvPicPr>
          <p:cNvPr id="7" name="Picture 2" descr="KLE TECH - School of Management Studies and Research">
            <a:extLst>
              <a:ext uri="{FF2B5EF4-FFF2-40B4-BE49-F238E27FC236}">
                <a16:creationId xmlns:a16="http://schemas.microsoft.com/office/drawing/2014/main" id="{4BD190F2-8ADE-215B-27B4-729578E3B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60CA4-E01A-A977-506F-6201E8DDE50F}"/>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10067B74-9194-9F24-5178-A587DC17F6C2}"/>
              </a:ext>
            </a:extLst>
          </p:cNvPr>
          <p:cNvSpPr/>
          <p:nvPr/>
        </p:nvSpPr>
        <p:spPr>
          <a:xfrm>
            <a:off x="-842581" y="437150"/>
            <a:ext cx="4014788" cy="4014788"/>
          </a:xfrm>
          <a:prstGeom prst="ellipse">
            <a:avLst/>
          </a:prstGeom>
          <a:solidFill>
            <a:srgbClr val="000000">
              <a:alpha val="4000"/>
            </a:srgbClr>
          </a:solidFill>
          <a:ln/>
        </p:spPr>
      </p:sp>
      <p:sp>
        <p:nvSpPr>
          <p:cNvPr id="3" name="Title">
            <a:extLst>
              <a:ext uri="{FF2B5EF4-FFF2-40B4-BE49-F238E27FC236}">
                <a16:creationId xmlns:a16="http://schemas.microsoft.com/office/drawing/2014/main" id="{48F5FC3E-F584-9C01-2C0A-2D49FEDB7F88}"/>
              </a:ext>
            </a:extLst>
          </p:cNvPr>
          <p:cNvSpPr/>
          <p:nvPr/>
        </p:nvSpPr>
        <p:spPr>
          <a:xfrm>
            <a:off x="285417" y="2160080"/>
            <a:ext cx="3467148" cy="823389"/>
          </a:xfrm>
          <a:prstGeom prst="rect">
            <a:avLst/>
          </a:prstGeom>
          <a:noFill/>
          <a:ln/>
        </p:spPr>
        <p:txBody>
          <a:bodyPr wrap="square" rtlCol="0" anchor="ctr"/>
          <a:lstStyle/>
          <a:p>
            <a:pPr marL="0" indent="0" algn="l">
              <a:buNone/>
            </a:pPr>
            <a:endParaRPr lang="en-US" sz="2829" dirty="0"/>
          </a:p>
        </p:txBody>
      </p:sp>
      <p:sp>
        <p:nvSpPr>
          <p:cNvPr id="4" name="StaticPath">
            <a:extLst>
              <a:ext uri="{FF2B5EF4-FFF2-40B4-BE49-F238E27FC236}">
                <a16:creationId xmlns:a16="http://schemas.microsoft.com/office/drawing/2014/main" id="{44A29D38-F543-69A8-CA8B-4CB1FF185CFF}"/>
              </a:ext>
            </a:extLst>
          </p:cNvPr>
          <p:cNvSpPr/>
          <p:nvPr/>
        </p:nvSpPr>
        <p:spPr>
          <a:xfrm>
            <a:off x="8576878" y="-260700"/>
            <a:ext cx="911543" cy="911543"/>
          </a:xfrm>
          <a:prstGeom prst="ellipse">
            <a:avLst/>
          </a:prstGeom>
          <a:solidFill>
            <a:srgbClr val="000000"/>
          </a:solidFill>
          <a:ln/>
        </p:spPr>
        <p:txBody>
          <a:bodyPr/>
          <a:lstStyle/>
          <a:p>
            <a:endParaRPr lang="en-IN" dirty="0"/>
          </a:p>
        </p:txBody>
      </p:sp>
      <p:sp>
        <p:nvSpPr>
          <p:cNvPr id="5" name="StaticPath">
            <a:extLst>
              <a:ext uri="{FF2B5EF4-FFF2-40B4-BE49-F238E27FC236}">
                <a16:creationId xmlns:a16="http://schemas.microsoft.com/office/drawing/2014/main" id="{04EDB7E8-1438-9831-FB11-3AE0ECE65362}"/>
              </a:ext>
            </a:extLst>
          </p:cNvPr>
          <p:cNvSpPr/>
          <p:nvPr/>
        </p:nvSpPr>
        <p:spPr>
          <a:xfrm>
            <a:off x="7963376" y="4002548"/>
            <a:ext cx="677228" cy="677228"/>
          </a:xfrm>
          <a:prstGeom prst="ellipse">
            <a:avLst/>
          </a:prstGeom>
          <a:solidFill>
            <a:srgbClr val="FF9800"/>
          </a:solidFill>
          <a:ln/>
        </p:spPr>
      </p:sp>
      <p:sp>
        <p:nvSpPr>
          <p:cNvPr id="6" name="StaticPath">
            <a:extLst>
              <a:ext uri="{FF2B5EF4-FFF2-40B4-BE49-F238E27FC236}">
                <a16:creationId xmlns:a16="http://schemas.microsoft.com/office/drawing/2014/main" id="{CE657BD9-561A-88BF-45C2-CD460BACE7F8}"/>
              </a:ext>
            </a:extLst>
          </p:cNvPr>
          <p:cNvSpPr/>
          <p:nvPr/>
        </p:nvSpPr>
        <p:spPr>
          <a:xfrm>
            <a:off x="-1162717" y="-991076"/>
            <a:ext cx="2514600" cy="2514600"/>
          </a:xfrm>
          <a:prstGeom prst="ellipse">
            <a:avLst/>
          </a:prstGeom>
          <a:solidFill>
            <a:srgbClr val="000000">
              <a:alpha val="0"/>
            </a:srgbClr>
          </a:solidFill>
          <a:ln w="423333">
            <a:solidFill>
              <a:srgbClr val="FF9800"/>
            </a:solidFill>
            <a:prstDash val="solid"/>
          </a:ln>
        </p:spPr>
      </p:sp>
      <p:pic>
        <p:nvPicPr>
          <p:cNvPr id="7" name="Picture 2" descr="KLE TECH - School of Management Studies and Research">
            <a:extLst>
              <a:ext uri="{FF2B5EF4-FFF2-40B4-BE49-F238E27FC236}">
                <a16:creationId xmlns:a16="http://schemas.microsoft.com/office/drawing/2014/main" id="{20BBF698-0B8F-9F7C-DD8F-979E19393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D2DB07F-0B4E-CED2-FA74-3C8497465D5D}"/>
              </a:ext>
            </a:extLst>
          </p:cNvPr>
          <p:cNvPicPr>
            <a:picLocks noChangeAspect="1"/>
          </p:cNvPicPr>
          <p:nvPr/>
        </p:nvPicPr>
        <p:blipFill>
          <a:blip r:embed="rId4"/>
          <a:stretch>
            <a:fillRect/>
          </a:stretch>
        </p:blipFill>
        <p:spPr>
          <a:xfrm>
            <a:off x="2479881" y="-21102"/>
            <a:ext cx="3885750" cy="5143500"/>
          </a:xfrm>
          <a:prstGeom prst="rect">
            <a:avLst/>
          </a:prstGeom>
        </p:spPr>
      </p:pic>
    </p:spTree>
    <p:extLst>
      <p:ext uri="{BB962C8B-B14F-4D97-AF65-F5344CB8AC3E}">
        <p14:creationId xmlns:p14="http://schemas.microsoft.com/office/powerpoint/2010/main" val="3405426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44101-5FE4-2D7C-8BDB-B04E94D20325}"/>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E0B7AF45-0DE6-C9D5-32BD-1325DFDB3777}"/>
              </a:ext>
            </a:extLst>
          </p:cNvPr>
          <p:cNvSpPr/>
          <p:nvPr/>
        </p:nvSpPr>
        <p:spPr>
          <a:xfrm>
            <a:off x="7143750" y="0"/>
            <a:ext cx="2000250" cy="5143500"/>
          </a:xfrm>
          <a:prstGeom prst="rect">
            <a:avLst/>
          </a:prstGeom>
          <a:solidFill>
            <a:srgbClr val="FF9800"/>
          </a:solidFill>
          <a:ln/>
        </p:spPr>
      </p:sp>
      <p:sp>
        <p:nvSpPr>
          <p:cNvPr id="11" name="StaticPath">
            <a:extLst>
              <a:ext uri="{FF2B5EF4-FFF2-40B4-BE49-F238E27FC236}">
                <a16:creationId xmlns:a16="http://schemas.microsoft.com/office/drawing/2014/main" id="{C2538466-2C68-2B4D-BF01-B292E7E9799A}"/>
              </a:ext>
            </a:extLst>
          </p:cNvPr>
          <p:cNvSpPr/>
          <p:nvPr/>
        </p:nvSpPr>
        <p:spPr>
          <a:xfrm>
            <a:off x="-1309687" y="3810000"/>
            <a:ext cx="1737360" cy="1737360"/>
          </a:xfrm>
          <a:prstGeom prst="ellipse">
            <a:avLst/>
          </a:prstGeom>
          <a:solidFill>
            <a:srgbClr val="000000">
              <a:alpha val="0"/>
            </a:srgbClr>
          </a:solidFill>
          <a:ln w="211667">
            <a:solidFill>
              <a:srgbClr val="FF9800"/>
            </a:solidFill>
            <a:prstDash val="solid"/>
          </a:ln>
        </p:spPr>
      </p:sp>
      <p:sp>
        <p:nvSpPr>
          <p:cNvPr id="4" name="Title 1">
            <a:extLst>
              <a:ext uri="{FF2B5EF4-FFF2-40B4-BE49-F238E27FC236}">
                <a16:creationId xmlns:a16="http://schemas.microsoft.com/office/drawing/2014/main" id="{F33A51C3-689A-A1E7-0566-D0D6709D0A4D}"/>
              </a:ext>
            </a:extLst>
          </p:cNvPr>
          <p:cNvSpPr txBox="1">
            <a:spLocks/>
          </p:cNvSpPr>
          <p:nvPr/>
        </p:nvSpPr>
        <p:spPr>
          <a:xfrm>
            <a:off x="-1544612" y="2042448"/>
            <a:ext cx="10515600" cy="132556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000" dirty="0">
                <a:latin typeface="Times New Roman" panose="02020603050405020304" pitchFamily="18" charset="0"/>
                <a:cs typeface="Times New Roman" panose="02020603050405020304" pitchFamily="18" charset="0"/>
              </a:rPr>
              <a:t>Thank You</a:t>
            </a:r>
            <a:endParaRPr lang="en-IN" sz="5000" dirty="0">
              <a:latin typeface="Times New Roman" panose="02020603050405020304" pitchFamily="18" charset="0"/>
              <a:cs typeface="Times New Roman" panose="02020603050405020304" pitchFamily="18" charset="0"/>
            </a:endParaRPr>
          </a:p>
        </p:txBody>
      </p:sp>
      <p:pic>
        <p:nvPicPr>
          <p:cNvPr id="5" name="Picture 2" descr="KLE TECH - School of Management Studies and Research">
            <a:extLst>
              <a:ext uri="{FF2B5EF4-FFF2-40B4-BE49-F238E27FC236}">
                <a16:creationId xmlns:a16="http://schemas.microsoft.com/office/drawing/2014/main" id="{3EFD626B-97EF-DEF3-E379-A3706AEAA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44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taticPath"/>
          <p:cNvSpPr/>
          <p:nvPr/>
        </p:nvSpPr>
        <p:spPr>
          <a:xfrm>
            <a:off x="3852767" y="169640"/>
            <a:ext cx="3157538" cy="3157538"/>
          </a:xfrm>
          <a:prstGeom prst="ellipse">
            <a:avLst/>
          </a:prstGeom>
          <a:solidFill>
            <a:srgbClr val="000000">
              <a:alpha val="4000"/>
            </a:srgbClr>
          </a:solidFill>
          <a:ln/>
        </p:spPr>
      </p:sp>
      <p:sp>
        <p:nvSpPr>
          <p:cNvPr id="3" name="StaticPath"/>
          <p:cNvSpPr/>
          <p:nvPr/>
        </p:nvSpPr>
        <p:spPr>
          <a:xfrm>
            <a:off x="3906869" y="-1913049"/>
            <a:ext cx="2428875" cy="2428875"/>
          </a:xfrm>
          <a:prstGeom prst="ellipse">
            <a:avLst/>
          </a:prstGeom>
          <a:solidFill>
            <a:srgbClr val="000000">
              <a:alpha val="0"/>
            </a:srgbClr>
          </a:solidFill>
          <a:ln w="423333">
            <a:solidFill>
              <a:srgbClr val="FF9800"/>
            </a:solidFill>
            <a:prstDash val="solid"/>
          </a:ln>
        </p:spPr>
      </p:sp>
      <p:sp>
        <p:nvSpPr>
          <p:cNvPr id="4" name="Title"/>
          <p:cNvSpPr/>
          <p:nvPr/>
        </p:nvSpPr>
        <p:spPr>
          <a:xfrm>
            <a:off x="4304062" y="1697879"/>
            <a:ext cx="2302794" cy="277692"/>
          </a:xfrm>
          <a:prstGeom prst="rect">
            <a:avLst/>
          </a:prstGeom>
          <a:noFill/>
          <a:ln/>
        </p:spPr>
        <p:txBody>
          <a:bodyPr wrap="square" rtlCol="0" anchor="ctr"/>
          <a:lstStyle/>
          <a:p>
            <a:pPr marL="0" indent="0" algn="ctr">
              <a:buNone/>
            </a:pPr>
            <a:r>
              <a:rPr lang="en-US" sz="3167" b="1" dirty="0">
                <a:solidFill>
                  <a:srgbClr val="333333"/>
                </a:solidFill>
                <a:latin typeface="OpenSans-Bold" pitchFamily="34" charset="0"/>
                <a:ea typeface="OpenSans-Bold" pitchFamily="34" charset="-122"/>
              </a:rPr>
              <a:t>SOC</a:t>
            </a:r>
            <a:endParaRPr lang="en-US" sz="3167" dirty="0"/>
          </a:p>
        </p:txBody>
      </p:sp>
      <p:sp>
        <p:nvSpPr>
          <p:cNvPr id="5" name="Bullet circle 1"/>
          <p:cNvSpPr/>
          <p:nvPr/>
        </p:nvSpPr>
        <p:spPr>
          <a:xfrm>
            <a:off x="347662" y="857250"/>
            <a:ext cx="474345" cy="474345"/>
          </a:xfrm>
          <a:prstGeom prst="ellipse">
            <a:avLst/>
          </a:prstGeom>
          <a:solidFill>
            <a:srgbClr val="FF9800"/>
          </a:solidFill>
          <a:ln/>
        </p:spPr>
      </p:sp>
      <p:sp>
        <p:nvSpPr>
          <p:cNvPr id="6" name="Bullet index 1"/>
          <p:cNvSpPr/>
          <p:nvPr/>
        </p:nvSpPr>
        <p:spPr>
          <a:xfrm>
            <a:off x="879634" y="966788"/>
            <a:ext cx="475726" cy="241078"/>
          </a:xfrm>
          <a:prstGeom prst="rect">
            <a:avLst/>
          </a:prstGeom>
          <a:noFill/>
          <a:ln/>
        </p:spPr>
        <p:txBody>
          <a:bodyPr wrap="square" rtlCol="0" anchor="ctr"/>
          <a:lstStyle/>
          <a:p>
            <a:pPr marL="0" indent="0" algn="ctr">
              <a:buNone/>
            </a:pPr>
            <a:r>
              <a:rPr lang="en-US" sz="1493" b="1" dirty="0">
                <a:solidFill>
                  <a:srgbClr val="333333"/>
                </a:solidFill>
                <a:latin typeface="Prompt-Bold" pitchFamily="34" charset="0"/>
                <a:ea typeface="Prompt-Bold" pitchFamily="34" charset="-122"/>
                <a:cs typeface="Prompt-Bold" pitchFamily="34" charset="-120"/>
              </a:rPr>
              <a:t>01</a:t>
            </a:r>
            <a:endParaRPr lang="en-US" sz="1493" dirty="0"/>
          </a:p>
        </p:txBody>
      </p:sp>
      <p:sp>
        <p:nvSpPr>
          <p:cNvPr id="7" name="Bullet text 1"/>
          <p:cNvSpPr/>
          <p:nvPr/>
        </p:nvSpPr>
        <p:spPr>
          <a:xfrm>
            <a:off x="1251626" y="1659249"/>
            <a:ext cx="2792836" cy="355220"/>
          </a:xfrm>
          <a:prstGeom prst="rect">
            <a:avLst/>
          </a:prstGeom>
          <a:noFill/>
          <a:ln/>
        </p:spPr>
        <p:txBody>
          <a:bodyPr wrap="square" rtlCol="0" anchor="ctr"/>
          <a:lstStyle/>
          <a:p>
            <a:r>
              <a:rPr lang="en-IN" sz="1600" dirty="0"/>
              <a:t>Objectives &amp; Literature Review</a:t>
            </a:r>
            <a:endParaRPr lang="en-US" sz="1600" dirty="0"/>
          </a:p>
        </p:txBody>
      </p:sp>
      <p:sp>
        <p:nvSpPr>
          <p:cNvPr id="8" name="Bullet circle 2"/>
          <p:cNvSpPr/>
          <p:nvPr/>
        </p:nvSpPr>
        <p:spPr>
          <a:xfrm>
            <a:off x="347662" y="1619250"/>
            <a:ext cx="474345" cy="474345"/>
          </a:xfrm>
          <a:prstGeom prst="ellipse">
            <a:avLst/>
          </a:prstGeom>
          <a:solidFill>
            <a:srgbClr val="FF9800"/>
          </a:solidFill>
          <a:ln/>
        </p:spPr>
      </p:sp>
      <p:sp>
        <p:nvSpPr>
          <p:cNvPr id="9" name="Bullet index 2"/>
          <p:cNvSpPr/>
          <p:nvPr/>
        </p:nvSpPr>
        <p:spPr>
          <a:xfrm>
            <a:off x="879634" y="1728788"/>
            <a:ext cx="475726" cy="241078"/>
          </a:xfrm>
          <a:prstGeom prst="rect">
            <a:avLst/>
          </a:prstGeom>
          <a:noFill/>
          <a:ln/>
        </p:spPr>
        <p:txBody>
          <a:bodyPr wrap="square" rtlCol="0" anchor="ctr"/>
          <a:lstStyle/>
          <a:p>
            <a:pPr marL="0" indent="0" algn="ctr">
              <a:buNone/>
            </a:pPr>
            <a:r>
              <a:rPr lang="en-US" sz="1493" b="1" dirty="0">
                <a:solidFill>
                  <a:srgbClr val="333333"/>
                </a:solidFill>
                <a:latin typeface="Prompt-Bold" pitchFamily="34" charset="0"/>
                <a:ea typeface="Prompt-Bold" pitchFamily="34" charset="-122"/>
                <a:cs typeface="Prompt-Bold" pitchFamily="34" charset="-120"/>
              </a:rPr>
              <a:t>02</a:t>
            </a:r>
            <a:endParaRPr lang="en-US" sz="1493" dirty="0"/>
          </a:p>
        </p:txBody>
      </p:sp>
      <p:sp>
        <p:nvSpPr>
          <p:cNvPr id="10" name="Bullet text 2"/>
          <p:cNvSpPr/>
          <p:nvPr/>
        </p:nvSpPr>
        <p:spPr>
          <a:xfrm>
            <a:off x="1341430" y="962476"/>
            <a:ext cx="2525268" cy="249707"/>
          </a:xfrm>
          <a:prstGeom prst="rect">
            <a:avLst/>
          </a:prstGeom>
          <a:noFill/>
          <a:ln/>
        </p:spPr>
        <p:txBody>
          <a:bodyPr wrap="square" rtlCol="0" anchor="ctr"/>
          <a:lstStyle/>
          <a:p>
            <a:pPr marL="0" indent="0" algn="l">
              <a:buNone/>
            </a:pPr>
            <a:r>
              <a:rPr lang="en-US" sz="1627" dirty="0"/>
              <a:t>Introduction</a:t>
            </a:r>
          </a:p>
        </p:txBody>
      </p:sp>
      <p:sp>
        <p:nvSpPr>
          <p:cNvPr id="11" name="Bullet circle 3"/>
          <p:cNvSpPr/>
          <p:nvPr/>
        </p:nvSpPr>
        <p:spPr>
          <a:xfrm>
            <a:off x="347662" y="2381250"/>
            <a:ext cx="474345" cy="474345"/>
          </a:xfrm>
          <a:prstGeom prst="ellipse">
            <a:avLst/>
          </a:prstGeom>
          <a:solidFill>
            <a:srgbClr val="FF9800"/>
          </a:solidFill>
          <a:ln/>
        </p:spPr>
      </p:sp>
      <p:sp>
        <p:nvSpPr>
          <p:cNvPr id="12" name="Bullet index 3"/>
          <p:cNvSpPr/>
          <p:nvPr/>
        </p:nvSpPr>
        <p:spPr>
          <a:xfrm>
            <a:off x="879634" y="2490788"/>
            <a:ext cx="475726" cy="241078"/>
          </a:xfrm>
          <a:prstGeom prst="rect">
            <a:avLst/>
          </a:prstGeom>
          <a:noFill/>
          <a:ln/>
        </p:spPr>
        <p:txBody>
          <a:bodyPr wrap="square" rtlCol="0" anchor="ctr"/>
          <a:lstStyle/>
          <a:p>
            <a:pPr marL="0" indent="0" algn="ctr">
              <a:buNone/>
            </a:pPr>
            <a:r>
              <a:rPr lang="en-US" sz="1493" b="1" dirty="0">
                <a:solidFill>
                  <a:srgbClr val="333333"/>
                </a:solidFill>
                <a:latin typeface="Prompt-Bold" pitchFamily="34" charset="0"/>
                <a:ea typeface="Prompt-Bold" pitchFamily="34" charset="-122"/>
                <a:cs typeface="Prompt-Bold" pitchFamily="34" charset="-120"/>
              </a:rPr>
              <a:t>03</a:t>
            </a:r>
            <a:endParaRPr lang="en-US" sz="1493" dirty="0"/>
          </a:p>
        </p:txBody>
      </p:sp>
      <p:sp>
        <p:nvSpPr>
          <p:cNvPr id="13" name="Bullet text 3"/>
          <p:cNvSpPr/>
          <p:nvPr/>
        </p:nvSpPr>
        <p:spPr>
          <a:xfrm>
            <a:off x="1355360" y="2478276"/>
            <a:ext cx="2525268" cy="249707"/>
          </a:xfrm>
          <a:prstGeom prst="rect">
            <a:avLst/>
          </a:prstGeom>
          <a:noFill/>
          <a:ln/>
        </p:spPr>
        <p:txBody>
          <a:bodyPr wrap="square" rtlCol="0" anchor="ctr"/>
          <a:lstStyle/>
          <a:p>
            <a:pPr marL="0" indent="0" algn="l">
              <a:buNone/>
            </a:pPr>
            <a:r>
              <a:rPr lang="en-IN" sz="1600" dirty="0"/>
              <a:t>Data Description</a:t>
            </a:r>
            <a:endParaRPr lang="en-US" sz="1627" dirty="0"/>
          </a:p>
        </p:txBody>
      </p:sp>
      <p:sp>
        <p:nvSpPr>
          <p:cNvPr id="14" name="Bullet circle 4"/>
          <p:cNvSpPr/>
          <p:nvPr/>
        </p:nvSpPr>
        <p:spPr>
          <a:xfrm>
            <a:off x="347662" y="3143250"/>
            <a:ext cx="474345" cy="474345"/>
          </a:xfrm>
          <a:prstGeom prst="ellipse">
            <a:avLst/>
          </a:prstGeom>
          <a:solidFill>
            <a:srgbClr val="FF9800"/>
          </a:solidFill>
          <a:ln/>
        </p:spPr>
      </p:sp>
      <p:sp>
        <p:nvSpPr>
          <p:cNvPr id="15" name="Bullet index 4"/>
          <p:cNvSpPr/>
          <p:nvPr/>
        </p:nvSpPr>
        <p:spPr>
          <a:xfrm>
            <a:off x="879634" y="3252788"/>
            <a:ext cx="475726" cy="241078"/>
          </a:xfrm>
          <a:prstGeom prst="rect">
            <a:avLst/>
          </a:prstGeom>
          <a:noFill/>
          <a:ln/>
        </p:spPr>
        <p:txBody>
          <a:bodyPr wrap="square" rtlCol="0" anchor="ctr"/>
          <a:lstStyle/>
          <a:p>
            <a:pPr marL="0" indent="0" algn="ctr">
              <a:buNone/>
            </a:pPr>
            <a:r>
              <a:rPr lang="en-US" sz="1493" b="1" dirty="0">
                <a:solidFill>
                  <a:srgbClr val="333333"/>
                </a:solidFill>
                <a:latin typeface="Prompt-Bold" pitchFamily="34" charset="0"/>
                <a:ea typeface="Prompt-Bold" pitchFamily="34" charset="-122"/>
                <a:cs typeface="Prompt-Bold" pitchFamily="34" charset="-120"/>
              </a:rPr>
              <a:t>04</a:t>
            </a:r>
            <a:endParaRPr lang="en-US" sz="1493" dirty="0"/>
          </a:p>
        </p:txBody>
      </p:sp>
      <p:sp>
        <p:nvSpPr>
          <p:cNvPr id="16" name="Bullet text 4"/>
          <p:cNvSpPr/>
          <p:nvPr/>
        </p:nvSpPr>
        <p:spPr>
          <a:xfrm>
            <a:off x="1355360" y="3231647"/>
            <a:ext cx="2525268" cy="249707"/>
          </a:xfrm>
          <a:prstGeom prst="rect">
            <a:avLst/>
          </a:prstGeom>
          <a:noFill/>
          <a:ln/>
        </p:spPr>
        <p:txBody>
          <a:bodyPr wrap="square" rtlCol="0" anchor="ctr"/>
          <a:lstStyle/>
          <a:p>
            <a:pPr marL="0" indent="0" algn="l">
              <a:buNone/>
            </a:pPr>
            <a:r>
              <a:rPr lang="en-IN" sz="1600" dirty="0"/>
              <a:t>Methodology</a:t>
            </a:r>
            <a:endParaRPr lang="en-US" sz="1627" dirty="0"/>
          </a:p>
        </p:txBody>
      </p:sp>
      <p:sp>
        <p:nvSpPr>
          <p:cNvPr id="17" name="Bullet circle 5"/>
          <p:cNvSpPr/>
          <p:nvPr/>
        </p:nvSpPr>
        <p:spPr>
          <a:xfrm>
            <a:off x="347662" y="3905250"/>
            <a:ext cx="474345" cy="474345"/>
          </a:xfrm>
          <a:prstGeom prst="ellipse">
            <a:avLst/>
          </a:prstGeom>
          <a:solidFill>
            <a:srgbClr val="FF9800"/>
          </a:solidFill>
          <a:ln/>
        </p:spPr>
      </p:sp>
      <p:sp>
        <p:nvSpPr>
          <p:cNvPr id="18" name="Bullet index 5"/>
          <p:cNvSpPr/>
          <p:nvPr/>
        </p:nvSpPr>
        <p:spPr>
          <a:xfrm>
            <a:off x="879634" y="4014788"/>
            <a:ext cx="475726" cy="241078"/>
          </a:xfrm>
          <a:prstGeom prst="rect">
            <a:avLst/>
          </a:prstGeom>
          <a:noFill/>
          <a:ln/>
        </p:spPr>
        <p:txBody>
          <a:bodyPr wrap="square" rtlCol="0" anchor="ctr"/>
          <a:lstStyle/>
          <a:p>
            <a:pPr marL="0" indent="0" algn="ctr">
              <a:buNone/>
            </a:pPr>
            <a:r>
              <a:rPr lang="en-US" sz="1493" b="1" dirty="0">
                <a:solidFill>
                  <a:srgbClr val="333333"/>
                </a:solidFill>
                <a:latin typeface="Prompt-Bold" pitchFamily="34" charset="0"/>
                <a:ea typeface="Prompt-Bold" pitchFamily="34" charset="-122"/>
                <a:cs typeface="Prompt-Bold" pitchFamily="34" charset="-120"/>
              </a:rPr>
              <a:t>05</a:t>
            </a:r>
            <a:endParaRPr lang="en-US" sz="1493" dirty="0"/>
          </a:p>
        </p:txBody>
      </p:sp>
      <p:sp>
        <p:nvSpPr>
          <p:cNvPr id="19" name="Bullet text 5"/>
          <p:cNvSpPr/>
          <p:nvPr/>
        </p:nvSpPr>
        <p:spPr>
          <a:xfrm>
            <a:off x="1311451" y="4006159"/>
            <a:ext cx="2525268" cy="249707"/>
          </a:xfrm>
          <a:prstGeom prst="rect">
            <a:avLst/>
          </a:prstGeom>
          <a:noFill/>
          <a:ln/>
        </p:spPr>
        <p:txBody>
          <a:bodyPr wrap="square" rtlCol="0" anchor="ctr"/>
          <a:lstStyle/>
          <a:p>
            <a:pPr marL="0" indent="0" algn="l">
              <a:buNone/>
            </a:pPr>
            <a:r>
              <a:rPr lang="en-IN" sz="1600" dirty="0"/>
              <a:t>Results and Analysis</a:t>
            </a:r>
            <a:endParaRPr lang="en-US" sz="1627" dirty="0"/>
          </a:p>
        </p:txBody>
      </p:sp>
      <p:pic>
        <p:nvPicPr>
          <p:cNvPr id="20" name="Image" descr="preencoded.png"/>
          <p:cNvPicPr>
            <a:picLocks noChangeAspect="1"/>
          </p:cNvPicPr>
          <p:nvPr/>
        </p:nvPicPr>
        <p:blipFill>
          <a:blip r:embed="rId3"/>
          <a:stretch>
            <a:fillRect/>
          </a:stretch>
        </p:blipFill>
        <p:spPr>
          <a:xfrm>
            <a:off x="6569916" y="2586085"/>
            <a:ext cx="2383631" cy="2383631"/>
          </a:xfrm>
          <a:prstGeom prst="rect">
            <a:avLst/>
          </a:prstGeom>
        </p:spPr>
      </p:pic>
      <p:sp>
        <p:nvSpPr>
          <p:cNvPr id="21" name="TextBox 20">
            <a:extLst>
              <a:ext uri="{FF2B5EF4-FFF2-40B4-BE49-F238E27FC236}">
                <a16:creationId xmlns:a16="http://schemas.microsoft.com/office/drawing/2014/main" id="{BD868D99-D0A2-7A2E-FFB1-6ADE89A147F0}"/>
              </a:ext>
            </a:extLst>
          </p:cNvPr>
          <p:cNvSpPr txBox="1"/>
          <p:nvPr/>
        </p:nvSpPr>
        <p:spPr>
          <a:xfrm>
            <a:off x="1589649" y="169640"/>
            <a:ext cx="3798277" cy="477054"/>
          </a:xfrm>
          <a:prstGeom prst="rect">
            <a:avLst/>
          </a:prstGeom>
          <a:noFill/>
        </p:spPr>
        <p:txBody>
          <a:bodyPr wrap="square" rtlCol="0">
            <a:spAutoFit/>
          </a:bodyPr>
          <a:lstStyle/>
          <a:p>
            <a:r>
              <a:rPr lang="en-US" sz="2500" b="1" dirty="0"/>
              <a:t>OVERVIEW</a:t>
            </a:r>
            <a:endParaRPr lang="en-IN" sz="2500" b="1" dirty="0"/>
          </a:p>
        </p:txBody>
      </p:sp>
      <p:pic>
        <p:nvPicPr>
          <p:cNvPr id="22" name="Picture 2" descr="KLE TECH - School of Management Studies and Research">
            <a:extLst>
              <a:ext uri="{FF2B5EF4-FFF2-40B4-BE49-F238E27FC236}">
                <a16:creationId xmlns:a16="http://schemas.microsoft.com/office/drawing/2014/main" id="{1036CAAC-805F-9816-FB9C-3E58C21A2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01130-CDE0-B2C5-B173-A443F95572A4}"/>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C00A32A8-13AD-1893-2574-EF6D839D4D93}"/>
              </a:ext>
            </a:extLst>
          </p:cNvPr>
          <p:cNvSpPr/>
          <p:nvPr/>
        </p:nvSpPr>
        <p:spPr>
          <a:xfrm>
            <a:off x="3852767" y="169640"/>
            <a:ext cx="3157538" cy="3157538"/>
          </a:xfrm>
          <a:prstGeom prst="ellipse">
            <a:avLst/>
          </a:prstGeom>
          <a:solidFill>
            <a:srgbClr val="000000">
              <a:alpha val="4000"/>
            </a:srgbClr>
          </a:solidFill>
          <a:ln/>
        </p:spPr>
      </p:sp>
      <p:sp>
        <p:nvSpPr>
          <p:cNvPr id="3" name="StaticPath">
            <a:extLst>
              <a:ext uri="{FF2B5EF4-FFF2-40B4-BE49-F238E27FC236}">
                <a16:creationId xmlns:a16="http://schemas.microsoft.com/office/drawing/2014/main" id="{17984C27-0267-86CA-17A7-CA28A39F5FF9}"/>
              </a:ext>
            </a:extLst>
          </p:cNvPr>
          <p:cNvSpPr/>
          <p:nvPr/>
        </p:nvSpPr>
        <p:spPr>
          <a:xfrm>
            <a:off x="3906869" y="-1913049"/>
            <a:ext cx="2428875" cy="2428875"/>
          </a:xfrm>
          <a:prstGeom prst="ellipse">
            <a:avLst/>
          </a:prstGeom>
          <a:solidFill>
            <a:srgbClr val="000000">
              <a:alpha val="0"/>
            </a:srgbClr>
          </a:solidFill>
          <a:ln w="423333">
            <a:solidFill>
              <a:srgbClr val="FF9800"/>
            </a:solidFill>
            <a:prstDash val="solid"/>
          </a:ln>
        </p:spPr>
      </p:sp>
      <p:sp>
        <p:nvSpPr>
          <p:cNvPr id="4" name="Title">
            <a:extLst>
              <a:ext uri="{FF2B5EF4-FFF2-40B4-BE49-F238E27FC236}">
                <a16:creationId xmlns:a16="http://schemas.microsoft.com/office/drawing/2014/main" id="{ADCD72C9-0534-EDB0-D5B1-81177DBECBBD}"/>
              </a:ext>
            </a:extLst>
          </p:cNvPr>
          <p:cNvSpPr/>
          <p:nvPr/>
        </p:nvSpPr>
        <p:spPr>
          <a:xfrm>
            <a:off x="4304062" y="1697879"/>
            <a:ext cx="2302794" cy="277692"/>
          </a:xfrm>
          <a:prstGeom prst="rect">
            <a:avLst/>
          </a:prstGeom>
          <a:noFill/>
          <a:ln/>
        </p:spPr>
        <p:txBody>
          <a:bodyPr wrap="square" rtlCol="0" anchor="ctr"/>
          <a:lstStyle/>
          <a:p>
            <a:pPr marL="0" indent="0" algn="ctr">
              <a:buNone/>
            </a:pPr>
            <a:r>
              <a:rPr lang="en-US" sz="3167" b="1" dirty="0">
                <a:solidFill>
                  <a:srgbClr val="333333"/>
                </a:solidFill>
                <a:latin typeface="OpenSans-Bold" pitchFamily="34" charset="0"/>
                <a:ea typeface="OpenSans-Bold" pitchFamily="34" charset="-122"/>
              </a:rPr>
              <a:t>SOC</a:t>
            </a:r>
            <a:endParaRPr lang="en-US" sz="3167" dirty="0"/>
          </a:p>
        </p:txBody>
      </p:sp>
      <p:pic>
        <p:nvPicPr>
          <p:cNvPr id="20" name="Image" descr="preencoded.png">
            <a:extLst>
              <a:ext uri="{FF2B5EF4-FFF2-40B4-BE49-F238E27FC236}">
                <a16:creationId xmlns:a16="http://schemas.microsoft.com/office/drawing/2014/main" id="{5B43AF88-A48F-91CD-3D77-C7025BBB2863}"/>
              </a:ext>
            </a:extLst>
          </p:cNvPr>
          <p:cNvPicPr>
            <a:picLocks noChangeAspect="1"/>
          </p:cNvPicPr>
          <p:nvPr/>
        </p:nvPicPr>
        <p:blipFill>
          <a:blip r:embed="rId3"/>
          <a:stretch>
            <a:fillRect/>
          </a:stretch>
        </p:blipFill>
        <p:spPr>
          <a:xfrm>
            <a:off x="6569916" y="2586085"/>
            <a:ext cx="2383631" cy="2383631"/>
          </a:xfrm>
          <a:prstGeom prst="rect">
            <a:avLst/>
          </a:prstGeom>
        </p:spPr>
      </p:pic>
      <p:sp>
        <p:nvSpPr>
          <p:cNvPr id="21" name="TextBox 20">
            <a:extLst>
              <a:ext uri="{FF2B5EF4-FFF2-40B4-BE49-F238E27FC236}">
                <a16:creationId xmlns:a16="http://schemas.microsoft.com/office/drawing/2014/main" id="{D5F682EC-E223-1AF2-5C0D-947C9C7222C9}"/>
              </a:ext>
            </a:extLst>
          </p:cNvPr>
          <p:cNvSpPr txBox="1"/>
          <p:nvPr/>
        </p:nvSpPr>
        <p:spPr>
          <a:xfrm>
            <a:off x="1117497" y="145097"/>
            <a:ext cx="3798277" cy="477054"/>
          </a:xfrm>
          <a:prstGeom prst="rect">
            <a:avLst/>
          </a:prstGeom>
          <a:noFill/>
        </p:spPr>
        <p:txBody>
          <a:bodyPr wrap="square" rtlCol="0">
            <a:spAutoFit/>
          </a:bodyPr>
          <a:lstStyle/>
          <a:p>
            <a:r>
              <a:rPr lang="en-US" sz="2500" b="1" dirty="0"/>
              <a:t>INTRODUCTION</a:t>
            </a:r>
            <a:endParaRPr lang="en-IN" sz="2500" b="1" dirty="0"/>
          </a:p>
        </p:txBody>
      </p:sp>
      <p:sp>
        <p:nvSpPr>
          <p:cNvPr id="22" name="TextBox 21">
            <a:extLst>
              <a:ext uri="{FF2B5EF4-FFF2-40B4-BE49-F238E27FC236}">
                <a16:creationId xmlns:a16="http://schemas.microsoft.com/office/drawing/2014/main" id="{63EE62CA-E217-AAE4-60FA-D6AF4CF6244E}"/>
              </a:ext>
            </a:extLst>
          </p:cNvPr>
          <p:cNvSpPr txBox="1"/>
          <p:nvPr/>
        </p:nvSpPr>
        <p:spPr>
          <a:xfrm>
            <a:off x="150904" y="1060083"/>
            <a:ext cx="3501075" cy="1985159"/>
          </a:xfrm>
          <a:prstGeom prst="rect">
            <a:avLst/>
          </a:prstGeom>
          <a:noFill/>
        </p:spPr>
        <p:txBody>
          <a:bodyPr wrap="square" rtlCol="0">
            <a:spAutoFit/>
          </a:bodyPr>
          <a:lstStyle/>
          <a:p>
            <a:r>
              <a:rPr lang="en-US" sz="1300" b="1" dirty="0"/>
              <a:t>Importance of SOC Estimation for Evs</a:t>
            </a:r>
          </a:p>
          <a:p>
            <a:endParaRPr lang="en-US" sz="1200" b="1" dirty="0"/>
          </a:p>
          <a:p>
            <a:pPr>
              <a:buFont typeface="Arial" panose="020B0604020202020204" pitchFamily="34" charset="0"/>
              <a:buChar char="•"/>
            </a:pPr>
            <a:r>
              <a:rPr lang="en-US" sz="1000" b="1" dirty="0"/>
              <a:t>State of Charge (SOC) </a:t>
            </a:r>
            <a:r>
              <a:rPr lang="en-US" sz="1000" dirty="0"/>
              <a:t>is a critical metric for monitoring the health and performance of lithium-ion batteries in electric vehicles (EVs).</a:t>
            </a:r>
          </a:p>
          <a:p>
            <a:pPr>
              <a:buFont typeface="Arial" panose="020B0604020202020204" pitchFamily="34" charset="0"/>
              <a:buChar char="•"/>
            </a:pPr>
            <a:r>
              <a:rPr lang="en-US" sz="1000" dirty="0"/>
              <a:t>Accurate </a:t>
            </a:r>
            <a:r>
              <a:rPr lang="en-US" sz="1000" b="1" dirty="0"/>
              <a:t>SOC</a:t>
            </a:r>
            <a:r>
              <a:rPr lang="en-US" sz="1000" dirty="0"/>
              <a:t> estimation ensures efficient battery utilization, prolongs battery lifespan, and enhances vehicle safety by avoiding overcharging or deep discharging.</a:t>
            </a:r>
          </a:p>
          <a:p>
            <a:pPr>
              <a:buFont typeface="Arial" panose="020B0604020202020204" pitchFamily="34" charset="0"/>
              <a:buChar char="•"/>
            </a:pPr>
            <a:r>
              <a:rPr lang="en-US" sz="1000" b="1" dirty="0"/>
              <a:t>SOC</a:t>
            </a:r>
            <a:r>
              <a:rPr lang="en-US" sz="1000" dirty="0"/>
              <a:t> estimation is particularly challenging in dynamic operating conditions, where temperature significantly influences battery performance.</a:t>
            </a:r>
          </a:p>
          <a:p>
            <a:endParaRPr lang="en-IN" sz="900" dirty="0"/>
          </a:p>
        </p:txBody>
      </p:sp>
      <p:sp>
        <p:nvSpPr>
          <p:cNvPr id="23" name="TextBox 22">
            <a:extLst>
              <a:ext uri="{FF2B5EF4-FFF2-40B4-BE49-F238E27FC236}">
                <a16:creationId xmlns:a16="http://schemas.microsoft.com/office/drawing/2014/main" id="{A8F01912-2D64-7116-300C-AC9674173AC1}"/>
              </a:ext>
            </a:extLst>
          </p:cNvPr>
          <p:cNvSpPr txBox="1"/>
          <p:nvPr/>
        </p:nvSpPr>
        <p:spPr>
          <a:xfrm>
            <a:off x="179924" y="3093097"/>
            <a:ext cx="5816991" cy="1369606"/>
          </a:xfrm>
          <a:prstGeom prst="rect">
            <a:avLst/>
          </a:prstGeom>
          <a:noFill/>
        </p:spPr>
        <p:txBody>
          <a:bodyPr wrap="square" rtlCol="0">
            <a:spAutoFit/>
          </a:bodyPr>
          <a:lstStyle/>
          <a:p>
            <a:r>
              <a:rPr lang="en-US" sz="1300" b="1" dirty="0"/>
              <a:t>Challenges of Temperature Variations</a:t>
            </a:r>
          </a:p>
          <a:p>
            <a:endParaRPr lang="en-US" sz="1000" b="1" dirty="0"/>
          </a:p>
          <a:p>
            <a:pPr>
              <a:buFont typeface="Arial" panose="020B0604020202020204" pitchFamily="34" charset="0"/>
              <a:buChar char="•"/>
            </a:pPr>
            <a:r>
              <a:rPr lang="en-US" sz="1000" dirty="0"/>
              <a:t>Temperature fluctuations (from </a:t>
            </a:r>
            <a:r>
              <a:rPr lang="en-US" sz="1000" b="1" dirty="0"/>
              <a:t>0°C to 40°C</a:t>
            </a:r>
            <a:r>
              <a:rPr lang="en-US" sz="1000" dirty="0"/>
              <a:t>) directly affect:</a:t>
            </a:r>
          </a:p>
          <a:p>
            <a:pPr marL="742950" lvl="1" indent="-285750">
              <a:buFont typeface="Arial" panose="020B0604020202020204" pitchFamily="34" charset="0"/>
              <a:buChar char="•"/>
            </a:pPr>
            <a:r>
              <a:rPr lang="en-US" sz="1000" b="1" dirty="0"/>
              <a:t>Battery capacity</a:t>
            </a:r>
            <a:r>
              <a:rPr lang="en-US" sz="1000" dirty="0"/>
              <a:t> and </a:t>
            </a:r>
            <a:r>
              <a:rPr lang="en-US" sz="1000" b="1" dirty="0"/>
              <a:t>internal resistance</a:t>
            </a:r>
            <a:r>
              <a:rPr lang="en-US" sz="1000" dirty="0"/>
              <a:t>.</a:t>
            </a:r>
          </a:p>
          <a:p>
            <a:pPr marL="742950" lvl="1" indent="-285750">
              <a:buFont typeface="Arial" panose="020B0604020202020204" pitchFamily="34" charset="0"/>
              <a:buChar char="•"/>
            </a:pPr>
            <a:r>
              <a:rPr lang="en-US" sz="1000" b="1" dirty="0"/>
              <a:t>Chemical reactions</a:t>
            </a:r>
            <a:r>
              <a:rPr lang="en-US" sz="1000" dirty="0"/>
              <a:t>, leading to changes in voltage and current.</a:t>
            </a:r>
          </a:p>
          <a:p>
            <a:pPr marL="742950" lvl="1" indent="-285750">
              <a:buFont typeface="Arial" panose="020B0604020202020204" pitchFamily="34" charset="0"/>
              <a:buChar char="•"/>
            </a:pPr>
            <a:r>
              <a:rPr lang="en-US" sz="1000" dirty="0"/>
              <a:t>SOC estimation accuracy, as models must adapt to these non-linear variations.</a:t>
            </a:r>
          </a:p>
          <a:p>
            <a:pPr>
              <a:buFont typeface="Arial" panose="020B0604020202020204" pitchFamily="34" charset="0"/>
              <a:buChar char="•"/>
            </a:pPr>
            <a:r>
              <a:rPr lang="en-US" sz="1000" dirty="0"/>
              <a:t>Low temperatures (e.g., </a:t>
            </a:r>
            <a:r>
              <a:rPr lang="en-US" sz="1000" b="1" dirty="0"/>
              <a:t>0°C</a:t>
            </a:r>
            <a:r>
              <a:rPr lang="en-US" sz="1000" dirty="0"/>
              <a:t>) reduce battery efficiency, while higher temperatures can accelerate degradation, making robust estimation models essential.</a:t>
            </a:r>
          </a:p>
        </p:txBody>
      </p:sp>
      <p:pic>
        <p:nvPicPr>
          <p:cNvPr id="5" name="Picture 2" descr="KLE TECH - School of Management Studies and Research">
            <a:extLst>
              <a:ext uri="{FF2B5EF4-FFF2-40B4-BE49-F238E27FC236}">
                <a16:creationId xmlns:a16="http://schemas.microsoft.com/office/drawing/2014/main" id="{4CA7541D-852F-AD92-0249-8ECD00734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88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taticPath"/>
          <p:cNvSpPr/>
          <p:nvPr/>
        </p:nvSpPr>
        <p:spPr>
          <a:xfrm>
            <a:off x="4192619" y="1"/>
            <a:ext cx="2154555" cy="4536734"/>
          </a:xfrm>
          <a:prstGeom prst="rect">
            <a:avLst/>
          </a:prstGeom>
          <a:solidFill>
            <a:srgbClr val="FF9800"/>
          </a:solidFill>
          <a:ln/>
        </p:spPr>
        <p:txBody>
          <a:bodyPr/>
          <a:lstStyle/>
          <a:p>
            <a:endParaRPr lang="en-IN" dirty="0"/>
          </a:p>
        </p:txBody>
      </p:sp>
      <p:pic>
        <p:nvPicPr>
          <p:cNvPr id="3" name="Image" descr="preencoded.png"/>
          <p:cNvPicPr>
            <a:picLocks noChangeAspect="1"/>
          </p:cNvPicPr>
          <p:nvPr/>
        </p:nvPicPr>
        <p:blipFill>
          <a:blip r:embed="rId3"/>
          <a:stretch>
            <a:fillRect/>
          </a:stretch>
        </p:blipFill>
        <p:spPr>
          <a:xfrm>
            <a:off x="526256" y="1023937"/>
            <a:ext cx="3095625" cy="3095625"/>
          </a:xfrm>
          <a:prstGeom prst="rect">
            <a:avLst/>
          </a:prstGeom>
        </p:spPr>
      </p:pic>
      <p:sp>
        <p:nvSpPr>
          <p:cNvPr id="4" name="Question 1"/>
          <p:cNvSpPr/>
          <p:nvPr/>
        </p:nvSpPr>
        <p:spPr>
          <a:xfrm>
            <a:off x="4192619" y="0"/>
            <a:ext cx="1927336" cy="516636"/>
          </a:xfrm>
          <a:prstGeom prst="rect">
            <a:avLst/>
          </a:prstGeom>
          <a:noFill/>
          <a:ln/>
        </p:spPr>
        <p:txBody>
          <a:bodyPr wrap="square" rtlCol="0" anchor="ctr"/>
          <a:lstStyle/>
          <a:p>
            <a:pPr marL="0" indent="0" algn="ctr">
              <a:buNone/>
            </a:pPr>
            <a:r>
              <a:rPr lang="en-US" sz="1767" b="1" dirty="0">
                <a:solidFill>
                  <a:srgbClr val="000000"/>
                </a:solidFill>
                <a:latin typeface="OpenSans-Bold" pitchFamily="34" charset="0"/>
                <a:ea typeface="OpenSans-Bold" pitchFamily="34" charset="-122"/>
                <a:cs typeface="OpenSans-Bold" pitchFamily="34" charset="-120"/>
              </a:rPr>
              <a:t>Objectives</a:t>
            </a:r>
            <a:endParaRPr lang="en-US" sz="1767" dirty="0"/>
          </a:p>
        </p:txBody>
      </p:sp>
      <p:sp>
        <p:nvSpPr>
          <p:cNvPr id="5" name="Answer 1"/>
          <p:cNvSpPr/>
          <p:nvPr/>
        </p:nvSpPr>
        <p:spPr>
          <a:xfrm>
            <a:off x="4220552" y="1489098"/>
            <a:ext cx="1943195" cy="2759345"/>
          </a:xfrm>
          <a:prstGeom prst="rect">
            <a:avLst/>
          </a:prstGeom>
          <a:noFill/>
          <a:ln/>
        </p:spPr>
        <p:txBody>
          <a:bodyPr wrap="square" rtlCol="0" anchor="ctr"/>
          <a:lstStyle/>
          <a:p>
            <a:pPr marL="171450" indent="-171450" algn="just">
              <a:buFont typeface="Arial" panose="020B0604020202020204" pitchFamily="34" charset="0"/>
              <a:buChar char="•"/>
            </a:pPr>
            <a:r>
              <a:rPr lang="en-US" sz="1100" dirty="0"/>
              <a:t>To predict the accurate soc of lithium-ion battery at varying temperatures using deep learning models i.e. LSTM, Bi-LSTM,TCN and Hybrid models.</a:t>
            </a:r>
          </a:p>
          <a:p>
            <a:pPr algn="just"/>
            <a:endParaRPr lang="en-US" sz="1100" dirty="0"/>
          </a:p>
          <a:p>
            <a:pPr marL="171450" indent="-171450" algn="just">
              <a:buFont typeface="Arial" panose="020B0604020202020204" pitchFamily="34" charset="0"/>
              <a:buChar char="•"/>
            </a:pPr>
            <a:r>
              <a:rPr lang="en-US" sz="1100" dirty="0"/>
              <a:t>Evaluate the deep learning Models using Adam and SGD Optimizers.</a:t>
            </a:r>
          </a:p>
          <a:p>
            <a:pPr algn="just"/>
            <a:endParaRPr lang="en-US" sz="1100" dirty="0"/>
          </a:p>
          <a:p>
            <a:pPr marL="171450" indent="-171450" algn="just">
              <a:buFont typeface="Arial" panose="020B0604020202020204" pitchFamily="34" charset="0"/>
              <a:buChar char="•"/>
            </a:pPr>
            <a:r>
              <a:rPr lang="en-US" sz="1100" dirty="0"/>
              <a:t>Compare model performance using RMSE to identify the most effective approach for temperature-dependent SOC estimation.</a:t>
            </a:r>
          </a:p>
        </p:txBody>
      </p:sp>
      <p:pic>
        <p:nvPicPr>
          <p:cNvPr id="1030" name="Picture 6" descr="Battery Pictures [HQ] | Download Free Images on Unsplash">
            <a:extLst>
              <a:ext uri="{FF2B5EF4-FFF2-40B4-BE49-F238E27FC236}">
                <a16:creationId xmlns:a16="http://schemas.microsoft.com/office/drawing/2014/main" id="{33849C02-437E-5082-C843-91F4CFC033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572000" y="439264"/>
            <a:ext cx="1240301" cy="9302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6" name="Picture 2" descr="KLE TECH - School of Management Studies and Research">
            <a:extLst>
              <a:ext uri="{FF2B5EF4-FFF2-40B4-BE49-F238E27FC236}">
                <a16:creationId xmlns:a16="http://schemas.microsoft.com/office/drawing/2014/main" id="{D35E0B03-DBAE-871E-2EFB-775ECA07A1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CB001-62BE-3F13-CB21-88019A64C516}"/>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60E16684-27EC-B217-FC74-0B72196DE35B}"/>
              </a:ext>
            </a:extLst>
          </p:cNvPr>
          <p:cNvSpPr/>
          <p:nvPr/>
        </p:nvSpPr>
        <p:spPr>
          <a:xfrm>
            <a:off x="4756975" y="257956"/>
            <a:ext cx="3157538" cy="3157538"/>
          </a:xfrm>
          <a:prstGeom prst="ellipse">
            <a:avLst/>
          </a:prstGeom>
          <a:solidFill>
            <a:srgbClr val="000000">
              <a:alpha val="4000"/>
            </a:srgbClr>
          </a:solidFill>
          <a:ln/>
        </p:spPr>
      </p:sp>
      <p:sp>
        <p:nvSpPr>
          <p:cNvPr id="3" name="StaticPath">
            <a:extLst>
              <a:ext uri="{FF2B5EF4-FFF2-40B4-BE49-F238E27FC236}">
                <a16:creationId xmlns:a16="http://schemas.microsoft.com/office/drawing/2014/main" id="{224B7C84-AF4B-94B4-D574-6A612A97DA98}"/>
              </a:ext>
            </a:extLst>
          </p:cNvPr>
          <p:cNvSpPr/>
          <p:nvPr/>
        </p:nvSpPr>
        <p:spPr>
          <a:xfrm>
            <a:off x="3906869" y="-1913049"/>
            <a:ext cx="2428875" cy="2428875"/>
          </a:xfrm>
          <a:prstGeom prst="ellipse">
            <a:avLst/>
          </a:prstGeom>
          <a:solidFill>
            <a:srgbClr val="000000">
              <a:alpha val="0"/>
            </a:srgbClr>
          </a:solidFill>
          <a:ln w="423333">
            <a:solidFill>
              <a:srgbClr val="FF9800"/>
            </a:solidFill>
            <a:prstDash val="solid"/>
          </a:ln>
        </p:spPr>
      </p:sp>
      <p:sp>
        <p:nvSpPr>
          <p:cNvPr id="4" name="Title">
            <a:extLst>
              <a:ext uri="{FF2B5EF4-FFF2-40B4-BE49-F238E27FC236}">
                <a16:creationId xmlns:a16="http://schemas.microsoft.com/office/drawing/2014/main" id="{028DB965-114F-5020-6C6B-49A1DF005744}"/>
              </a:ext>
            </a:extLst>
          </p:cNvPr>
          <p:cNvSpPr/>
          <p:nvPr/>
        </p:nvSpPr>
        <p:spPr>
          <a:xfrm>
            <a:off x="5263746" y="1687968"/>
            <a:ext cx="2302794" cy="277692"/>
          </a:xfrm>
          <a:prstGeom prst="rect">
            <a:avLst/>
          </a:prstGeom>
          <a:noFill/>
          <a:ln/>
        </p:spPr>
        <p:txBody>
          <a:bodyPr wrap="square" rtlCol="0" anchor="ctr"/>
          <a:lstStyle/>
          <a:p>
            <a:pPr marL="0" indent="0" algn="ctr">
              <a:buNone/>
            </a:pPr>
            <a:r>
              <a:rPr lang="en-US" sz="3167" b="1" dirty="0">
                <a:solidFill>
                  <a:srgbClr val="333333"/>
                </a:solidFill>
                <a:latin typeface="OpenSans-Bold" pitchFamily="34" charset="0"/>
                <a:ea typeface="OpenSans-Bold" pitchFamily="34" charset="-122"/>
              </a:rPr>
              <a:t>SOC</a:t>
            </a:r>
            <a:endParaRPr lang="en-US" sz="3167" dirty="0"/>
          </a:p>
        </p:txBody>
      </p:sp>
      <p:pic>
        <p:nvPicPr>
          <p:cNvPr id="20" name="Image" descr="preencoded.png">
            <a:extLst>
              <a:ext uri="{FF2B5EF4-FFF2-40B4-BE49-F238E27FC236}">
                <a16:creationId xmlns:a16="http://schemas.microsoft.com/office/drawing/2014/main" id="{33EDCD49-129B-FBD1-CBA2-56C35EBD3025}"/>
              </a:ext>
            </a:extLst>
          </p:cNvPr>
          <p:cNvPicPr>
            <a:picLocks noChangeAspect="1"/>
          </p:cNvPicPr>
          <p:nvPr/>
        </p:nvPicPr>
        <p:blipFill>
          <a:blip r:embed="rId3"/>
          <a:stretch>
            <a:fillRect/>
          </a:stretch>
        </p:blipFill>
        <p:spPr>
          <a:xfrm>
            <a:off x="6569916" y="2586085"/>
            <a:ext cx="2383631" cy="2383631"/>
          </a:xfrm>
          <a:prstGeom prst="rect">
            <a:avLst/>
          </a:prstGeom>
        </p:spPr>
      </p:pic>
      <p:sp>
        <p:nvSpPr>
          <p:cNvPr id="21" name="TextBox 20">
            <a:extLst>
              <a:ext uri="{FF2B5EF4-FFF2-40B4-BE49-F238E27FC236}">
                <a16:creationId xmlns:a16="http://schemas.microsoft.com/office/drawing/2014/main" id="{51797374-B398-F310-4FB6-F5088E244B40}"/>
              </a:ext>
            </a:extLst>
          </p:cNvPr>
          <p:cNvSpPr txBox="1"/>
          <p:nvPr/>
        </p:nvSpPr>
        <p:spPr>
          <a:xfrm>
            <a:off x="699754" y="163057"/>
            <a:ext cx="3798277" cy="523220"/>
          </a:xfrm>
          <a:prstGeom prst="rect">
            <a:avLst/>
          </a:prstGeom>
          <a:noFill/>
        </p:spPr>
        <p:txBody>
          <a:bodyPr wrap="square" rtlCol="0">
            <a:spAutoFit/>
          </a:bodyPr>
          <a:lstStyle/>
          <a:p>
            <a:r>
              <a:rPr lang="en-IN" sz="2800" b="1" dirty="0"/>
              <a:t>Literature Review</a:t>
            </a:r>
            <a:endParaRPr lang="en-IN" sz="2500" b="1" dirty="0"/>
          </a:p>
        </p:txBody>
      </p:sp>
      <p:pic>
        <p:nvPicPr>
          <p:cNvPr id="5" name="Picture 2" descr="KLE TECH - School of Management Studies and Research">
            <a:extLst>
              <a:ext uri="{FF2B5EF4-FFF2-40B4-BE49-F238E27FC236}">
                <a16:creationId xmlns:a16="http://schemas.microsoft.com/office/drawing/2014/main" id="{724D12B1-C592-8B56-5659-EEB241A8C3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F2E2E2E-6988-4AC7-F60D-9F9EE8FE15DD}"/>
              </a:ext>
            </a:extLst>
          </p:cNvPr>
          <p:cNvSpPr txBox="1"/>
          <p:nvPr/>
        </p:nvSpPr>
        <p:spPr>
          <a:xfrm>
            <a:off x="105508" y="879231"/>
            <a:ext cx="4810266" cy="3539430"/>
          </a:xfrm>
          <a:prstGeom prst="rect">
            <a:avLst/>
          </a:prstGeom>
          <a:noFill/>
        </p:spPr>
        <p:txBody>
          <a:bodyPr wrap="square" rtlCol="0">
            <a:spAutoFit/>
          </a:bodyPr>
          <a:lstStyle/>
          <a:p>
            <a:pPr marL="228600" indent="-228600">
              <a:buAutoNum type="arabicPeriod"/>
            </a:pPr>
            <a:r>
              <a:rPr lang="en-US" sz="1200" dirty="0"/>
              <a:t>A Bayesian Optimized Deep Learning Approach for Accurate State of Charge Estimation of Lithium-Ion Batteries Used for Electric Vehicle Application</a:t>
            </a:r>
          </a:p>
          <a:p>
            <a:r>
              <a:rPr lang="en-IN" sz="1200" b="1" dirty="0"/>
              <a:t>Summary</a:t>
            </a:r>
            <a:r>
              <a:rPr lang="en-IN" sz="1200" dirty="0"/>
              <a:t>:</a:t>
            </a:r>
            <a:r>
              <a:rPr lang="en-US" sz="1200" dirty="0"/>
              <a:t> </a:t>
            </a:r>
            <a:r>
              <a:rPr lang="en-US" sz="1100" dirty="0"/>
              <a:t>The paper proposes a Bayesian Optimized Deep Learning (DL) approach to estimate the State of Charge (SoC) of lithium-ion batteries used in electric vehicles (EVs). It highlights the limitations of traditional methods and introduces Bayesian optimization for hyperparameter tuning in deep learning models to improve prediction accuracy. The study evaluates different Recurrent Neural Network (RNN) architectures, including Long Short-Term Memory (LSTM), Gated Recurrent Unit (GRU), and Bidirectional LSTM (Bi-LSTM) for SoC estimation across different temperature conditions.</a:t>
            </a:r>
          </a:p>
          <a:p>
            <a:endParaRPr lang="en-US" sz="1100" dirty="0"/>
          </a:p>
          <a:p>
            <a:r>
              <a:rPr lang="en-IN" sz="1200" dirty="0"/>
              <a:t>2.   Battery Management Solutions for Li-ion Batteries Based on Artificial             Intelligence</a:t>
            </a:r>
            <a:endParaRPr lang="en-US" sz="1200" dirty="0"/>
          </a:p>
          <a:p>
            <a:r>
              <a:rPr lang="en-US" sz="1100" b="1" dirty="0"/>
              <a:t>Summary</a:t>
            </a:r>
            <a:r>
              <a:rPr lang="en-US" sz="1100" dirty="0"/>
              <a:t>: The paper explores how Artificial Intelligence (AI) techniques can improve Battery Management Systems (BMS) for lithium-ion (Li-ion) batteries. It discusses how AI-based approaches enhance battery State of Charge (SoC) estimation, State of Health (SOH) monitoring, and fault diagnosis, making Li-ion batteries safer and more efficient for electric vehicles (EVs) and energy storage applications.</a:t>
            </a:r>
          </a:p>
        </p:txBody>
      </p:sp>
    </p:spTree>
    <p:extLst>
      <p:ext uri="{BB962C8B-B14F-4D97-AF65-F5344CB8AC3E}">
        <p14:creationId xmlns:p14="http://schemas.microsoft.com/office/powerpoint/2010/main" val="270064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57F1D-8C2D-D6FB-6C11-31D8F26B2BD2}"/>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848B3BE1-F135-5A92-EFC6-F7E65C3FE460}"/>
              </a:ext>
            </a:extLst>
          </p:cNvPr>
          <p:cNvSpPr/>
          <p:nvPr/>
        </p:nvSpPr>
        <p:spPr>
          <a:xfrm>
            <a:off x="2056019" y="-1222724"/>
            <a:ext cx="5032058" cy="5032058"/>
          </a:xfrm>
          <a:prstGeom prst="ellipse">
            <a:avLst/>
          </a:prstGeom>
          <a:solidFill>
            <a:srgbClr val="000000">
              <a:alpha val="6000"/>
            </a:srgbClr>
          </a:solidFill>
          <a:ln/>
        </p:spPr>
      </p:sp>
      <p:sp>
        <p:nvSpPr>
          <p:cNvPr id="4" name="StaticPath">
            <a:extLst>
              <a:ext uri="{FF2B5EF4-FFF2-40B4-BE49-F238E27FC236}">
                <a16:creationId xmlns:a16="http://schemas.microsoft.com/office/drawing/2014/main" id="{48002EC3-E397-711F-8DB6-74B92EC7D526}"/>
              </a:ext>
            </a:extLst>
          </p:cNvPr>
          <p:cNvSpPr/>
          <p:nvPr/>
        </p:nvSpPr>
        <p:spPr>
          <a:xfrm>
            <a:off x="7190137" y="3357658"/>
            <a:ext cx="2394585" cy="2394585"/>
          </a:xfrm>
          <a:prstGeom prst="ellipse">
            <a:avLst/>
          </a:prstGeom>
          <a:solidFill>
            <a:srgbClr val="000000">
              <a:alpha val="0"/>
            </a:srgbClr>
          </a:solidFill>
          <a:ln w="423333">
            <a:solidFill>
              <a:srgbClr val="FF9800"/>
            </a:solidFill>
            <a:prstDash val="solid"/>
          </a:ln>
        </p:spPr>
      </p:sp>
      <p:sp>
        <p:nvSpPr>
          <p:cNvPr id="5" name="StaticPath">
            <a:extLst>
              <a:ext uri="{FF2B5EF4-FFF2-40B4-BE49-F238E27FC236}">
                <a16:creationId xmlns:a16="http://schemas.microsoft.com/office/drawing/2014/main" id="{DE674474-C9DA-CB16-2D5F-CEC6654087A1}"/>
              </a:ext>
            </a:extLst>
          </p:cNvPr>
          <p:cNvSpPr/>
          <p:nvPr/>
        </p:nvSpPr>
        <p:spPr>
          <a:xfrm>
            <a:off x="-957929" y="-1222724"/>
            <a:ext cx="1991678" cy="1991677"/>
          </a:xfrm>
          <a:prstGeom prst="ellipse">
            <a:avLst/>
          </a:prstGeom>
          <a:solidFill>
            <a:srgbClr val="000000">
              <a:alpha val="0"/>
            </a:srgbClr>
          </a:solidFill>
          <a:ln w="423333">
            <a:solidFill>
              <a:srgbClr val="FF9800"/>
            </a:solidFill>
            <a:prstDash val="solid"/>
          </a:ln>
        </p:spPr>
      </p:sp>
      <p:sp>
        <p:nvSpPr>
          <p:cNvPr id="6" name="StaticPath">
            <a:extLst>
              <a:ext uri="{FF2B5EF4-FFF2-40B4-BE49-F238E27FC236}">
                <a16:creationId xmlns:a16="http://schemas.microsoft.com/office/drawing/2014/main" id="{A83190CF-C470-83C4-59EA-5F71341C264B}"/>
              </a:ext>
            </a:extLst>
          </p:cNvPr>
          <p:cNvSpPr/>
          <p:nvPr/>
        </p:nvSpPr>
        <p:spPr>
          <a:xfrm>
            <a:off x="303609" y="4340114"/>
            <a:ext cx="571500" cy="571500"/>
          </a:xfrm>
          <a:prstGeom prst="ellipse">
            <a:avLst/>
          </a:prstGeom>
          <a:solidFill>
            <a:srgbClr val="000000"/>
          </a:solidFill>
          <a:ln/>
        </p:spPr>
      </p:sp>
      <p:sp>
        <p:nvSpPr>
          <p:cNvPr id="7" name="StaticPath">
            <a:extLst>
              <a:ext uri="{FF2B5EF4-FFF2-40B4-BE49-F238E27FC236}">
                <a16:creationId xmlns:a16="http://schemas.microsoft.com/office/drawing/2014/main" id="{0F222110-CDB7-F17D-FAD4-7C11D2E5F848}"/>
              </a:ext>
            </a:extLst>
          </p:cNvPr>
          <p:cNvSpPr/>
          <p:nvPr/>
        </p:nvSpPr>
        <p:spPr>
          <a:xfrm>
            <a:off x="939165" y="4348163"/>
            <a:ext cx="571500" cy="571500"/>
          </a:xfrm>
          <a:prstGeom prst="ellipse">
            <a:avLst/>
          </a:prstGeom>
          <a:solidFill>
            <a:srgbClr val="000000"/>
          </a:solidFill>
          <a:ln/>
        </p:spPr>
      </p:sp>
      <p:sp>
        <p:nvSpPr>
          <p:cNvPr id="8" name="StaticPath">
            <a:extLst>
              <a:ext uri="{FF2B5EF4-FFF2-40B4-BE49-F238E27FC236}">
                <a16:creationId xmlns:a16="http://schemas.microsoft.com/office/drawing/2014/main" id="{B6A3F2A2-E6E4-54BD-14D4-9BB2ABD38BE7}"/>
              </a:ext>
            </a:extLst>
          </p:cNvPr>
          <p:cNvSpPr/>
          <p:nvPr/>
        </p:nvSpPr>
        <p:spPr>
          <a:xfrm>
            <a:off x="620268" y="4338923"/>
            <a:ext cx="571500" cy="571500"/>
          </a:xfrm>
          <a:prstGeom prst="ellipse">
            <a:avLst/>
          </a:prstGeom>
          <a:solidFill>
            <a:srgbClr val="FF9800"/>
          </a:solidFill>
          <a:ln/>
        </p:spPr>
      </p:sp>
      <p:sp>
        <p:nvSpPr>
          <p:cNvPr id="9" name="TextBox 8">
            <a:extLst>
              <a:ext uri="{FF2B5EF4-FFF2-40B4-BE49-F238E27FC236}">
                <a16:creationId xmlns:a16="http://schemas.microsoft.com/office/drawing/2014/main" id="{5187653B-A981-D810-C385-645AD6915B79}"/>
              </a:ext>
            </a:extLst>
          </p:cNvPr>
          <p:cNvSpPr txBox="1"/>
          <p:nvPr/>
        </p:nvSpPr>
        <p:spPr>
          <a:xfrm>
            <a:off x="439937" y="902891"/>
            <a:ext cx="8264125" cy="3300904"/>
          </a:xfrm>
          <a:prstGeom prst="rect">
            <a:avLst/>
          </a:prstGeom>
          <a:noFill/>
        </p:spPr>
        <p:txBody>
          <a:bodyPr wrap="square" rtlCol="0">
            <a:spAutoFit/>
          </a:bodyPr>
          <a:lstStyle/>
          <a:p>
            <a:r>
              <a:rPr lang="en-US" sz="1600" b="1" dirty="0"/>
              <a:t>Overview of Modeling Approaches</a:t>
            </a:r>
          </a:p>
          <a:p>
            <a:endParaRPr lang="en-US" sz="1100" b="1" dirty="0"/>
          </a:p>
          <a:p>
            <a:pPr>
              <a:buFont typeface="+mj-lt"/>
              <a:buAutoNum type="arabicPeriod"/>
            </a:pPr>
            <a:r>
              <a:rPr lang="en-US" sz="1300" b="1" dirty="0"/>
              <a:t>LSTM (Long Short-Term Memory):</a:t>
            </a:r>
            <a:endParaRPr lang="en-US" sz="1300" dirty="0"/>
          </a:p>
          <a:p>
            <a:pPr marL="742950" lvl="1" indent="-285750">
              <a:buFont typeface="+mj-lt"/>
              <a:buAutoNum type="arabicPeriod"/>
            </a:pPr>
            <a:r>
              <a:rPr lang="en-US" sz="1100" dirty="0"/>
              <a:t>Designed to handle </a:t>
            </a:r>
            <a:r>
              <a:rPr lang="en-US" sz="1100" b="1" dirty="0"/>
              <a:t>sequential data</a:t>
            </a:r>
            <a:r>
              <a:rPr lang="en-US" sz="1100" dirty="0"/>
              <a:t> with long-term dependencies.</a:t>
            </a:r>
          </a:p>
          <a:p>
            <a:pPr marL="742950" lvl="1" indent="-285750">
              <a:buFont typeface="+mj-lt"/>
              <a:buAutoNum type="arabicPeriod"/>
            </a:pPr>
            <a:r>
              <a:rPr lang="en-US" sz="1100" dirty="0"/>
              <a:t>Ideal for capturing the complex temporal relationships in battery voltage, current, and temperature data.</a:t>
            </a:r>
          </a:p>
          <a:p>
            <a:pPr marL="742950" lvl="1" indent="-285750">
              <a:buFont typeface="+mj-lt"/>
              <a:buAutoNum type="arabicPeriod"/>
            </a:pPr>
            <a:r>
              <a:rPr lang="en-US" sz="1100" dirty="0"/>
              <a:t>Features a </a:t>
            </a:r>
            <a:r>
              <a:rPr lang="en-US" sz="1100" b="1" dirty="0"/>
              <a:t>memory cell</a:t>
            </a:r>
            <a:r>
              <a:rPr lang="en-US" sz="1100" dirty="0"/>
              <a:t> to retain information over long periods, mitigating vanishing gradient issues seen in traditional RNNs.</a:t>
            </a:r>
          </a:p>
          <a:p>
            <a:pPr lvl="1"/>
            <a:endParaRPr lang="en-US" sz="1150" dirty="0"/>
          </a:p>
          <a:p>
            <a:pPr>
              <a:buFont typeface="+mj-lt"/>
              <a:buAutoNum type="arabicPeriod"/>
            </a:pPr>
            <a:r>
              <a:rPr lang="en-US" sz="1300" b="1" dirty="0"/>
              <a:t>TCN (Temporal Convolutional Network):</a:t>
            </a:r>
            <a:endParaRPr lang="en-US" sz="1300" dirty="0"/>
          </a:p>
          <a:p>
            <a:pPr marL="742950" lvl="1" indent="-285750">
              <a:buFont typeface="+mj-lt"/>
              <a:buAutoNum type="arabicPeriod"/>
            </a:pPr>
            <a:r>
              <a:rPr lang="en-US" sz="1100" dirty="0"/>
              <a:t>Uses </a:t>
            </a:r>
            <a:r>
              <a:rPr lang="en-US" sz="1100" b="1" dirty="0"/>
              <a:t>dilated convolutions</a:t>
            </a:r>
            <a:r>
              <a:rPr lang="en-US" sz="1100" dirty="0"/>
              <a:t> to model sequence data, ensuring predictions depend only on past inputs.</a:t>
            </a:r>
          </a:p>
          <a:p>
            <a:pPr marL="742950" lvl="1" indent="-285750">
              <a:buFont typeface="+mj-lt"/>
              <a:buAutoNum type="arabicPeriod"/>
            </a:pPr>
            <a:r>
              <a:rPr lang="en-US" sz="1100" dirty="0"/>
              <a:t>Handles </a:t>
            </a:r>
            <a:r>
              <a:rPr lang="en-US" sz="1100" b="1" dirty="0"/>
              <a:t>long-range dependencies</a:t>
            </a:r>
            <a:r>
              <a:rPr lang="en-US" sz="1100" dirty="0"/>
              <a:t> efficiently through dilated convolutions.</a:t>
            </a:r>
          </a:p>
          <a:p>
            <a:pPr marL="742950" lvl="1" indent="-285750">
              <a:buFont typeface="+mj-lt"/>
              <a:buAutoNum type="arabicPeriod"/>
            </a:pPr>
            <a:r>
              <a:rPr lang="en-US" sz="1100" dirty="0"/>
              <a:t>Robust to time-series variations, making it suitable for data with varying time scales (e.g., SOC at different temperatures).</a:t>
            </a:r>
          </a:p>
          <a:p>
            <a:pPr lvl="1"/>
            <a:endParaRPr lang="en-US" sz="1100" dirty="0"/>
          </a:p>
          <a:p>
            <a:pPr>
              <a:buFont typeface="+mj-lt"/>
              <a:buAutoNum type="arabicPeriod"/>
            </a:pPr>
            <a:r>
              <a:rPr lang="en-US" sz="1300" b="1" dirty="0"/>
              <a:t>Bi-LSTM (Bidirectional LSTM):</a:t>
            </a:r>
            <a:endParaRPr lang="en-US" sz="1300" dirty="0"/>
          </a:p>
          <a:p>
            <a:pPr marL="742950" lvl="1" indent="-285750">
              <a:buFont typeface="+mj-lt"/>
              <a:buAutoNum type="arabicPeriod"/>
            </a:pPr>
            <a:r>
              <a:rPr lang="en-US" sz="1100" dirty="0"/>
              <a:t>Extends LSTM by processing the sequence in both </a:t>
            </a:r>
            <a:r>
              <a:rPr lang="en-US" sz="1100" b="1" dirty="0"/>
              <a:t>forward</a:t>
            </a:r>
            <a:r>
              <a:rPr lang="en-US" sz="1100" dirty="0"/>
              <a:t> and </a:t>
            </a:r>
            <a:r>
              <a:rPr lang="en-US" sz="1100" b="1" dirty="0"/>
              <a:t>backward</a:t>
            </a:r>
            <a:r>
              <a:rPr lang="en-US" sz="1100" dirty="0"/>
              <a:t> directions.</a:t>
            </a:r>
          </a:p>
          <a:p>
            <a:pPr marL="742950" lvl="1" indent="-285750">
              <a:buFont typeface="+mj-lt"/>
              <a:buAutoNum type="arabicPeriod"/>
            </a:pPr>
            <a:r>
              <a:rPr lang="en-US" sz="1100" dirty="0"/>
              <a:t>Captures </a:t>
            </a:r>
            <a:r>
              <a:rPr lang="en-US" sz="1100" b="1" dirty="0"/>
              <a:t>contextual information</a:t>
            </a:r>
            <a:r>
              <a:rPr lang="en-US" sz="1100" dirty="0"/>
              <a:t> from both past and future inputs.</a:t>
            </a:r>
          </a:p>
          <a:p>
            <a:pPr marL="742950" lvl="1" indent="-285750">
              <a:buFont typeface="+mj-lt"/>
              <a:buAutoNum type="arabicPeriod"/>
            </a:pPr>
            <a:r>
              <a:rPr lang="en-US" sz="1100" dirty="0"/>
              <a:t>Useful for applications requiring a deeper understanding of dependencies in the data, such as SOC </a:t>
            </a:r>
          </a:p>
          <a:p>
            <a:pPr lvl="1"/>
            <a:r>
              <a:rPr lang="en-US" sz="1100" dirty="0"/>
              <a:t>         influenced by sudden load or temperature changes.</a:t>
            </a:r>
          </a:p>
          <a:p>
            <a:endParaRPr lang="en-IN" sz="1100" dirty="0"/>
          </a:p>
        </p:txBody>
      </p:sp>
      <p:pic>
        <p:nvPicPr>
          <p:cNvPr id="3" name="Picture 2" descr="KLE TECH - School of Management Studies and Research">
            <a:extLst>
              <a:ext uri="{FF2B5EF4-FFF2-40B4-BE49-F238E27FC236}">
                <a16:creationId xmlns:a16="http://schemas.microsoft.com/office/drawing/2014/main" id="{B87F7060-7297-9BC0-378C-4225A847F1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4593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taticPath"/>
          <p:cNvSpPr/>
          <p:nvPr/>
        </p:nvSpPr>
        <p:spPr>
          <a:xfrm>
            <a:off x="7143750" y="0"/>
            <a:ext cx="2000250" cy="5143500"/>
          </a:xfrm>
          <a:prstGeom prst="rect">
            <a:avLst/>
          </a:prstGeom>
          <a:solidFill>
            <a:srgbClr val="FF9800"/>
          </a:solidFill>
          <a:ln/>
        </p:spPr>
      </p:sp>
      <p:sp>
        <p:nvSpPr>
          <p:cNvPr id="3" name="Title"/>
          <p:cNvSpPr/>
          <p:nvPr/>
        </p:nvSpPr>
        <p:spPr>
          <a:xfrm>
            <a:off x="1190625" y="166688"/>
            <a:ext cx="5715000" cy="571500"/>
          </a:xfrm>
          <a:prstGeom prst="rect">
            <a:avLst/>
          </a:prstGeom>
          <a:noFill/>
          <a:ln/>
        </p:spPr>
        <p:txBody>
          <a:bodyPr wrap="square" rtlCol="0" anchor="ctr"/>
          <a:lstStyle/>
          <a:p>
            <a:pPr marL="0" indent="0" algn="ctr">
              <a:buNone/>
            </a:pPr>
            <a:r>
              <a:rPr lang="en-US" sz="2200" b="1" dirty="0">
                <a:solidFill>
                  <a:srgbClr val="333333"/>
                </a:solidFill>
                <a:latin typeface="OpenSans-Bold" pitchFamily="34" charset="0"/>
                <a:ea typeface="OpenSans-Bold" pitchFamily="34" charset="-122"/>
                <a:cs typeface="OpenSans-Bold" pitchFamily="34" charset="-120"/>
              </a:rPr>
              <a:t>Data Description PART 1</a:t>
            </a:r>
            <a:endParaRPr lang="en-US" sz="2200" dirty="0"/>
          </a:p>
        </p:txBody>
      </p:sp>
      <p:sp>
        <p:nvSpPr>
          <p:cNvPr id="4" name="Subtitle 1"/>
          <p:cNvSpPr/>
          <p:nvPr/>
        </p:nvSpPr>
        <p:spPr>
          <a:xfrm>
            <a:off x="571500" y="544831"/>
            <a:ext cx="5238750" cy="5004874"/>
          </a:xfrm>
          <a:prstGeom prst="rect">
            <a:avLst/>
          </a:prstGeom>
          <a:noFill/>
          <a:ln/>
        </p:spPr>
        <p:txBody>
          <a:bodyPr wrap="square" rtlCol="0" anchor="ctr"/>
          <a:lstStyle/>
          <a:p>
            <a:pPr marL="0" indent="0" algn="l">
              <a:buNone/>
            </a:pPr>
            <a:endParaRPr lang="en-US" sz="1500" dirty="0"/>
          </a:p>
        </p:txBody>
      </p:sp>
      <p:pic>
        <p:nvPicPr>
          <p:cNvPr id="10" name="Image" descr="preencoded.png"/>
          <p:cNvPicPr>
            <a:picLocks noChangeAspect="1"/>
          </p:cNvPicPr>
          <p:nvPr/>
        </p:nvPicPr>
        <p:blipFill>
          <a:blip r:embed="rId3"/>
          <a:stretch>
            <a:fillRect/>
          </a:stretch>
        </p:blipFill>
        <p:spPr>
          <a:xfrm>
            <a:off x="6238875" y="1333500"/>
            <a:ext cx="2476500" cy="2476500"/>
          </a:xfrm>
          <a:prstGeom prst="rect">
            <a:avLst/>
          </a:prstGeom>
        </p:spPr>
      </p:pic>
      <p:sp>
        <p:nvSpPr>
          <p:cNvPr id="11" name="StaticPath"/>
          <p:cNvSpPr/>
          <p:nvPr/>
        </p:nvSpPr>
        <p:spPr>
          <a:xfrm>
            <a:off x="-1630680" y="4100167"/>
            <a:ext cx="1737360" cy="1737360"/>
          </a:xfrm>
          <a:prstGeom prst="ellipse">
            <a:avLst/>
          </a:prstGeom>
          <a:solidFill>
            <a:srgbClr val="000000">
              <a:alpha val="0"/>
            </a:srgbClr>
          </a:solidFill>
          <a:ln w="211667">
            <a:solidFill>
              <a:srgbClr val="FF9800"/>
            </a:solidFill>
            <a:prstDash val="solid"/>
          </a:ln>
        </p:spPr>
      </p:sp>
      <p:sp>
        <p:nvSpPr>
          <p:cNvPr id="12" name="StaticPath"/>
          <p:cNvSpPr/>
          <p:nvPr/>
        </p:nvSpPr>
        <p:spPr>
          <a:xfrm>
            <a:off x="285750" y="204788"/>
            <a:ext cx="482918" cy="482917"/>
          </a:xfrm>
          <a:prstGeom prst="ellipse">
            <a:avLst/>
          </a:prstGeom>
          <a:solidFill>
            <a:srgbClr val="000000"/>
          </a:solidFill>
          <a:ln/>
        </p:spPr>
      </p:sp>
      <p:sp>
        <p:nvSpPr>
          <p:cNvPr id="14" name="Rectangle 2">
            <a:extLst>
              <a:ext uri="{FF2B5EF4-FFF2-40B4-BE49-F238E27FC236}">
                <a16:creationId xmlns:a16="http://schemas.microsoft.com/office/drawing/2014/main" id="{1F780148-4700-D6B0-296B-C8AFBEE680BC}"/>
              </a:ext>
            </a:extLst>
          </p:cNvPr>
          <p:cNvSpPr>
            <a:spLocks noChangeArrowheads="1"/>
          </p:cNvSpPr>
          <p:nvPr/>
        </p:nvSpPr>
        <p:spPr bwMode="auto">
          <a:xfrm>
            <a:off x="68249" y="1244751"/>
            <a:ext cx="6377067"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Source:</a:t>
            </a:r>
            <a:br>
              <a:rPr kumimoji="0" lang="en-US" altLang="en-US" sz="1000" b="0" i="0" u="none" strike="noStrike" cap="none" normalizeH="0" baseline="0" dirty="0">
                <a:ln>
                  <a:noFill/>
                </a:ln>
                <a:solidFill>
                  <a:schemeClr val="tx1"/>
                </a:solidFill>
                <a:effectLst/>
              </a:rPr>
            </a:br>
            <a:r>
              <a:rPr kumimoji="0" lang="en-US" altLang="en-US" sz="1100" b="0" i="0" u="none" strike="noStrike" cap="none" normalizeH="0" baseline="0" dirty="0">
                <a:ln>
                  <a:noFill/>
                </a:ln>
                <a:solidFill>
                  <a:schemeClr val="tx1"/>
                </a:solidFill>
                <a:effectLst/>
              </a:rPr>
              <a:t>The dataset is recorded from </a:t>
            </a:r>
            <a:r>
              <a:rPr kumimoji="0" lang="it-IT" altLang="en-US" sz="1100" b="1" i="0" u="none" strike="noStrike" cap="none" normalizeH="0" baseline="0" dirty="0">
                <a:ln>
                  <a:noFill/>
                </a:ln>
                <a:solidFill>
                  <a:schemeClr val="tx1"/>
                </a:solidFill>
                <a:effectLst/>
              </a:rPr>
              <a:t>LG 18650HG2 Li-ion Battery dataset </a:t>
            </a:r>
            <a:r>
              <a:rPr kumimoji="0" lang="en-US" altLang="en-US" sz="1100" b="0" i="0" u="none" strike="noStrike" cap="none" normalizeH="0" baseline="0" dirty="0">
                <a:ln>
                  <a:noFill/>
                </a:ln>
                <a:solidFill>
                  <a:schemeClr val="tx1"/>
                </a:solidFill>
                <a:effectLst/>
              </a:rPr>
              <a:t>under controlled laboratory conditions,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rPr>
              <a:t>simulating real-world  EV operations.</a:t>
            </a:r>
            <a:br>
              <a:rPr kumimoji="0" lang="en-US" altLang="en-US" sz="1100" b="0" i="0" u="none" strike="noStrike" cap="none" normalizeH="0" baseline="0" dirty="0">
                <a:ln>
                  <a:noFill/>
                </a:ln>
                <a:solidFill>
                  <a:schemeClr val="tx1"/>
                </a:solidFill>
                <a:effectLst/>
              </a:rPr>
            </a:br>
            <a:r>
              <a:rPr kumimoji="0" lang="en-US" altLang="en-US" sz="1100" b="0" i="0" u="none" strike="noStrike" cap="none" normalizeH="0" baseline="0" dirty="0">
                <a:ln>
                  <a:noFill/>
                </a:ln>
                <a:solidFill>
                  <a:schemeClr val="tx1"/>
                </a:solidFill>
                <a:effectLst/>
              </a:rPr>
              <a:t>It includes diverse operational scenarios such as varying discharge rates, load conditions, and </a:t>
            </a:r>
            <a:endParaRPr lang="en-US" altLang="en-US" sz="1100" dirty="0"/>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rPr>
              <a:t>environmental temperatures</a:t>
            </a:r>
            <a:r>
              <a:rPr kumimoji="0" lang="en-US" altLang="en-US" sz="1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Features:</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rPr>
              <a:t>Voltage (V):</a:t>
            </a:r>
            <a:r>
              <a:rPr kumimoji="0" lang="en-US" altLang="en-US" sz="1100" b="0" i="0" u="none" strike="noStrike" cap="none" normalizeH="0" baseline="0" dirty="0">
                <a:ln>
                  <a:noFill/>
                </a:ln>
                <a:solidFill>
                  <a:schemeClr val="tx1"/>
                </a:solidFill>
                <a:effectLst/>
              </a:rPr>
              <a:t> Represents the electrical potential difference across the battery terminals.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rPr>
              <a:t>Current (I):</a:t>
            </a:r>
            <a:r>
              <a:rPr kumimoji="0" lang="en-US" altLang="en-US" sz="1100" b="0" i="0" u="none" strike="noStrike" cap="none" normalizeH="0" baseline="0" dirty="0">
                <a:ln>
                  <a:noFill/>
                </a:ln>
                <a:solidFill>
                  <a:schemeClr val="tx1"/>
                </a:solidFill>
                <a:effectLst/>
              </a:rPr>
              <a:t> Measures the flow of electric charge.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rPr>
              <a:t>Temperature (T):</a:t>
            </a:r>
            <a:r>
              <a:rPr kumimoji="0" lang="en-US" altLang="en-US" sz="1100" b="0" i="0" u="none" strike="noStrike" cap="none" normalizeH="0" baseline="0" dirty="0">
                <a:ln>
                  <a:noFill/>
                </a:ln>
                <a:solidFill>
                  <a:schemeClr val="tx1"/>
                </a:solidFill>
                <a:effectLst/>
              </a:rPr>
              <a:t> Monitors the operating temperature, critical due to its impact on battery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rPr>
              <a:t>SOC:</a:t>
            </a:r>
            <a:r>
              <a:rPr kumimoji="0" lang="en-US" altLang="en-US" sz="1100" b="0" i="0" u="none" strike="noStrike" cap="none" normalizeH="0" baseline="0" dirty="0">
                <a:ln>
                  <a:noFill/>
                </a:ln>
                <a:solidFill>
                  <a:schemeClr val="tx1"/>
                </a:solidFill>
                <a:effectLst/>
              </a:rPr>
              <a:t> The percentage of the battery’s capacity remaining, the target variable for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Target Variable:</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chemeClr val="tx1"/>
                </a:solidFill>
                <a:effectLst/>
              </a:rPr>
              <a:t>State-of-Charge (SOC):</a:t>
            </a:r>
            <a:r>
              <a:rPr kumimoji="0" lang="en-US" altLang="en-US" sz="1100" b="0" i="0" u="none" strike="noStrike" cap="none" normalizeH="0" baseline="0" dirty="0">
                <a:ln>
                  <a:noFill/>
                </a:ln>
                <a:solidFill>
                  <a:schemeClr val="tx1"/>
                </a:solidFill>
                <a:effectLst/>
              </a:rPr>
              <a:t> Represents the battery's energy status, calculated using a combination of </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rPr>
              <a:t>Coulomb counting and voltage-based methods.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Data Collection Conditions</a:t>
            </a:r>
            <a:r>
              <a:rPr kumimoji="0" lang="en-US" altLang="en-US" sz="1000" b="1" i="0" u="none" strike="noStrike" cap="none" normalizeH="0" baseline="0" dirty="0">
                <a:ln>
                  <a:noFill/>
                </a:ln>
                <a:solidFill>
                  <a:schemeClr val="tx1"/>
                </a:solidFill>
                <a:effectLst/>
              </a:rPr>
              <a:t>:</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rPr>
              <a:t>Battery cycling data was collected at </a:t>
            </a:r>
            <a:r>
              <a:rPr kumimoji="0" lang="en-US" altLang="en-US" sz="1100" b="1" i="0" u="none" strike="noStrike" cap="none" normalizeH="0" baseline="0" dirty="0">
                <a:ln>
                  <a:noFill/>
                </a:ln>
                <a:solidFill>
                  <a:schemeClr val="tx1"/>
                </a:solidFill>
                <a:effectLst/>
              </a:rPr>
              <a:t>0°C</a:t>
            </a:r>
            <a:r>
              <a:rPr kumimoji="0" lang="en-US" altLang="en-US" sz="1100" b="0" i="0" u="none" strike="noStrike" cap="none" normalizeH="0" baseline="0" dirty="0">
                <a:ln>
                  <a:noFill/>
                </a:ln>
                <a:solidFill>
                  <a:schemeClr val="tx1"/>
                </a:solidFill>
                <a:effectLst/>
              </a:rPr>
              <a:t>, </a:t>
            </a:r>
            <a:r>
              <a:rPr kumimoji="0" lang="en-US" altLang="en-US" sz="1100" b="1" i="0" u="none" strike="noStrike" cap="none" normalizeH="0" baseline="0" dirty="0">
                <a:ln>
                  <a:noFill/>
                </a:ln>
                <a:solidFill>
                  <a:schemeClr val="tx1"/>
                </a:solidFill>
                <a:effectLst/>
              </a:rPr>
              <a:t>10°C</a:t>
            </a:r>
            <a:r>
              <a:rPr kumimoji="0" lang="en-US" altLang="en-US" sz="1100" b="0" i="0" u="none" strike="noStrike" cap="none" normalizeH="0" baseline="0" dirty="0">
                <a:ln>
                  <a:noFill/>
                </a:ln>
                <a:solidFill>
                  <a:schemeClr val="tx1"/>
                </a:solidFill>
                <a:effectLst/>
              </a:rPr>
              <a:t>, </a:t>
            </a:r>
            <a:r>
              <a:rPr kumimoji="0" lang="en-US" altLang="en-US" sz="1100" b="1" i="0" u="none" strike="noStrike" cap="none" normalizeH="0" baseline="0" dirty="0">
                <a:ln>
                  <a:noFill/>
                </a:ln>
                <a:solidFill>
                  <a:schemeClr val="tx1"/>
                </a:solidFill>
                <a:effectLst/>
              </a:rPr>
              <a:t>25°C</a:t>
            </a:r>
            <a:r>
              <a:rPr kumimoji="0" lang="en-US" altLang="en-US" sz="1100" b="0" i="0" u="none" strike="noStrike" cap="none" normalizeH="0" baseline="0" dirty="0">
                <a:ln>
                  <a:noFill/>
                </a:ln>
                <a:solidFill>
                  <a:schemeClr val="tx1"/>
                </a:solidFill>
                <a:effectLst/>
              </a:rPr>
              <a:t>, and </a:t>
            </a:r>
            <a:r>
              <a:rPr kumimoji="0" lang="en-US" altLang="en-US" sz="1100" b="1" i="0" u="none" strike="noStrike" cap="none" normalizeH="0" baseline="0" dirty="0">
                <a:ln>
                  <a:noFill/>
                </a:ln>
                <a:solidFill>
                  <a:schemeClr val="tx1"/>
                </a:solidFill>
                <a:effectLst/>
              </a:rPr>
              <a:t>40°C</a:t>
            </a:r>
            <a:r>
              <a:rPr kumimoji="0" lang="en-US" altLang="en-US" sz="1100" b="0" i="0" u="none" strike="noStrike" cap="none" normalizeH="0" baseline="0" dirty="0">
                <a:ln>
                  <a:noFill/>
                </a:ln>
                <a:solidFill>
                  <a:schemeClr val="tx1"/>
                </a:solidFill>
                <a:effectLst/>
              </a:rPr>
              <a:t> to evaluate temperature-induced variations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tx1"/>
                </a:solidFill>
                <a:effectLst/>
              </a:rPr>
              <a:t>  in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rPr>
              <a:t>Controlled experiments ensure consistency and reliability of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endParaRPr>
          </a:p>
        </p:txBody>
      </p:sp>
      <p:sp>
        <p:nvSpPr>
          <p:cNvPr id="15" name="TextBox 14">
            <a:extLst>
              <a:ext uri="{FF2B5EF4-FFF2-40B4-BE49-F238E27FC236}">
                <a16:creationId xmlns:a16="http://schemas.microsoft.com/office/drawing/2014/main" id="{3B2CEAD2-3EDC-8381-D56A-72AA4C4D1397}"/>
              </a:ext>
            </a:extLst>
          </p:cNvPr>
          <p:cNvSpPr txBox="1"/>
          <p:nvPr/>
        </p:nvSpPr>
        <p:spPr>
          <a:xfrm>
            <a:off x="175846" y="787608"/>
            <a:ext cx="3235569" cy="369332"/>
          </a:xfrm>
          <a:prstGeom prst="rect">
            <a:avLst/>
          </a:prstGeom>
          <a:noFill/>
        </p:spPr>
        <p:txBody>
          <a:bodyPr wrap="square" rtlCol="0">
            <a:spAutoFit/>
          </a:bodyPr>
          <a:lstStyle/>
          <a:p>
            <a:r>
              <a:rPr lang="en-IN" b="1" dirty="0"/>
              <a:t>Dataset Overview</a:t>
            </a:r>
          </a:p>
        </p:txBody>
      </p:sp>
      <p:pic>
        <p:nvPicPr>
          <p:cNvPr id="5" name="Picture 2" descr="KLE TECH - School of Management Studies and Research">
            <a:extLst>
              <a:ext uri="{FF2B5EF4-FFF2-40B4-BE49-F238E27FC236}">
                <a16:creationId xmlns:a16="http://schemas.microsoft.com/office/drawing/2014/main" id="{BDBA3939-569C-39B1-9BA7-15A94FE13C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AE5F5-C95F-A9BB-1449-356BA988381B}"/>
            </a:ext>
          </a:extLst>
        </p:cNvPr>
        <p:cNvGrpSpPr/>
        <p:nvPr/>
      </p:nvGrpSpPr>
      <p:grpSpPr>
        <a:xfrm>
          <a:off x="0" y="0"/>
          <a:ext cx="0" cy="0"/>
          <a:chOff x="0" y="0"/>
          <a:chExt cx="0" cy="0"/>
        </a:xfrm>
      </p:grpSpPr>
      <p:sp>
        <p:nvSpPr>
          <p:cNvPr id="2" name="StaticPath">
            <a:extLst>
              <a:ext uri="{FF2B5EF4-FFF2-40B4-BE49-F238E27FC236}">
                <a16:creationId xmlns:a16="http://schemas.microsoft.com/office/drawing/2014/main" id="{7EFF1777-D66B-B399-7CF7-0DD629943934}"/>
              </a:ext>
            </a:extLst>
          </p:cNvPr>
          <p:cNvSpPr/>
          <p:nvPr/>
        </p:nvSpPr>
        <p:spPr>
          <a:xfrm>
            <a:off x="7143750" y="0"/>
            <a:ext cx="2000250" cy="5143500"/>
          </a:xfrm>
          <a:prstGeom prst="rect">
            <a:avLst/>
          </a:prstGeom>
          <a:solidFill>
            <a:srgbClr val="FF9800"/>
          </a:solidFill>
          <a:ln/>
        </p:spPr>
      </p:sp>
      <p:sp>
        <p:nvSpPr>
          <p:cNvPr id="3" name="Title">
            <a:extLst>
              <a:ext uri="{FF2B5EF4-FFF2-40B4-BE49-F238E27FC236}">
                <a16:creationId xmlns:a16="http://schemas.microsoft.com/office/drawing/2014/main" id="{49BD6665-89D6-BDCE-02E4-821724592EB5}"/>
              </a:ext>
            </a:extLst>
          </p:cNvPr>
          <p:cNvSpPr/>
          <p:nvPr/>
        </p:nvSpPr>
        <p:spPr>
          <a:xfrm>
            <a:off x="2716969" y="60027"/>
            <a:ext cx="5715000" cy="571500"/>
          </a:xfrm>
          <a:prstGeom prst="rect">
            <a:avLst/>
          </a:prstGeom>
          <a:noFill/>
          <a:ln/>
        </p:spPr>
        <p:txBody>
          <a:bodyPr wrap="square" rtlCol="0" anchor="ctr"/>
          <a:lstStyle/>
          <a:p>
            <a:pPr marL="0" indent="0" algn="ctr">
              <a:buNone/>
            </a:pPr>
            <a:r>
              <a:rPr lang="en-US" sz="2200" b="1" dirty="0">
                <a:solidFill>
                  <a:srgbClr val="333333"/>
                </a:solidFill>
                <a:latin typeface="OpenSans-Bold" pitchFamily="34" charset="0"/>
                <a:ea typeface="OpenSans-Bold" pitchFamily="34" charset="-122"/>
                <a:cs typeface="OpenSans-Bold" pitchFamily="34" charset="-120"/>
              </a:rPr>
              <a:t>Data Description PART 2</a:t>
            </a:r>
            <a:endParaRPr lang="en-US" sz="2200" dirty="0"/>
          </a:p>
        </p:txBody>
      </p:sp>
      <p:pic>
        <p:nvPicPr>
          <p:cNvPr id="10" name="Image" descr="preencoded.png">
            <a:extLst>
              <a:ext uri="{FF2B5EF4-FFF2-40B4-BE49-F238E27FC236}">
                <a16:creationId xmlns:a16="http://schemas.microsoft.com/office/drawing/2014/main" id="{5CD2B45C-4376-DE89-11A3-C61FF51DA0A4}"/>
              </a:ext>
            </a:extLst>
          </p:cNvPr>
          <p:cNvPicPr>
            <a:picLocks noChangeAspect="1"/>
          </p:cNvPicPr>
          <p:nvPr/>
        </p:nvPicPr>
        <p:blipFill>
          <a:blip r:embed="rId3"/>
          <a:stretch>
            <a:fillRect/>
          </a:stretch>
        </p:blipFill>
        <p:spPr>
          <a:xfrm>
            <a:off x="6238875" y="1333500"/>
            <a:ext cx="2476500" cy="2476500"/>
          </a:xfrm>
          <a:prstGeom prst="rect">
            <a:avLst/>
          </a:prstGeom>
        </p:spPr>
      </p:pic>
      <p:sp>
        <p:nvSpPr>
          <p:cNvPr id="11" name="StaticPath">
            <a:extLst>
              <a:ext uri="{FF2B5EF4-FFF2-40B4-BE49-F238E27FC236}">
                <a16:creationId xmlns:a16="http://schemas.microsoft.com/office/drawing/2014/main" id="{43262D9C-DA8D-4A1E-1324-50D2D5A2DC37}"/>
              </a:ext>
            </a:extLst>
          </p:cNvPr>
          <p:cNvSpPr/>
          <p:nvPr/>
        </p:nvSpPr>
        <p:spPr>
          <a:xfrm>
            <a:off x="-1737360" y="3929576"/>
            <a:ext cx="1737360" cy="1737360"/>
          </a:xfrm>
          <a:prstGeom prst="ellipse">
            <a:avLst/>
          </a:prstGeom>
          <a:solidFill>
            <a:srgbClr val="000000">
              <a:alpha val="0"/>
            </a:srgbClr>
          </a:solidFill>
          <a:ln w="211667">
            <a:solidFill>
              <a:srgbClr val="FF9800"/>
            </a:solidFill>
            <a:prstDash val="solid"/>
          </a:ln>
        </p:spPr>
      </p:sp>
      <p:sp>
        <p:nvSpPr>
          <p:cNvPr id="12" name="StaticPath">
            <a:extLst>
              <a:ext uri="{FF2B5EF4-FFF2-40B4-BE49-F238E27FC236}">
                <a16:creationId xmlns:a16="http://schemas.microsoft.com/office/drawing/2014/main" id="{8CE7519E-2521-9447-E4CF-A3E499EB0B45}"/>
              </a:ext>
            </a:extLst>
          </p:cNvPr>
          <p:cNvSpPr/>
          <p:nvPr/>
        </p:nvSpPr>
        <p:spPr>
          <a:xfrm>
            <a:off x="200318" y="70369"/>
            <a:ext cx="482918" cy="482917"/>
          </a:xfrm>
          <a:prstGeom prst="ellipse">
            <a:avLst/>
          </a:prstGeom>
          <a:solidFill>
            <a:srgbClr val="000000"/>
          </a:solidFill>
          <a:ln/>
        </p:spPr>
      </p:sp>
      <p:sp>
        <p:nvSpPr>
          <p:cNvPr id="15" name="TextBox 14">
            <a:extLst>
              <a:ext uri="{FF2B5EF4-FFF2-40B4-BE49-F238E27FC236}">
                <a16:creationId xmlns:a16="http://schemas.microsoft.com/office/drawing/2014/main" id="{7435C8DA-4C68-1C6E-F88C-FABBA1476287}"/>
              </a:ext>
            </a:extLst>
          </p:cNvPr>
          <p:cNvSpPr txBox="1"/>
          <p:nvPr/>
        </p:nvSpPr>
        <p:spPr>
          <a:xfrm>
            <a:off x="683236" y="113834"/>
            <a:ext cx="3235569" cy="369332"/>
          </a:xfrm>
          <a:prstGeom prst="rect">
            <a:avLst/>
          </a:prstGeom>
          <a:noFill/>
        </p:spPr>
        <p:txBody>
          <a:bodyPr wrap="square" rtlCol="0">
            <a:spAutoFit/>
          </a:bodyPr>
          <a:lstStyle/>
          <a:p>
            <a:r>
              <a:rPr lang="en-IN" b="1" dirty="0"/>
              <a:t>Data Collection</a:t>
            </a:r>
          </a:p>
        </p:txBody>
      </p:sp>
      <p:sp>
        <p:nvSpPr>
          <p:cNvPr id="6" name="Rectangle 2">
            <a:extLst>
              <a:ext uri="{FF2B5EF4-FFF2-40B4-BE49-F238E27FC236}">
                <a16:creationId xmlns:a16="http://schemas.microsoft.com/office/drawing/2014/main" id="{2461ACEB-93DF-56B1-2168-90EF89F59BB3}"/>
              </a:ext>
            </a:extLst>
          </p:cNvPr>
          <p:cNvSpPr>
            <a:spLocks noChangeArrowheads="1"/>
          </p:cNvSpPr>
          <p:nvPr/>
        </p:nvSpPr>
        <p:spPr bwMode="auto">
          <a:xfrm>
            <a:off x="64800" y="620999"/>
            <a:ext cx="6948000" cy="4485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Temperature Conditions</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Recorded at:</a:t>
            </a:r>
            <a:r>
              <a:rPr kumimoji="0" lang="en-US" altLang="en-US" sz="1050" b="0" i="0" u="none" strike="noStrike" cap="none" normalizeH="0" baseline="0" dirty="0">
                <a:ln>
                  <a:noFill/>
                </a:ln>
                <a:solidFill>
                  <a:schemeClr val="tx1"/>
                </a:solidFill>
                <a:effectLst/>
              </a:rPr>
              <a:t> 0°C, 10°C, 25°C, and 40°C.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Relevance:</a:t>
            </a:r>
            <a:endParaRPr kumimoji="0" lang="en-US" altLang="en-US" sz="105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rPr>
              <a:t>Low temperatures (e.g., 0°C) increase internal resistance, reducing capacity.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rPr>
              <a:t>High temperatures (e.g., 40°C) accelerate chemical reactions, causing degradation.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In the Program:</a:t>
            </a:r>
            <a:br>
              <a:rPr kumimoji="0" lang="en-US" altLang="en-US" sz="1050" b="0" i="0" u="none" strike="noStrike" cap="none" normalizeH="0" baseline="0" dirty="0">
                <a:ln>
                  <a:noFill/>
                </a:ln>
                <a:solidFill>
                  <a:schemeClr val="tx1"/>
                </a:solidFill>
                <a:effectLst/>
              </a:rPr>
            </a:br>
            <a:r>
              <a:rPr kumimoji="0" lang="en-US" altLang="en-US" sz="1050" b="0" i="0" u="none" strike="noStrike" cap="none" normalizeH="0" baseline="0" dirty="0">
                <a:ln>
                  <a:noFill/>
                </a:ln>
                <a:solidFill>
                  <a:schemeClr val="tx1"/>
                </a:solidFill>
                <a:effectLst/>
              </a:rPr>
              <a:t>Data is segmented by temperature to evaluate SOC estimation performance under varying conditions.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Operational Conditions</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Charge/Discharge Cycles:</a:t>
            </a:r>
            <a:r>
              <a:rPr kumimoji="0" lang="en-US" altLang="en-US" sz="1050" b="0" i="0" u="none" strike="noStrike" cap="none" normalizeH="0" baseline="0" dirty="0">
                <a:ln>
                  <a:noFill/>
                </a:ln>
                <a:solidFill>
                  <a:schemeClr val="tx1"/>
                </a:solidFill>
                <a:effectLst/>
              </a:rPr>
              <a:t> Simulate realistic EV usage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Relevance:</a:t>
            </a:r>
            <a:endParaRPr kumimoji="0" lang="en-US" altLang="en-US" sz="105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rPr>
              <a:t>EV batteries operate dynamically; accurate SOC estimation is essential for all scenarios.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In the Program:</a:t>
            </a:r>
            <a:br>
              <a:rPr kumimoji="0" lang="en-US" altLang="en-US" sz="1050" b="0" i="0" u="none" strike="noStrike" cap="none" normalizeH="0" baseline="0" dirty="0">
                <a:ln>
                  <a:noFill/>
                </a:ln>
                <a:solidFill>
                  <a:schemeClr val="tx1"/>
                </a:solidFill>
                <a:effectLst/>
              </a:rPr>
            </a:br>
            <a:r>
              <a:rPr kumimoji="0" lang="en-US" altLang="en-US" sz="1050" b="0" i="0" u="none" strike="noStrike" cap="none" normalizeH="0" baseline="0" dirty="0">
                <a:ln>
                  <a:noFill/>
                </a:ln>
                <a:solidFill>
                  <a:schemeClr val="tx1"/>
                </a:solidFill>
                <a:effectLst/>
              </a:rPr>
              <a:t>Models are trained on varied cycles, enhancing robustness for real-world applications.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Measured Parameters (Input Features)</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Inputs:</a:t>
            </a:r>
            <a:r>
              <a:rPr kumimoji="0" lang="en-US" altLang="en-US" sz="1050" b="0" i="0" u="none" strike="noStrike" cap="none" normalizeH="0" baseline="0" dirty="0">
                <a:ln>
                  <a:noFill/>
                </a:ln>
                <a:solidFill>
                  <a:schemeClr val="tx1"/>
                </a:solidFill>
                <a:effectLst/>
              </a:rPr>
              <a:t> Voltage (V), Current (I), Temperature (T).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Relevance:</a:t>
            </a:r>
            <a:r>
              <a:rPr kumimoji="0" lang="en-US" altLang="en-US" sz="1050" b="0" i="0" u="none" strike="noStrike" cap="none" normalizeH="0" baseline="0" dirty="0">
                <a:ln>
                  <a:noFill/>
                </a:ln>
                <a:solidFill>
                  <a:schemeClr val="tx1"/>
                </a:solidFill>
                <a:effectLst/>
              </a:rPr>
              <a:t> These parameters influence SOC and are key for modeling battery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In the Program:</a:t>
            </a:r>
            <a:br>
              <a:rPr kumimoji="0" lang="en-US" altLang="en-US" sz="1050" b="0" i="0" u="none" strike="noStrike" cap="none" normalizeH="0" baseline="0" dirty="0">
                <a:ln>
                  <a:noFill/>
                </a:ln>
                <a:solidFill>
                  <a:schemeClr val="tx1"/>
                </a:solidFill>
                <a:effectLst/>
              </a:rPr>
            </a:br>
            <a:r>
              <a:rPr kumimoji="0" lang="en-US" altLang="en-US" sz="1050" b="0" i="0" u="none" strike="noStrike" cap="none" normalizeH="0" baseline="0" dirty="0">
                <a:ln>
                  <a:noFill/>
                </a:ln>
                <a:solidFill>
                  <a:schemeClr val="tx1"/>
                </a:solidFill>
                <a:effectLst/>
              </a:rPr>
              <a:t>Features are normalized and fed into sequential models (LSTM, TCN) for training.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Data Sampling and Recording</a:t>
            </a: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Relevance:</a:t>
            </a:r>
            <a:r>
              <a:rPr kumimoji="0" lang="en-US" altLang="en-US" sz="1050" b="0" i="0" u="none" strike="noStrike" cap="none" normalizeH="0" baseline="0" dirty="0">
                <a:ln>
                  <a:noFill/>
                </a:ln>
                <a:solidFill>
                  <a:schemeClr val="tx1"/>
                </a:solidFill>
                <a:effectLst/>
              </a:rPr>
              <a:t> Regular sampling ensures uniformity and captures temporal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rPr>
              <a:t>In the Program:</a:t>
            </a:r>
            <a:br>
              <a:rPr kumimoji="0" lang="en-US" altLang="en-US" sz="1050" b="0" i="0" u="none" strike="noStrike" cap="none" normalizeH="0" baseline="0" dirty="0">
                <a:ln>
                  <a:noFill/>
                </a:ln>
                <a:solidFill>
                  <a:schemeClr val="tx1"/>
                </a:solidFill>
                <a:effectLst/>
              </a:rPr>
            </a:br>
            <a:r>
              <a:rPr kumimoji="0" lang="en-US" altLang="en-US" sz="1050" b="0" i="0" u="none" strike="noStrike" cap="none" normalizeH="0" baseline="0" dirty="0">
                <a:ln>
                  <a:noFill/>
                </a:ln>
                <a:solidFill>
                  <a:schemeClr val="tx1"/>
                </a:solidFill>
                <a:effectLst/>
              </a:rPr>
              <a:t>Sequential data is processed using the sliding window method to create time-series inputs.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p:txBody>
      </p:sp>
      <p:pic>
        <p:nvPicPr>
          <p:cNvPr id="4" name="Picture 2" descr="KLE TECH - School of Management Studies and Research">
            <a:extLst>
              <a:ext uri="{FF2B5EF4-FFF2-40B4-BE49-F238E27FC236}">
                <a16:creationId xmlns:a16="http://schemas.microsoft.com/office/drawing/2014/main" id="{74E3AC98-1689-00B1-45F7-4E5BFC016A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074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taticPath"/>
          <p:cNvSpPr/>
          <p:nvPr/>
        </p:nvSpPr>
        <p:spPr>
          <a:xfrm>
            <a:off x="-1151953" y="2346008"/>
            <a:ext cx="5000625" cy="5000625"/>
          </a:xfrm>
          <a:prstGeom prst="ellipse">
            <a:avLst/>
          </a:prstGeom>
          <a:solidFill>
            <a:srgbClr val="FF9800"/>
          </a:solidFill>
          <a:ln/>
        </p:spPr>
      </p:sp>
      <p:sp>
        <p:nvSpPr>
          <p:cNvPr id="3" name="StaticPath"/>
          <p:cNvSpPr/>
          <p:nvPr/>
        </p:nvSpPr>
        <p:spPr>
          <a:xfrm>
            <a:off x="208800" y="168301"/>
            <a:ext cx="6703562" cy="4644000"/>
          </a:xfrm>
          <a:prstGeom prst="rect">
            <a:avLst/>
          </a:prstGeom>
          <a:solidFill>
            <a:srgbClr val="FFFFFF"/>
          </a:solidFill>
          <a:ln w="21167">
            <a:solidFill>
              <a:srgbClr val="000000"/>
            </a:solidFill>
            <a:prstDash val="solid"/>
          </a:ln>
        </p:spPr>
        <p:txBody>
          <a:bodyPr/>
          <a:lstStyle/>
          <a:p>
            <a:endParaRPr lang="en-IN" dirty="0"/>
          </a:p>
        </p:txBody>
      </p:sp>
      <p:sp>
        <p:nvSpPr>
          <p:cNvPr id="4" name="Title"/>
          <p:cNvSpPr/>
          <p:nvPr/>
        </p:nvSpPr>
        <p:spPr>
          <a:xfrm rot="-5400000">
            <a:off x="-1835997" y="1500211"/>
            <a:ext cx="4571998" cy="2224800"/>
          </a:xfrm>
          <a:prstGeom prst="rect">
            <a:avLst/>
          </a:prstGeom>
          <a:noFill/>
          <a:ln/>
        </p:spPr>
        <p:txBody>
          <a:bodyPr wrap="square" rtlCol="0" anchor="ctr"/>
          <a:lstStyle/>
          <a:p>
            <a:pPr marL="0" indent="0" algn="ctr">
              <a:buNone/>
            </a:pPr>
            <a:r>
              <a:rPr lang="en-US" sz="3162" b="1" dirty="0">
                <a:solidFill>
                  <a:srgbClr val="000000"/>
                </a:solidFill>
                <a:latin typeface="OpenSans-Bold" pitchFamily="34" charset="0"/>
                <a:ea typeface="OpenSans-Bold" pitchFamily="34" charset="-122"/>
                <a:cs typeface="OpenSans-Bold" pitchFamily="34" charset="-120"/>
              </a:rPr>
              <a:t>Methodology - Model</a:t>
            </a:r>
            <a:endParaRPr lang="en-US" sz="3162" dirty="0"/>
          </a:p>
        </p:txBody>
      </p:sp>
      <p:sp>
        <p:nvSpPr>
          <p:cNvPr id="5" name="Form title 1"/>
          <p:cNvSpPr/>
          <p:nvPr/>
        </p:nvSpPr>
        <p:spPr>
          <a:xfrm>
            <a:off x="1890447" y="264601"/>
            <a:ext cx="3547396" cy="236792"/>
          </a:xfrm>
          <a:prstGeom prst="rect">
            <a:avLst/>
          </a:prstGeom>
          <a:noFill/>
          <a:ln/>
        </p:spPr>
        <p:txBody>
          <a:bodyPr wrap="square" rtlCol="0" anchor="ctr"/>
          <a:lstStyle/>
          <a:p>
            <a:pPr marL="0" indent="0" algn="ctr">
              <a:buNone/>
            </a:pPr>
            <a:r>
              <a:rPr lang="en-US" sz="1633" b="1" dirty="0">
                <a:solidFill>
                  <a:srgbClr val="000000"/>
                </a:solidFill>
                <a:latin typeface="OpenSans-Bold" pitchFamily="34" charset="0"/>
                <a:ea typeface="OpenSans-Bold" pitchFamily="34" charset="-122"/>
                <a:cs typeface="OpenSans-Bold" pitchFamily="34" charset="-120"/>
              </a:rPr>
              <a:t>Model Architectures</a:t>
            </a:r>
            <a:endParaRPr lang="en-US" sz="1633" dirty="0"/>
          </a:p>
        </p:txBody>
      </p:sp>
      <p:pic>
        <p:nvPicPr>
          <p:cNvPr id="9" name="Image" descr="preencoded.png"/>
          <p:cNvPicPr>
            <a:picLocks noChangeAspect="1"/>
          </p:cNvPicPr>
          <p:nvPr/>
        </p:nvPicPr>
        <p:blipFill>
          <a:blip r:embed="rId3"/>
          <a:stretch>
            <a:fillRect/>
          </a:stretch>
        </p:blipFill>
        <p:spPr>
          <a:xfrm>
            <a:off x="7099200" y="1601962"/>
            <a:ext cx="1947646" cy="1947646"/>
          </a:xfrm>
          <a:prstGeom prst="rect">
            <a:avLst/>
          </a:prstGeom>
        </p:spPr>
      </p:pic>
      <p:sp>
        <p:nvSpPr>
          <p:cNvPr id="10" name="StaticPath"/>
          <p:cNvSpPr/>
          <p:nvPr/>
        </p:nvSpPr>
        <p:spPr>
          <a:xfrm>
            <a:off x="7188327" y="-1904238"/>
            <a:ext cx="2694623" cy="2694623"/>
          </a:xfrm>
          <a:prstGeom prst="ellipse">
            <a:avLst/>
          </a:prstGeom>
          <a:solidFill>
            <a:srgbClr val="000000">
              <a:alpha val="0"/>
            </a:srgbClr>
          </a:solidFill>
          <a:ln w="423333">
            <a:solidFill>
              <a:srgbClr val="FF9800"/>
            </a:solidFill>
            <a:prstDash val="solid"/>
          </a:ln>
        </p:spPr>
      </p:sp>
      <p:sp>
        <p:nvSpPr>
          <p:cNvPr id="11" name="TextBox 10">
            <a:extLst>
              <a:ext uri="{FF2B5EF4-FFF2-40B4-BE49-F238E27FC236}">
                <a16:creationId xmlns:a16="http://schemas.microsoft.com/office/drawing/2014/main" id="{8C2D4E69-EAFD-2875-8C06-571B9ADD1B6B}"/>
              </a:ext>
            </a:extLst>
          </p:cNvPr>
          <p:cNvSpPr txBox="1"/>
          <p:nvPr/>
        </p:nvSpPr>
        <p:spPr>
          <a:xfrm>
            <a:off x="651872" y="781340"/>
            <a:ext cx="6393600" cy="2970044"/>
          </a:xfrm>
          <a:prstGeom prst="rect">
            <a:avLst/>
          </a:prstGeom>
          <a:noFill/>
        </p:spPr>
        <p:txBody>
          <a:bodyPr wrap="square" rtlCol="0">
            <a:spAutoFit/>
          </a:bodyPr>
          <a:lstStyle/>
          <a:p>
            <a:r>
              <a:rPr lang="en-US" sz="1300" b="1" i="1" dirty="0"/>
              <a:t>LSTM (Long Short-Term Memory):</a:t>
            </a:r>
          </a:p>
          <a:p>
            <a:endParaRPr lang="en-US" sz="1300" b="1" i="1" dirty="0"/>
          </a:p>
          <a:p>
            <a:endParaRPr lang="en-US" sz="1300" b="1" i="1" dirty="0"/>
          </a:p>
          <a:p>
            <a:endParaRPr lang="en-US" sz="1300" b="1" i="1" dirty="0"/>
          </a:p>
          <a:p>
            <a:endParaRPr lang="en-US" sz="1300" b="1" i="1" dirty="0"/>
          </a:p>
          <a:p>
            <a:endParaRPr lang="en-US" sz="1300" b="1" i="1" dirty="0"/>
          </a:p>
          <a:p>
            <a:endParaRPr lang="en-US" sz="1300" b="1" i="1" dirty="0"/>
          </a:p>
          <a:p>
            <a:endParaRPr lang="en-US" sz="1300" b="1" i="1" dirty="0"/>
          </a:p>
          <a:p>
            <a:r>
              <a:rPr lang="en-US" sz="1300" b="1" i="1" dirty="0"/>
              <a:t>Bi-LSTM (Bidirectional LSTM):</a:t>
            </a:r>
          </a:p>
          <a:p>
            <a:endParaRPr lang="en-US" sz="1000" dirty="0"/>
          </a:p>
          <a:p>
            <a:endParaRPr lang="en-US" sz="1000" dirty="0"/>
          </a:p>
          <a:p>
            <a:endParaRPr lang="en-US" sz="1000" dirty="0"/>
          </a:p>
          <a:p>
            <a:endParaRPr lang="en-US" sz="1000" dirty="0"/>
          </a:p>
          <a:p>
            <a:endParaRPr lang="en-US" sz="1000" dirty="0"/>
          </a:p>
          <a:p>
            <a:endParaRPr lang="en-US" sz="1000" dirty="0"/>
          </a:p>
          <a:p>
            <a:endParaRPr lang="en-IN" sz="1000" dirty="0"/>
          </a:p>
        </p:txBody>
      </p:sp>
      <p:pic>
        <p:nvPicPr>
          <p:cNvPr id="6" name="Picture 2" descr="KLE TECH - School of Management Studies and Research">
            <a:extLst>
              <a:ext uri="{FF2B5EF4-FFF2-40B4-BE49-F238E27FC236}">
                <a16:creationId xmlns:a16="http://schemas.microsoft.com/office/drawing/2014/main" id="{935159FC-C92F-B52F-D586-84C7C993E0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32401" y="0"/>
            <a:ext cx="711599" cy="6959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A4DD072-DE24-D65F-2ABE-D150DFBA1D42}"/>
              </a:ext>
            </a:extLst>
          </p:cNvPr>
          <p:cNvPicPr>
            <a:picLocks noChangeAspect="1"/>
          </p:cNvPicPr>
          <p:nvPr/>
        </p:nvPicPr>
        <p:blipFill>
          <a:blip r:embed="rId5"/>
          <a:stretch>
            <a:fillRect/>
          </a:stretch>
        </p:blipFill>
        <p:spPr>
          <a:xfrm>
            <a:off x="1890447" y="1077842"/>
            <a:ext cx="1949720" cy="1381434"/>
          </a:xfrm>
          <a:prstGeom prst="rect">
            <a:avLst/>
          </a:prstGeom>
        </p:spPr>
      </p:pic>
      <p:pic>
        <p:nvPicPr>
          <p:cNvPr id="13" name="Picture 12">
            <a:extLst>
              <a:ext uri="{FF2B5EF4-FFF2-40B4-BE49-F238E27FC236}">
                <a16:creationId xmlns:a16="http://schemas.microsoft.com/office/drawing/2014/main" id="{E8C524EE-E27E-03F8-C16E-CE3A21A55F8D}"/>
              </a:ext>
            </a:extLst>
          </p:cNvPr>
          <p:cNvPicPr>
            <a:picLocks noChangeAspect="1"/>
          </p:cNvPicPr>
          <p:nvPr/>
        </p:nvPicPr>
        <p:blipFill>
          <a:blip r:embed="rId6"/>
          <a:stretch>
            <a:fillRect/>
          </a:stretch>
        </p:blipFill>
        <p:spPr>
          <a:xfrm>
            <a:off x="1739927" y="2644195"/>
            <a:ext cx="2272767" cy="148878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1762</Words>
  <Application>Microsoft Office PowerPoint</Application>
  <PresentationFormat>On-screen Show (16:9)</PresentationFormat>
  <Paragraphs>224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OpenSans-Bold</vt:lpstr>
      <vt:lpstr>Prompt-Bold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01fe21bee016</cp:lastModifiedBy>
  <cp:revision>22</cp:revision>
  <dcterms:created xsi:type="dcterms:W3CDTF">2024-11-26T07:18:07Z</dcterms:created>
  <dcterms:modified xsi:type="dcterms:W3CDTF">2025-02-08T07:41:24Z</dcterms:modified>
</cp:coreProperties>
</file>