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60" r:id="rId9"/>
    <p:sldId id="261" r:id="rId10"/>
    <p:sldId id="264" r:id="rId11"/>
    <p:sldId id="270" r:id="rId12"/>
    <p:sldId id="271" r:id="rId13"/>
    <p:sldId id="262" r:id="rId14"/>
    <p:sldId id="263" r:id="rId15"/>
    <p:sldId id="266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8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88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C2DA-EA2A-353A-B9E1-6B87C075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7C950-DD65-9F57-CD69-4DCA0745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43913-EACE-CF9C-8E53-7902316E4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3B0D0-AA0F-7B0F-9A21-EB35034FA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BF90-4127-017E-5CC9-0E38DE91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67B0E-CDB2-DDEC-498B-D4E6EC954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AEB59-C241-1BB0-7FC0-DB40D5F9E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DD89-3835-8A3F-67EE-42BEC29A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3FE1-2BC0-2503-A54A-8A887832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41B98-84CB-3157-3A67-005CE6343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3BA90-F8FF-55BA-CC2B-4A4981BB7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A89-CE85-2E4B-8D54-013EBDDC5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B4BF7-31A2-E627-F3C5-424B73D7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4C94F-3948-C5B8-5D4B-DAA297AA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E131-DB29-A24B-A37B-2BF87D6B4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06D6-2F62-D757-E76D-536310F888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BD39B-4FBF-F272-4CD4-968815B1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3DC170-D15A-D3BD-30FD-DB363A679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676D6-0C40-82D6-1C1B-4762212BA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3F10-82CC-A0D2-82BA-645E57274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939165" y="1692307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Temperature-Dependent SOC Estimation Using Deep Learning Models</a:t>
            </a:r>
            <a:endParaRPr lang="en-US" sz="2529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059585" y="244006"/>
            <a:ext cx="5118442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Comparison LSTM</a:t>
            </a:r>
            <a:endParaRPr lang="en-US" sz="3149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Strengths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Weaknesses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Observations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Excellent at capturing long-term dependencies in sequential data, which is critical for SOC estimation.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Sequential processing makes training slower compared to parallel models like TCN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Performs reliably under normal conditions but struggles to maintain accuracy in extreme temperature ranges.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839D-FC86-9A47-C4E3-3039E37E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FEEB84F0-79AE-669C-B01D-6F7BBB4001C4}"/>
              </a:ext>
            </a:extLst>
          </p:cNvPr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6C626B1-6DEB-CEC5-1C13-DEC575F1329B}"/>
              </a:ext>
            </a:extLst>
          </p:cNvPr>
          <p:cNvSpPr/>
          <p:nvPr/>
        </p:nvSpPr>
        <p:spPr>
          <a:xfrm>
            <a:off x="2003587" y="206509"/>
            <a:ext cx="5118442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Comparison </a:t>
            </a:r>
            <a:r>
              <a:rPr lang="en-IN" sz="3200" b="1" dirty="0"/>
              <a:t>Bi-LSTM</a:t>
            </a:r>
            <a:endParaRPr lang="en-US" sz="3149" b="1" dirty="0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3AC2B5EC-57C2-534E-3CF7-11AD624E7894}"/>
              </a:ext>
            </a:extLst>
          </p:cNvPr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B05AE2E6-A55C-871E-589D-AE9994B2C051}"/>
              </a:ext>
            </a:extLst>
          </p:cNvPr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01FD60FB-E1F2-BA96-A0DF-A4E28EB95486}"/>
              </a:ext>
            </a:extLst>
          </p:cNvPr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87A925C1-93FA-C7C1-26EF-FF8D37BBCDB0}"/>
              </a:ext>
            </a:extLst>
          </p:cNvPr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>
            <a:extLst>
              <a:ext uri="{FF2B5EF4-FFF2-40B4-BE49-F238E27FC236}">
                <a16:creationId xmlns:a16="http://schemas.microsoft.com/office/drawing/2014/main" id="{62508C72-FDF0-9586-5D33-E25570F48ABC}"/>
              </a:ext>
            </a:extLst>
          </p:cNvPr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Strengths</a:t>
            </a:r>
            <a:endParaRPr lang="en-US" sz="2300" dirty="0"/>
          </a:p>
        </p:txBody>
      </p:sp>
      <p:sp>
        <p:nvSpPr>
          <p:cNvPr id="9" name="Form title 2">
            <a:extLst>
              <a:ext uri="{FF2B5EF4-FFF2-40B4-BE49-F238E27FC236}">
                <a16:creationId xmlns:a16="http://schemas.microsoft.com/office/drawing/2014/main" id="{2DAB4EA7-0297-6FCA-69E9-5E0D7731C16E}"/>
              </a:ext>
            </a:extLst>
          </p:cNvPr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Weaknesses</a:t>
            </a:r>
            <a:endParaRPr lang="en-US" sz="2300" dirty="0"/>
          </a:p>
        </p:txBody>
      </p:sp>
      <p:sp>
        <p:nvSpPr>
          <p:cNvPr id="10" name="Form title 3">
            <a:extLst>
              <a:ext uri="{FF2B5EF4-FFF2-40B4-BE49-F238E27FC236}">
                <a16:creationId xmlns:a16="http://schemas.microsoft.com/office/drawing/2014/main" id="{5767A6DD-36DC-C8B3-C6B5-100DAFBB3D9C}"/>
              </a:ext>
            </a:extLst>
          </p:cNvPr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Observations</a:t>
            </a:r>
            <a:endParaRPr lang="en-US" sz="2300" dirty="0"/>
          </a:p>
        </p:txBody>
      </p:sp>
      <p:sp>
        <p:nvSpPr>
          <p:cNvPr id="11" name="Form text 1">
            <a:extLst>
              <a:ext uri="{FF2B5EF4-FFF2-40B4-BE49-F238E27FC236}">
                <a16:creationId xmlns:a16="http://schemas.microsoft.com/office/drawing/2014/main" id="{08EE8ECA-0C4E-0965-B7F9-9A14A3DAFBD7}"/>
              </a:ext>
            </a:extLst>
          </p:cNvPr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Processes input in both forward and backward directions, enhancing accuracy by capturing bidirectional temporal dependencies.</a:t>
            </a:r>
          </a:p>
        </p:txBody>
      </p:sp>
      <p:sp>
        <p:nvSpPr>
          <p:cNvPr id="12" name="Form text 2">
            <a:extLst>
              <a:ext uri="{FF2B5EF4-FFF2-40B4-BE49-F238E27FC236}">
                <a16:creationId xmlns:a16="http://schemas.microsoft.com/office/drawing/2014/main" id="{16A16182-79C2-2D6E-977D-09F95B8EA4F3}"/>
              </a:ext>
            </a:extLst>
          </p:cNvPr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Higher computational cost due to processing the sequence twice (forward and backward).</a:t>
            </a:r>
            <a:endParaRPr lang="en-US" sz="1300" dirty="0"/>
          </a:p>
        </p:txBody>
      </p:sp>
      <p:sp>
        <p:nvSpPr>
          <p:cNvPr id="13" name="Form text 3">
            <a:extLst>
              <a:ext uri="{FF2B5EF4-FFF2-40B4-BE49-F238E27FC236}">
                <a16:creationId xmlns:a16="http://schemas.microsoft.com/office/drawing/2014/main" id="{DBA9B8AC-49FB-E340-A41E-3FF6315071FB}"/>
              </a:ext>
            </a:extLst>
          </p:cNvPr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Outperforms LSTM in dynamic conditions but lacks the speed advantage of convolutional models.</a:t>
            </a:r>
            <a:endParaRPr lang="en-US" sz="1300" dirty="0"/>
          </a:p>
        </p:txBody>
      </p:sp>
      <p:sp>
        <p:nvSpPr>
          <p:cNvPr id="14" name="StaticPath">
            <a:extLst>
              <a:ext uri="{FF2B5EF4-FFF2-40B4-BE49-F238E27FC236}">
                <a16:creationId xmlns:a16="http://schemas.microsoft.com/office/drawing/2014/main" id="{53DD9098-7B2E-7492-6AAA-44E3FE15D3AC}"/>
              </a:ext>
            </a:extLst>
          </p:cNvPr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1B29E2EE-E345-12C8-E838-44E3B9F25767}"/>
              </a:ext>
            </a:extLst>
          </p:cNvPr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>
            <a:extLst>
              <a:ext uri="{FF2B5EF4-FFF2-40B4-BE49-F238E27FC236}">
                <a16:creationId xmlns:a16="http://schemas.microsoft.com/office/drawing/2014/main" id="{372464AC-4976-CFCB-3A19-04048276C3A8}"/>
              </a:ext>
            </a:extLst>
          </p:cNvPr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  <p:extLst>
      <p:ext uri="{BB962C8B-B14F-4D97-AF65-F5344CB8AC3E}">
        <p14:creationId xmlns:p14="http://schemas.microsoft.com/office/powerpoint/2010/main" val="420767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A2E4F-21B9-A7D7-DFD0-E7178BA97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7B51214-1D48-2C84-BEB5-00E92D0BCB97}"/>
              </a:ext>
            </a:extLst>
          </p:cNvPr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E37BF3B-AF0B-DA53-E04E-BAF887F6CB73}"/>
              </a:ext>
            </a:extLst>
          </p:cNvPr>
          <p:cNvSpPr/>
          <p:nvPr/>
        </p:nvSpPr>
        <p:spPr>
          <a:xfrm>
            <a:off x="2059585" y="244006"/>
            <a:ext cx="5118442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Comparison TCN</a:t>
            </a:r>
            <a:endParaRPr lang="en-US" sz="3149" dirty="0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1038262C-67B9-588D-1648-C3D992F67F11}"/>
              </a:ext>
            </a:extLst>
          </p:cNvPr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0873A628-E6D4-79E4-F775-10CEFB14F5F9}"/>
              </a:ext>
            </a:extLst>
          </p:cNvPr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1E410E32-2B89-C98E-905E-41E3B611C42C}"/>
              </a:ext>
            </a:extLst>
          </p:cNvPr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20152DDA-749E-710F-7689-BF95A68FD585}"/>
              </a:ext>
            </a:extLst>
          </p:cNvPr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>
            <a:extLst>
              <a:ext uri="{FF2B5EF4-FFF2-40B4-BE49-F238E27FC236}">
                <a16:creationId xmlns:a16="http://schemas.microsoft.com/office/drawing/2014/main" id="{0C158D2C-F9B4-1CD4-C41B-CB30EC7B8889}"/>
              </a:ext>
            </a:extLst>
          </p:cNvPr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Strengths</a:t>
            </a:r>
            <a:endParaRPr lang="en-US" sz="2300" dirty="0"/>
          </a:p>
        </p:txBody>
      </p:sp>
      <p:sp>
        <p:nvSpPr>
          <p:cNvPr id="9" name="Form title 2">
            <a:extLst>
              <a:ext uri="{FF2B5EF4-FFF2-40B4-BE49-F238E27FC236}">
                <a16:creationId xmlns:a16="http://schemas.microsoft.com/office/drawing/2014/main" id="{92A85FC0-AB8B-FB1B-AD5B-92F136745270}"/>
              </a:ext>
            </a:extLst>
          </p:cNvPr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Weaknesses</a:t>
            </a:r>
            <a:endParaRPr lang="en-US" sz="2300" dirty="0"/>
          </a:p>
        </p:txBody>
      </p:sp>
      <p:sp>
        <p:nvSpPr>
          <p:cNvPr id="10" name="Form title 3">
            <a:extLst>
              <a:ext uri="{FF2B5EF4-FFF2-40B4-BE49-F238E27FC236}">
                <a16:creationId xmlns:a16="http://schemas.microsoft.com/office/drawing/2014/main" id="{3372B5A8-85EC-38E9-9D65-8E82CB8FD233}"/>
              </a:ext>
            </a:extLst>
          </p:cNvPr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Observations</a:t>
            </a:r>
            <a:endParaRPr lang="en-US" sz="2300" dirty="0"/>
          </a:p>
        </p:txBody>
      </p:sp>
      <p:sp>
        <p:nvSpPr>
          <p:cNvPr id="11" name="Form text 1">
            <a:extLst>
              <a:ext uri="{FF2B5EF4-FFF2-40B4-BE49-F238E27FC236}">
                <a16:creationId xmlns:a16="http://schemas.microsoft.com/office/drawing/2014/main" id="{C64F1E03-348A-C1A7-0EEB-0D4B4941E755}"/>
              </a:ext>
            </a:extLst>
          </p:cNvPr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Fast training with parallel processing and effective handling of long-range dependencies using dilated convolutions.</a:t>
            </a:r>
            <a:endParaRPr lang="en-US" sz="1300" dirty="0"/>
          </a:p>
        </p:txBody>
      </p:sp>
      <p:sp>
        <p:nvSpPr>
          <p:cNvPr id="12" name="Form text 2">
            <a:extLst>
              <a:ext uri="{FF2B5EF4-FFF2-40B4-BE49-F238E27FC236}">
                <a16:creationId xmlns:a16="http://schemas.microsoft.com/office/drawing/2014/main" id="{978FCE88-FB76-C357-5233-52C7D154DCD4}"/>
              </a:ext>
            </a:extLst>
          </p:cNvPr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Lacks the bidirectional capabilities of Bi-LSTM, limiting contextual understanding in certain conditions.</a:t>
            </a:r>
            <a:endParaRPr lang="en-US" sz="1300" dirty="0"/>
          </a:p>
        </p:txBody>
      </p:sp>
      <p:sp>
        <p:nvSpPr>
          <p:cNvPr id="13" name="Form text 3">
            <a:extLst>
              <a:ext uri="{FF2B5EF4-FFF2-40B4-BE49-F238E27FC236}">
                <a16:creationId xmlns:a16="http://schemas.microsoft.com/office/drawing/2014/main" id="{E4BE0510-45C8-A047-9EFF-C46A184CDD7D}"/>
              </a:ext>
            </a:extLst>
          </p:cNvPr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Performs well across all temperatures but slightly trails Bi-LSTM in extreme conditions.</a:t>
            </a:r>
            <a:endParaRPr lang="en-US" sz="1300" dirty="0"/>
          </a:p>
        </p:txBody>
      </p:sp>
      <p:sp>
        <p:nvSpPr>
          <p:cNvPr id="14" name="StaticPath">
            <a:extLst>
              <a:ext uri="{FF2B5EF4-FFF2-40B4-BE49-F238E27FC236}">
                <a16:creationId xmlns:a16="http://schemas.microsoft.com/office/drawing/2014/main" id="{95D83018-D18D-E1E7-3306-46E0AA769546}"/>
              </a:ext>
            </a:extLst>
          </p:cNvPr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C9D48B9E-B910-8593-3213-B1D6471109BF}"/>
              </a:ext>
            </a:extLst>
          </p:cNvPr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>
            <a:extLst>
              <a:ext uri="{FF2B5EF4-FFF2-40B4-BE49-F238E27FC236}">
                <a16:creationId xmlns:a16="http://schemas.microsoft.com/office/drawing/2014/main" id="{360F3326-D754-D05B-4F54-1671D11A0F60}"/>
              </a:ext>
            </a:extLst>
          </p:cNvPr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  <p:extLst>
      <p:ext uri="{BB962C8B-B14F-4D97-AF65-F5344CB8AC3E}">
        <p14:creationId xmlns:p14="http://schemas.microsoft.com/office/powerpoint/2010/main" val="138070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917025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Results and Analysis </a:t>
            </a:r>
            <a:endParaRPr lang="en-US" sz="22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78329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E5360-4259-09E5-E882-140CB0B33294}"/>
              </a:ext>
            </a:extLst>
          </p:cNvPr>
          <p:cNvSpPr txBox="1"/>
          <p:nvPr/>
        </p:nvSpPr>
        <p:spPr>
          <a:xfrm>
            <a:off x="173208" y="709582"/>
            <a:ext cx="5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Deep Learning Insights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3C68EF-3257-4A40-FCF0-2031B4F4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31" y="1181576"/>
            <a:ext cx="587984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temporal sequences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declines in extreme temperatures due to limited bidirectional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~2.2% at 0°C.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Bi-LSTM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forward and backward temporal dependencies, improving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better in dynamic conditions compared to LSTM.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~1.91% at 0°C.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processing with dilated convolutions enhances training speed and long-term dependency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standalone performance across all temperatures.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~1.83% at 0°C.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TCN-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strengths of TCN and Bi-LSTM.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Superior SOC estimation accuracy under challenging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~1.70% at 0°C.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098709" y="16049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Results and Analysis -Contd</a:t>
            </a:r>
            <a:endParaRPr lang="en-US" sz="22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6015F-9CD5-0F6D-80DA-A59882CC58D9}"/>
              </a:ext>
            </a:extLst>
          </p:cNvPr>
          <p:cNvSpPr txBox="1"/>
          <p:nvPr/>
        </p:nvSpPr>
        <p:spPr>
          <a:xfrm>
            <a:off x="358726" y="1638886"/>
            <a:ext cx="571500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1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TCN and its hybrid models outperformed LSTM and Bi-LSTM, particularly at extreme temperatures (0°C and 40°C).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TCN-</a:t>
            </a:r>
            <a:r>
              <a:rPr lang="en-US" sz="1100" dirty="0" err="1"/>
              <a:t>BiLSTM</a:t>
            </a:r>
            <a:r>
              <a:rPr lang="en-US" sz="1100" dirty="0"/>
              <a:t> demonstrated the best overall performance due to its ability to capture long-term dependencies and bidirectional relationships.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r>
              <a:rPr lang="en-US" sz="1300" b="1" i="1" dirty="0"/>
              <a:t>Training Efficiency: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TCN</a:t>
            </a:r>
            <a:r>
              <a:rPr lang="en-US" sz="1000" dirty="0"/>
              <a:t> </a:t>
            </a:r>
            <a:r>
              <a:rPr lang="en-US" sz="1100" dirty="0"/>
              <a:t>was faster than LSTM and Bi-LSTM, reducing training time by approximately 30%.</a:t>
            </a:r>
          </a:p>
        </p:txBody>
      </p:sp>
      <p:pic>
        <p:nvPicPr>
          <p:cNvPr id="6146" name="Picture 2" descr="Results stamp Royalty Free Vector Image - VectorStock">
            <a:extLst>
              <a:ext uri="{FF2B5EF4-FFF2-40B4-BE49-F238E27FC236}">
                <a16:creationId xmlns:a16="http://schemas.microsoft.com/office/drawing/2014/main" id="{7F548A69-BCB5-7F0C-D35B-5B2E7ED42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5"/>
          <a:stretch/>
        </p:blipFill>
        <p:spPr bwMode="auto">
          <a:xfrm>
            <a:off x="6234171" y="1487072"/>
            <a:ext cx="2295306" cy="20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 and Future Work</a:t>
            </a:r>
            <a:endParaRPr lang="en-US" sz="2829" dirty="0"/>
          </a:p>
        </p:txBody>
      </p:sp>
      <p:sp>
        <p:nvSpPr>
          <p:cNvPr id="4" name="StaticPath"/>
          <p:cNvSpPr/>
          <p:nvPr/>
        </p:nvSpPr>
        <p:spPr>
          <a:xfrm>
            <a:off x="8576878" y="-260700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7D13B-A871-BF42-D855-7DBB0D4D8F64}"/>
              </a:ext>
            </a:extLst>
          </p:cNvPr>
          <p:cNvSpPr txBox="1"/>
          <p:nvPr/>
        </p:nvSpPr>
        <p:spPr>
          <a:xfrm>
            <a:off x="2885159" y="500132"/>
            <a:ext cx="59787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i="1" dirty="0"/>
              <a:t>Conclusion</a:t>
            </a:r>
          </a:p>
          <a:p>
            <a:endParaRPr lang="en-IN" sz="10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Best Model</a:t>
            </a:r>
            <a:r>
              <a:rPr lang="en-IN" sz="1100" dirty="0"/>
              <a:t>: TCN-Bi-LSTM delivers the most accurate and robust SOC estimations by combining TCN’s  speed and Bi-LSTM’s bidirectional temporal learning.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 Key Insights</a:t>
            </a:r>
            <a:r>
              <a:rPr lang="en-IN" sz="11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Hybrid models outperform standalone models, ensuring reliable performance across temperatures.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Accurate SOC estimation improves EV performance, safety, and battery lifespan.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0DEED-7480-480E-054F-9969DB479F73}"/>
              </a:ext>
            </a:extLst>
          </p:cNvPr>
          <p:cNvSpPr txBox="1"/>
          <p:nvPr/>
        </p:nvSpPr>
        <p:spPr>
          <a:xfrm>
            <a:off x="3101927" y="2281184"/>
            <a:ext cx="553867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i="1" dirty="0"/>
              <a:t>Future Work</a:t>
            </a:r>
          </a:p>
          <a:p>
            <a:endParaRPr lang="en-IN" sz="1500" b="1" i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Real-World Deployment</a:t>
            </a:r>
            <a:r>
              <a:rPr lang="en-IN" sz="1100" dirty="0"/>
              <a:t>: Optimize models for real-time onboard EV systems considering computational constraints.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Dataset &amp; Testing</a:t>
            </a:r>
            <a:r>
              <a:rPr lang="en-IN" sz="1100" dirty="0"/>
              <a:t>: Expand datasets to include diverse scenarios like aging effects and dynamic load conditions.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Energy Efficiency: </a:t>
            </a:r>
            <a:r>
              <a:rPr lang="en-IN" sz="1100" dirty="0"/>
              <a:t>Develop lightweight versions of hybrid models for embedded systems.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b="1" dirty="0"/>
              <a:t>System Integration</a:t>
            </a:r>
            <a:r>
              <a:rPr lang="en-IN" sz="1100" dirty="0"/>
              <a:t>: Combine SOC estimation with SOH prediction and thermal management for comprehensive EV solutions.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</a:rPr>
              <a:t>SOC</a:t>
            </a:r>
            <a:endParaRPr lang="en-US" sz="3167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280582" y="1026373"/>
            <a:ext cx="2525268" cy="355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1600" dirty="0"/>
              <a:t>Objective &amp; Goals</a:t>
            </a:r>
            <a:endParaRPr lang="en-US" sz="1600" dirty="0"/>
          </a:p>
          <a:p>
            <a:pPr marL="0" indent="0" algn="l">
              <a:buNone/>
            </a:pPr>
            <a:endParaRPr lang="en-US" sz="160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27499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27" dirty="0"/>
              <a:t>Introduction</a:t>
            </a:r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55360" y="2478276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IN" sz="1600" dirty="0"/>
              <a:t>Data Description</a:t>
            </a:r>
            <a:endParaRPr lang="en-US" sz="1627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55360" y="3231647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IN" sz="1600" dirty="0"/>
              <a:t>Methodology</a:t>
            </a:r>
            <a:endParaRPr lang="en-US" sz="1627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11451" y="4006159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IN" sz="1600" dirty="0"/>
              <a:t>Results and Analysis</a:t>
            </a:r>
            <a:endParaRPr lang="en-US" sz="1627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868D99-D0A2-7A2E-FFB1-6ADE89A147F0}"/>
              </a:ext>
            </a:extLst>
          </p:cNvPr>
          <p:cNvSpPr txBox="1"/>
          <p:nvPr/>
        </p:nvSpPr>
        <p:spPr>
          <a:xfrm>
            <a:off x="1589649" y="169640"/>
            <a:ext cx="37982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OVERVIEW</a:t>
            </a:r>
            <a:endParaRPr lang="en-IN" sz="25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4192619" y="703707"/>
            <a:ext cx="2154555" cy="3833027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" y="1023937"/>
            <a:ext cx="3095625" cy="3095625"/>
          </a:xfrm>
          <a:prstGeom prst="rect">
            <a:avLst/>
          </a:prstGeom>
        </p:spPr>
      </p:pic>
      <p:sp>
        <p:nvSpPr>
          <p:cNvPr id="4" name="Question 1"/>
          <p:cNvSpPr/>
          <p:nvPr/>
        </p:nvSpPr>
        <p:spPr>
          <a:xfrm>
            <a:off x="4306205" y="902922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Objectives</a:t>
            </a:r>
            <a:endParaRPr lang="en-US" sz="1767" dirty="0"/>
          </a:p>
        </p:txBody>
      </p:sp>
      <p:sp>
        <p:nvSpPr>
          <p:cNvPr id="5" name="Answer 1"/>
          <p:cNvSpPr/>
          <p:nvPr/>
        </p:nvSpPr>
        <p:spPr>
          <a:xfrm>
            <a:off x="4273439" y="2138193"/>
            <a:ext cx="1943195" cy="23985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Evaluate SOC estimation accuracy for Li-ion batteries at varying temperatures (0°C, 10°C, 25°C, 40°C) using LSTM, TCN, and Bi-LSTM models.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Compare model performance using RMSE to identify the most effective approach for temperature-dependent SOC estimation.</a:t>
            </a:r>
          </a:p>
        </p:txBody>
      </p:sp>
      <p:sp>
        <p:nvSpPr>
          <p:cNvPr id="7" name="StaticPath"/>
          <p:cNvSpPr/>
          <p:nvPr/>
        </p:nvSpPr>
        <p:spPr>
          <a:xfrm>
            <a:off x="6584442" y="704374"/>
            <a:ext cx="2154555" cy="383236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8" name="Question 2"/>
          <p:cNvSpPr/>
          <p:nvPr/>
        </p:nvSpPr>
        <p:spPr>
          <a:xfrm>
            <a:off x="6714982" y="842043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Goals</a:t>
            </a:r>
            <a:endParaRPr lang="en-US" sz="1767" dirty="0"/>
          </a:p>
        </p:txBody>
      </p:sp>
      <p:sp>
        <p:nvSpPr>
          <p:cNvPr id="9" name="Answer 2"/>
          <p:cNvSpPr/>
          <p:nvPr/>
        </p:nvSpPr>
        <p:spPr>
          <a:xfrm>
            <a:off x="6674549" y="2033576"/>
            <a:ext cx="1943195" cy="23021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Train LSTM, TCN, and Bi-LSTM models for SOC estimation with optimized parameters.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Analyze SOC prediction accuracy across different operating temperatures.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Compare model strengths and weaknesses in various temperature scenarios.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Highlight real-world implications and propose future enhancements for improved SOC estimation.</a:t>
            </a:r>
          </a:p>
        </p:txBody>
      </p:sp>
      <p:pic>
        <p:nvPicPr>
          <p:cNvPr id="1030" name="Picture 6" descr="Battery Pictures [HQ] | Download Free Images on Unsplash">
            <a:extLst>
              <a:ext uri="{FF2B5EF4-FFF2-40B4-BE49-F238E27FC236}">
                <a16:creationId xmlns:a16="http://schemas.microsoft.com/office/drawing/2014/main" id="{33849C02-437E-5082-C843-91F4CFC0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7198" y="1369490"/>
            <a:ext cx="1240301" cy="930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49,100+ Battery Photos Stock Photos, Pictures &amp; Royalty ...">
            <a:extLst>
              <a:ext uri="{FF2B5EF4-FFF2-40B4-BE49-F238E27FC236}">
                <a16:creationId xmlns:a16="http://schemas.microsoft.com/office/drawing/2014/main" id="{005D7782-E42E-420D-9254-D11C9A6E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28" y="1245560"/>
            <a:ext cx="951035" cy="713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B001-62BE-3F13-CB21-88019A64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60E16684-27EC-B217-FC74-0B72196DE35B}"/>
              </a:ext>
            </a:extLst>
          </p:cNvPr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224B7C84-AF4B-94B4-D574-6A612A97DA98}"/>
              </a:ext>
            </a:extLst>
          </p:cNvPr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28DB965-114F-5020-6C6B-49A1DF005744}"/>
              </a:ext>
            </a:extLst>
          </p:cNvPr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</a:rPr>
              <a:t>SOC</a:t>
            </a:r>
            <a:endParaRPr lang="en-US" sz="3167" dirty="0"/>
          </a:p>
        </p:txBody>
      </p:sp>
      <p:pic>
        <p:nvPicPr>
          <p:cNvPr id="20" name="Image" descr="preencoded.png">
            <a:extLst>
              <a:ext uri="{FF2B5EF4-FFF2-40B4-BE49-F238E27FC236}">
                <a16:creationId xmlns:a16="http://schemas.microsoft.com/office/drawing/2014/main" id="{33EDCD49-129B-FBD1-CBA2-56C35EBD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797374-B398-F310-4FB6-F5088E244B40}"/>
              </a:ext>
            </a:extLst>
          </p:cNvPr>
          <p:cNvSpPr txBox="1"/>
          <p:nvPr/>
        </p:nvSpPr>
        <p:spPr>
          <a:xfrm>
            <a:off x="1117497" y="145097"/>
            <a:ext cx="37982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INTRODUCTION</a:t>
            </a:r>
            <a:endParaRPr lang="en-IN" sz="2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F049D-561F-B643-A62D-EFF5A5169624}"/>
              </a:ext>
            </a:extLst>
          </p:cNvPr>
          <p:cNvSpPr txBox="1"/>
          <p:nvPr/>
        </p:nvSpPr>
        <p:spPr>
          <a:xfrm>
            <a:off x="150904" y="1060083"/>
            <a:ext cx="350107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Importance of SOC Estimation for Evs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State of Charge (SOC) </a:t>
            </a:r>
            <a:r>
              <a:rPr lang="en-US" sz="1000" dirty="0"/>
              <a:t>is a critical metric for monitoring the health and performance of lithium-ion batteries in electric vehicles (EVs).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Accurate </a:t>
            </a:r>
            <a:r>
              <a:rPr lang="en-US" sz="1000" b="1" dirty="0"/>
              <a:t>SOC</a:t>
            </a:r>
            <a:r>
              <a:rPr lang="en-US" sz="1000" dirty="0"/>
              <a:t> estimation ensures efficient battery utilization, prolongs battery lifespan, and enhances vehicle safety by avoiding overcharging or deep discharging.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SOC</a:t>
            </a:r>
            <a:r>
              <a:rPr lang="en-US" sz="1000" dirty="0"/>
              <a:t> estimation is particularly challenging in dynamic operating conditions, where temperature significantly influences battery performance.</a:t>
            </a:r>
          </a:p>
          <a:p>
            <a:endParaRPr lang="en-IN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6EA79-144C-6132-4187-A1EB1114A346}"/>
              </a:ext>
            </a:extLst>
          </p:cNvPr>
          <p:cNvSpPr txBox="1"/>
          <p:nvPr/>
        </p:nvSpPr>
        <p:spPr>
          <a:xfrm>
            <a:off x="179924" y="3093097"/>
            <a:ext cx="581699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Challenges of Temperature Variations</a:t>
            </a:r>
          </a:p>
          <a:p>
            <a:endParaRPr 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Temperature fluctuations (from </a:t>
            </a:r>
            <a:r>
              <a:rPr lang="en-US" sz="1000" b="1" dirty="0"/>
              <a:t>0°C to 40°C</a:t>
            </a:r>
            <a:r>
              <a:rPr lang="en-US" sz="1000" dirty="0"/>
              <a:t>) directly affect: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Battery capacity</a:t>
            </a:r>
            <a:r>
              <a:rPr lang="en-US" sz="1000" dirty="0"/>
              <a:t> and </a:t>
            </a:r>
            <a:r>
              <a:rPr lang="en-US" sz="1000" b="1" dirty="0"/>
              <a:t>internal resistance</a:t>
            </a:r>
            <a:r>
              <a:rPr lang="en-US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Chemical reactions</a:t>
            </a:r>
            <a:r>
              <a:rPr lang="en-US" sz="1000" dirty="0"/>
              <a:t>, leading to changes in voltage and current.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SOC estimation accuracy, as models must adapt to these non-linear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Low temperatures (e.g., </a:t>
            </a:r>
            <a:r>
              <a:rPr lang="en-US" sz="1000" b="1" dirty="0"/>
              <a:t>0°C</a:t>
            </a:r>
            <a:r>
              <a:rPr lang="en-US" sz="1000" dirty="0"/>
              <a:t>) reduce battery efficiency, while higher temperatures can accelerate degradation, making robust estimation models essential.</a:t>
            </a:r>
          </a:p>
        </p:txBody>
      </p:sp>
    </p:spTree>
    <p:extLst>
      <p:ext uri="{BB962C8B-B14F-4D97-AF65-F5344CB8AC3E}">
        <p14:creationId xmlns:p14="http://schemas.microsoft.com/office/powerpoint/2010/main" val="27006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7F1D-8C2D-D6FB-6C11-31D8F26B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848B3BE1-F135-5A92-EFC6-F7E65C3FE460}"/>
              </a:ext>
            </a:extLst>
          </p:cNvPr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48002EC3-E397-711F-8DB6-74B92EC7D526}"/>
              </a:ext>
            </a:extLst>
          </p:cNvPr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DE674474-C9DA-CB16-2D5F-CEC6654087A1}"/>
              </a:ext>
            </a:extLst>
          </p:cNvPr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A83190CF-C470-83C4-59EA-5F71341C264B}"/>
              </a:ext>
            </a:extLst>
          </p:cNvPr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0F222110-CDB7-F17D-FAD4-7C11D2E5F848}"/>
              </a:ext>
            </a:extLst>
          </p:cNvPr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>
            <a:extLst>
              <a:ext uri="{FF2B5EF4-FFF2-40B4-BE49-F238E27FC236}">
                <a16:creationId xmlns:a16="http://schemas.microsoft.com/office/drawing/2014/main" id="{B6A3F2A2-E6E4-54BD-14D4-9BB2ABD38BE7}"/>
              </a:ext>
            </a:extLst>
          </p:cNvPr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653B-A981-D810-C385-645AD6915B79}"/>
              </a:ext>
            </a:extLst>
          </p:cNvPr>
          <p:cNvSpPr txBox="1"/>
          <p:nvPr/>
        </p:nvSpPr>
        <p:spPr>
          <a:xfrm>
            <a:off x="439937" y="902891"/>
            <a:ext cx="8264125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Overview of Modeling Approaches</a:t>
            </a:r>
          </a:p>
          <a:p>
            <a:endParaRPr lang="en-US" sz="1100" b="1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LSTM (Long Short-Term Memory):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Designed to handle </a:t>
            </a:r>
            <a:r>
              <a:rPr lang="en-US" sz="1100" b="1" dirty="0"/>
              <a:t>sequential data</a:t>
            </a:r>
            <a:r>
              <a:rPr lang="en-US" sz="1100" dirty="0"/>
              <a:t> with long-term dependencies.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Ideal for capturing the complex temporal relationships in battery voltage, current, and temperature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Features a </a:t>
            </a:r>
            <a:r>
              <a:rPr lang="en-US" sz="1100" b="1" dirty="0"/>
              <a:t>memory cell</a:t>
            </a:r>
            <a:r>
              <a:rPr lang="en-US" sz="1100" dirty="0"/>
              <a:t> to retain information over long periods, mitigating vanishing gradient issues seen in traditional RNNs.</a:t>
            </a:r>
          </a:p>
          <a:p>
            <a:pPr lvl="1"/>
            <a:endParaRPr lang="en-US" sz="115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TCN (Temporal Convolutional Network):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Uses </a:t>
            </a:r>
            <a:r>
              <a:rPr lang="en-US" sz="1100" b="1" dirty="0"/>
              <a:t>causal convolutions</a:t>
            </a:r>
            <a:r>
              <a:rPr lang="en-US" sz="1100" dirty="0"/>
              <a:t> to model sequence data, ensuring predictions depend only on past inputs.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Handles </a:t>
            </a:r>
            <a:r>
              <a:rPr lang="en-US" sz="1100" b="1" dirty="0"/>
              <a:t>long-range dependencies</a:t>
            </a:r>
            <a:r>
              <a:rPr lang="en-US" sz="1100" dirty="0"/>
              <a:t> efficiently through dilated convolutions.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Robust to time-series variations, making it suitable for data with varying time scales (e.g., SOC at different temperatures).</a:t>
            </a:r>
          </a:p>
          <a:p>
            <a:pPr lvl="1"/>
            <a:endParaRPr lang="en-US" sz="110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Bi-LSTM (Bidirectional LSTM):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Extends LSTM by processing the sequence in both </a:t>
            </a:r>
            <a:r>
              <a:rPr lang="en-US" sz="1100" b="1" dirty="0"/>
              <a:t>forward</a:t>
            </a:r>
            <a:r>
              <a:rPr lang="en-US" sz="1100" dirty="0"/>
              <a:t> and </a:t>
            </a:r>
            <a:r>
              <a:rPr lang="en-US" sz="1100" b="1" dirty="0"/>
              <a:t>backward</a:t>
            </a:r>
            <a:r>
              <a:rPr lang="en-US" sz="1100" dirty="0"/>
              <a:t> directions.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Captures </a:t>
            </a:r>
            <a:r>
              <a:rPr lang="en-US" sz="1100" b="1" dirty="0"/>
              <a:t>contextual information</a:t>
            </a:r>
            <a:r>
              <a:rPr lang="en-US" sz="1100" dirty="0"/>
              <a:t> from both past and future inputs.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dirty="0"/>
              <a:t>Useful for applications requiring a deeper understanding of dependencies in the data, such as SOC influenced by sudden load or temperature changes.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945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1666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Description PART 1</a:t>
            </a:r>
            <a:endParaRPr lang="en-US" sz="2200" dirty="0"/>
          </a:p>
        </p:txBody>
      </p:sp>
      <p:sp>
        <p:nvSpPr>
          <p:cNvPr id="4" name="Subtitle 1"/>
          <p:cNvSpPr/>
          <p:nvPr/>
        </p:nvSpPr>
        <p:spPr>
          <a:xfrm>
            <a:off x="571500" y="544831"/>
            <a:ext cx="5238750" cy="50048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630680" y="4100167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F780148-4700-D6B0-296B-C8AFBEE6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9" y="1244751"/>
            <a:ext cx="6377067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is recorded from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Li-ion batteries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 controlled laboratory conditions, simulating real-world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EV operations.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includes diverse operational scenarios such as varying discharge rates, load conditions, and 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environmental temperatures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Voltage (V):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Represents the electrical potential difference across the battery terminals.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(I):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Measures the flow of electric charge.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Temperature (T):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Monitors the operating temperature, critical due to its impact on battery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percentage of the battery’s capacity remaining, the target variable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Variable: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State-of-Charge (SOC):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Represents the battery's energy status, calculated using a combination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Coulomb counting and voltage-based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 Conditions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Battery cycling data was collected at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0°C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10°C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25°C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40°C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evaluate temperature-induced variations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in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Controlled experiments ensure consistency and reliability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CEAD2-3EDC-8381-D56A-72AA4C4D1397}"/>
              </a:ext>
            </a:extLst>
          </p:cNvPr>
          <p:cNvSpPr txBox="1"/>
          <p:nvPr/>
        </p:nvSpPr>
        <p:spPr>
          <a:xfrm>
            <a:off x="175846" y="787608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E5F5-C95F-A9BB-1449-356BA988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EFF1777-D66B-B399-7CF7-0DD629943934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9BD6665-89D6-BDCE-02E4-821724592EB5}"/>
              </a:ext>
            </a:extLst>
          </p:cNvPr>
          <p:cNvSpPr/>
          <p:nvPr/>
        </p:nvSpPr>
        <p:spPr>
          <a:xfrm>
            <a:off x="1190625" y="1666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Description PART 2</a:t>
            </a:r>
            <a:endParaRPr lang="en-US" sz="2200" dirty="0"/>
          </a:p>
        </p:txBody>
      </p:sp>
      <p:pic>
        <p:nvPicPr>
          <p:cNvPr id="10" name="Image" descr="preencoded.png">
            <a:extLst>
              <a:ext uri="{FF2B5EF4-FFF2-40B4-BE49-F238E27FC236}">
                <a16:creationId xmlns:a16="http://schemas.microsoft.com/office/drawing/2014/main" id="{5CD2B45C-4376-DE89-11A3-C61FF51D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>
            <a:extLst>
              <a:ext uri="{FF2B5EF4-FFF2-40B4-BE49-F238E27FC236}">
                <a16:creationId xmlns:a16="http://schemas.microsoft.com/office/drawing/2014/main" id="{43262D9C-DA8D-4A1E-1324-50D2D5A2DC37}"/>
              </a:ext>
            </a:extLst>
          </p:cNvPr>
          <p:cNvSpPr/>
          <p:nvPr/>
        </p:nvSpPr>
        <p:spPr>
          <a:xfrm>
            <a:off x="-1737360" y="3929576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8CE7519E-2521-9447-E4CF-A3E499EB0B45}"/>
              </a:ext>
            </a:extLst>
          </p:cNvPr>
          <p:cNvSpPr/>
          <p:nvPr/>
        </p:nvSpPr>
        <p:spPr>
          <a:xfrm>
            <a:off x="200318" y="70369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5C8DA-4C68-1C6E-F88C-FABBA1476287}"/>
              </a:ext>
            </a:extLst>
          </p:cNvPr>
          <p:cNvSpPr txBox="1"/>
          <p:nvPr/>
        </p:nvSpPr>
        <p:spPr>
          <a:xfrm>
            <a:off x="188155" y="517627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Collection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61ACEB-93DF-56B1-2168-90EF89F5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0" y="745426"/>
            <a:ext cx="6948000" cy="4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Temperature Conditions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Recorded at: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0°C, 10°C, 25°C, and 40°C.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Relevance: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temperatures (e.g., 0°C) increase internal resistance, reducing capacity.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temperatures (e.g., 40°C) accelerate chemical reactions, causing degradation.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Program: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is segmented by temperature to evaluate SOC estimation performance under varying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Conditions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Charge/Discharge Cycles: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Simulate realistic EV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Relevance: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 batteries operate dynamically; accurate SOC estimation is essential for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Program: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are trained on varied cycles, enhancing robustness for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Measured Parameters (Input Features)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Inputs: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Voltage (V), Current (I), Temperature (T).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Relevance: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These parameters influence SOC and are key for modeling battery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Program: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 are normalized and fed into sequential models (LSTM, TCN)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Sampling and Recording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Relevance: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Regular sampling ensures uniformity and captures temporal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Program: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Sequential data is processed using the sliding window method to create time-series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707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208800" y="168301"/>
            <a:ext cx="6703562" cy="4644000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itle"/>
          <p:cNvSpPr/>
          <p:nvPr/>
        </p:nvSpPr>
        <p:spPr>
          <a:xfrm rot="-5400000">
            <a:off x="-1835997" y="1500211"/>
            <a:ext cx="4571998" cy="222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Methodology - Model</a:t>
            </a:r>
            <a:endParaRPr lang="en-US" sz="3162" dirty="0"/>
          </a:p>
        </p:txBody>
      </p:sp>
      <p:sp>
        <p:nvSpPr>
          <p:cNvPr id="5" name="Form title 1"/>
          <p:cNvSpPr/>
          <p:nvPr/>
        </p:nvSpPr>
        <p:spPr>
          <a:xfrm>
            <a:off x="1890447" y="264601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Architectures</a:t>
            </a:r>
            <a:endParaRPr lang="en-US" sz="1633" dirty="0"/>
          </a:p>
        </p:txBody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00" y="1601962"/>
            <a:ext cx="1947646" cy="1947646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D4E69-EAFD-2875-8C06-571B9ADD1B6B}"/>
              </a:ext>
            </a:extLst>
          </p:cNvPr>
          <p:cNvSpPr txBox="1"/>
          <p:nvPr/>
        </p:nvSpPr>
        <p:spPr>
          <a:xfrm>
            <a:off x="651872" y="781340"/>
            <a:ext cx="6393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LSTM (Long Short-Term Memory):</a:t>
            </a:r>
          </a:p>
          <a:p>
            <a:endParaRPr lang="en-US" sz="1000" dirty="0"/>
          </a:p>
          <a:p>
            <a:r>
              <a:rPr lang="en-US" sz="1000" b="1" dirty="0"/>
              <a:t>Sequential Learning</a:t>
            </a:r>
            <a:r>
              <a:rPr lang="en-US" sz="1000" dirty="0"/>
              <a:t>: LSTM captures patterns in time-series data using memory cells and hidden states, which retain information over long sequences.</a:t>
            </a:r>
          </a:p>
          <a:p>
            <a:r>
              <a:rPr lang="en-US" sz="1000" b="1" dirty="0"/>
              <a:t>Relevance to SOC</a:t>
            </a:r>
            <a:r>
              <a:rPr lang="en-US" sz="1000" dirty="0"/>
              <a:t>: As SOC estimation relies on past charge/discharge data, LSTM can effectively model these dependencies.</a:t>
            </a:r>
          </a:p>
          <a:p>
            <a:endParaRPr lang="en-US" sz="1300" b="1" i="1" dirty="0"/>
          </a:p>
          <a:p>
            <a:r>
              <a:rPr lang="en-US" sz="1300" b="1" i="1" dirty="0"/>
              <a:t>TCN (Temporal Convolutional Network):</a:t>
            </a:r>
          </a:p>
          <a:p>
            <a:endParaRPr lang="en-US" sz="1000" dirty="0"/>
          </a:p>
          <a:p>
            <a:r>
              <a:rPr lang="en-US" sz="1000" b="1" dirty="0"/>
              <a:t>Causal Convolutions</a:t>
            </a:r>
            <a:r>
              <a:rPr lang="en-US" sz="1000" dirty="0"/>
              <a:t>: Ensures that predictions at time 𝑡 depend only on inputs from time 𝑡 and earlier, preserving temporal causality.</a:t>
            </a:r>
          </a:p>
          <a:p>
            <a:r>
              <a:rPr lang="en-US" sz="1000" b="1" dirty="0"/>
              <a:t>Dilated Convolutions</a:t>
            </a:r>
            <a:r>
              <a:rPr lang="en-US" sz="1000" dirty="0"/>
              <a:t>: Uses increasing dilation rates to capture long-range dependencies without requiring large convolutional kernels, making it computationally efficient.</a:t>
            </a:r>
          </a:p>
          <a:p>
            <a:r>
              <a:rPr lang="en-US" sz="1000" b="1" dirty="0"/>
              <a:t>Relevance to SOC</a:t>
            </a:r>
            <a:r>
              <a:rPr lang="en-US" sz="1000" dirty="0"/>
              <a:t>: TCN excels in handling sequential data with varying time scales, ideal for SOC estimation under dynamic conditions.</a:t>
            </a:r>
          </a:p>
          <a:p>
            <a:endParaRPr lang="en-US" sz="1000" dirty="0"/>
          </a:p>
          <a:p>
            <a:r>
              <a:rPr lang="en-US" sz="1300" b="1" i="1" dirty="0"/>
              <a:t>Bi-LSTM (Bidirectional LSTM):</a:t>
            </a:r>
          </a:p>
          <a:p>
            <a:endParaRPr lang="en-US" sz="1000" dirty="0"/>
          </a:p>
          <a:p>
            <a:r>
              <a:rPr lang="en-US" sz="1000" b="1" dirty="0"/>
              <a:t>Bidirectional Processing</a:t>
            </a:r>
            <a:r>
              <a:rPr lang="en-US" sz="1000" dirty="0"/>
              <a:t>: Processes sequences in both forward and backward directions, leveraging past and future </a:t>
            </a:r>
          </a:p>
          <a:p>
            <a:r>
              <a:rPr lang="en-US" sz="1000" dirty="0"/>
              <a:t>data for improved context.</a:t>
            </a:r>
          </a:p>
          <a:p>
            <a:r>
              <a:rPr lang="en-US" sz="1000" b="1" dirty="0"/>
              <a:t>Relevance to SOC</a:t>
            </a:r>
            <a:r>
              <a:rPr lang="en-US" sz="1000" dirty="0"/>
              <a:t>: Provides enhanced accuracy for tasks where future data can help infer present conditions, such as charge/discharge trends.</a:t>
            </a:r>
            <a:endParaRPr lang="en-IN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97154" y="108000"/>
            <a:ext cx="6879646" cy="4838399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itle"/>
          <p:cNvSpPr/>
          <p:nvPr/>
        </p:nvSpPr>
        <p:spPr>
          <a:xfrm rot="-5400000">
            <a:off x="-1866443" y="-183902"/>
            <a:ext cx="4553699" cy="50598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Methodology - Training Setup</a:t>
            </a:r>
            <a:endParaRPr lang="en-US" sz="2673" dirty="0"/>
          </a:p>
        </p:txBody>
      </p:sp>
      <p:sp>
        <p:nvSpPr>
          <p:cNvPr id="5" name="Form title 1"/>
          <p:cNvSpPr/>
          <p:nvPr/>
        </p:nvSpPr>
        <p:spPr>
          <a:xfrm>
            <a:off x="2559320" y="196005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Training Parameters</a:t>
            </a:r>
            <a:endParaRPr lang="en-US" sz="1633" dirty="0"/>
          </a:p>
        </p:txBody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44" y="1393508"/>
            <a:ext cx="1957101" cy="211344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EE573-CF0B-BD80-EA8A-DBBE7BAB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59" y="608156"/>
            <a:ext cx="592194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Size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Affects training stability and speed. Smaller sizes (32) are used for TCN to match its lightweight architecture, while LSTM/Bi-LSTM uses 64 for better gradient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Adam: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Adaptive optimizer suitable for complex models like LSTM and Bi-LSTM, ensuring faster convergence.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SGD: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Simpler optimizer effective for TCN and smaller datasets but may require more epochs to converge.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Rate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fixed starting value of 0.001 with decay schedules for fine-tuning as training progresses.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Epochs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 to 200 to ensure sufficient training cycles for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Function: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 Squared Error (MSE) minimizes the difference between predicted and actual SOC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Validation Strategy: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K-Fold Cross-Validation: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Splits the dataset into 5 parts, using 4 for training and 1 for testing iteratively. This ensures robust evaluation by averaging performance across folds.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Comparison Strategy: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are trained for each temperature condition (0°C, 10°C, 25°C, 40°C) to evaluate how well they perform under varying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RMSE (Root Mean Square Error):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Chosen as the evaluation metric to measure prediction accuracy, with lower RMSE indicating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1710</Words>
  <Application>Microsoft Office PowerPoint</Application>
  <PresentationFormat>On-screen Show (16:9)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OpenSans-Bold</vt:lpstr>
      <vt:lpstr>Prompt-Bold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01fe21bee016</cp:lastModifiedBy>
  <cp:revision>9</cp:revision>
  <dcterms:created xsi:type="dcterms:W3CDTF">2024-11-26T07:18:07Z</dcterms:created>
  <dcterms:modified xsi:type="dcterms:W3CDTF">2025-02-07T14:20:35Z</dcterms:modified>
</cp:coreProperties>
</file>