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319" r:id="rId5"/>
    <p:sldId id="330" r:id="rId6"/>
    <p:sldId id="338" r:id="rId7"/>
    <p:sldId id="336" r:id="rId8"/>
    <p:sldId id="320" r:id="rId9"/>
    <p:sldId id="337" r:id="rId10"/>
    <p:sldId id="321" r:id="rId11"/>
    <p:sldId id="322" r:id="rId12"/>
    <p:sldId id="340" r:id="rId13"/>
    <p:sldId id="339" r:id="rId14"/>
    <p:sldId id="323" r:id="rId15"/>
    <p:sldId id="33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6E3F47-6978-4944-88D1-26CB3D30EB51}" v="3" dt="2021-10-27T17:53:58.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02"/>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notesViewPr>
    <p:cSldViewPr>
      <p:cViewPr varScale="1">
        <p:scale>
          <a:sx n="85" d="100"/>
          <a:sy n="85" d="100"/>
        </p:scale>
        <p:origin x="316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EECP1290 -COMPUTER PROGRAMMING FOR ENGINEERING</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7BDB40-685E-418C-8DC4-5CC392672909}" type="datetimeFigureOut">
              <a:rPr lang="en-US" smtClean="0"/>
              <a:t>8/27/2024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PREPARED BY: MOHAMED HAJI ALI.S.A.J</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E62A2B-9A1E-4E08-B75F-A2164679F89C}" type="slidenum">
              <a:rPr lang="en-US" smtClean="0"/>
              <a:t>‹#›</a:t>
            </a:fld>
            <a:endParaRPr lang="en-US" dirty="0"/>
          </a:p>
        </p:txBody>
      </p:sp>
    </p:spTree>
    <p:extLst>
      <p:ext uri="{BB962C8B-B14F-4D97-AF65-F5344CB8AC3E}">
        <p14:creationId xmlns:p14="http://schemas.microsoft.com/office/powerpoint/2010/main" val="260623261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EECP1290 -COMPUTER PROGRAMMING FOR ENGINEERING</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C1FCCF-9BFE-4D14-9E05-1DCAD0A4713F}" type="datetimeFigureOut">
              <a:rPr lang="en-US" smtClean="0"/>
              <a:pPr/>
              <a:t>8/27/2024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PREPARED BY: MOHAMED HAJI ALI.S.A.J</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027D32-2FB6-4F4A-B92A-68C1F2ED38C6}" type="slidenum">
              <a:rPr lang="en-US" smtClean="0"/>
              <a:pPr/>
              <a:t>‹#›</a:t>
            </a:fld>
            <a:endParaRPr lang="en-US" dirty="0"/>
          </a:p>
        </p:txBody>
      </p:sp>
    </p:spTree>
    <p:extLst>
      <p:ext uri="{BB962C8B-B14F-4D97-AF65-F5344CB8AC3E}">
        <p14:creationId xmlns:p14="http://schemas.microsoft.com/office/powerpoint/2010/main" val="410672887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7EF9379-6309-4B6D-8592-E32785A69112}" type="datetime1">
              <a:rPr lang="en-US" smtClean="0"/>
              <a:t>8/27/2024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0FC7F99-C348-4046-BA33-AFF5C3F4C4F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BFA854-E9F9-458E-8459-D6BA70D625D3}"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FC7F99-C348-4046-BA33-AFF5C3F4C4F3}"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372799-1F18-4B8C-AE2A-E09C58B49317}"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FC7F99-C348-4046-BA33-AFF5C3F4C4F3}"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6BDFA6-688E-4B27-9782-F3D3EC1A0865}"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FC7F99-C348-4046-BA33-AFF5C3F4C4F3}"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84768DE-7D63-46E1-B097-B9BCDBDE9A9A}"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FC7F99-C348-4046-BA33-AFF5C3F4C4F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C847CE-F50D-4064-9860-B80A6C21B02C}"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FC7F99-C348-4046-BA33-AFF5C3F4C4F3}"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2A6A286-9030-4FD8-8BF5-F2E2AD8BA50E}" type="datetime1">
              <a:rPr lang="en-US" smtClean="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FC7F99-C348-4046-BA33-AFF5C3F4C4F3}"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16A5228-8C4B-4FC8-B5E0-D8E9C059330B}" type="datetime1">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FC7F99-C348-4046-BA33-AFF5C3F4C4F3}"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A78DF-9965-4D0E-A74E-B33283C2A1BA}" type="datetime1">
              <a:rPr lang="en-US" smtClean="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FC7F99-C348-4046-BA33-AFF5C3F4C4F3}"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CC04244-7FF4-4927-93F6-31E4F4D3CB1B}"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FC7F99-C348-4046-BA33-AFF5C3F4C4F3}"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98B021-B28A-4522-8C9B-27C8AA29A929}"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0FC7F99-C348-4046-BA33-AFF5C3F4C4F3}"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27FDB6-E31E-43FD-A972-47E4D30C05DC}" type="datetime1">
              <a:rPr lang="en-US" smtClean="0"/>
              <a:t>8/27/2024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FC7F99-C348-4046-BA33-AFF5C3F4C4F3}"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ipublication.com/ijaer18/ijaerv13n10_73.pdf" TargetMode="External"/><Relationship Id="rId2" Type="http://schemas.openxmlformats.org/officeDocument/2006/relationships/hyperlink" Target="https://www.irjet.net/archives/V4/i5/IRJET-V4I5131.pdf" TargetMode="External"/><Relationship Id="rId1" Type="http://schemas.openxmlformats.org/officeDocument/2006/relationships/slideLayout" Target="../slideLayouts/slideLayout2.xml"/><Relationship Id="rId5" Type="http://schemas.openxmlformats.org/officeDocument/2006/relationships/hyperlink" Target="http://www.ijarse.com/images/fullpdf/1513918941_P235ijarse.pdf" TargetMode="External"/><Relationship Id="rId4" Type="http://schemas.openxmlformats.org/officeDocument/2006/relationships/hyperlink" Target="https://www.engineersgarage.com/overheat-overcooling-circuit-breaker-using-temp-sensor-lm35-comparator-lm33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D115313D-92AD-46A7-B42B-6E77AAC4964A}"/>
              </a:ext>
            </a:extLst>
          </p:cNvPr>
          <p:cNvPicPr>
            <a:picLocks noChangeAspect="1"/>
          </p:cNvPicPr>
          <p:nvPr/>
        </p:nvPicPr>
        <p:blipFill rotWithShape="1">
          <a:blip r:embed="rId2">
            <a:extLst>
              <a:ext uri="{28A0092B-C50C-407E-A947-70E740481C1C}">
                <a14:useLocalDpi xmlns:a14="http://schemas.microsoft.com/office/drawing/2010/main" val="0"/>
              </a:ext>
            </a:extLst>
          </a:blip>
          <a:srcRect b="19048"/>
          <a:stretch/>
        </p:blipFill>
        <p:spPr>
          <a:xfrm>
            <a:off x="1524000" y="3733800"/>
            <a:ext cx="6031112" cy="1295400"/>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982FDEFF-EA45-4967-83A6-5C2828CFEC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061450"/>
            <a:ext cx="1676399" cy="934490"/>
          </a:xfrm>
          <a:prstGeom prst="rect">
            <a:avLst/>
          </a:prstGeom>
        </p:spPr>
      </p:pic>
      <p:pic>
        <p:nvPicPr>
          <p:cNvPr id="9" name="Picture 8" descr="Logo, company name&#10;&#10;Description automatically generated">
            <a:extLst>
              <a:ext uri="{FF2B5EF4-FFF2-40B4-BE49-F238E27FC236}">
                <a16:creationId xmlns:a16="http://schemas.microsoft.com/office/drawing/2014/main" id="{5442CF1A-1AD8-4F0E-AB86-6BEF274D988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449" b="27366"/>
          <a:stretch/>
        </p:blipFill>
        <p:spPr>
          <a:xfrm>
            <a:off x="3777556" y="1995940"/>
            <a:ext cx="1524000" cy="972084"/>
          </a:xfrm>
          <a:prstGeom prst="rect">
            <a:avLst/>
          </a:prstGeom>
        </p:spPr>
      </p:pic>
      <p:sp>
        <p:nvSpPr>
          <p:cNvPr id="2" name="Rectangle 1">
            <a:extLst>
              <a:ext uri="{FF2B5EF4-FFF2-40B4-BE49-F238E27FC236}">
                <a16:creationId xmlns:a16="http://schemas.microsoft.com/office/drawing/2014/main" id="{8E747989-9F70-4F58-98A8-5A0B14280341}"/>
              </a:ext>
            </a:extLst>
          </p:cNvPr>
          <p:cNvSpPr/>
          <p:nvPr/>
        </p:nvSpPr>
        <p:spPr>
          <a:xfrm>
            <a:off x="457201" y="5638800"/>
            <a:ext cx="8153400" cy="523220"/>
          </a:xfrm>
          <a:prstGeom prst="rect">
            <a:avLst/>
          </a:prstGeom>
          <a:noFill/>
        </p:spPr>
        <p:txBody>
          <a:bodyPr wrap="squar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Done By: </a:t>
            </a:r>
            <a:r>
              <a:rPr lang="en-US" sz="2800" b="0" cap="none" spc="0" dirty="0">
                <a:ln w="0"/>
                <a:solidFill>
                  <a:schemeClr val="tx1"/>
                </a:solidFill>
                <a:effectLst>
                  <a:outerShdw blurRad="38100" dist="19050" dir="2700000" algn="tl" rotWithShape="0">
                    <a:schemeClr val="dk1">
                      <a:alpha val="40000"/>
                    </a:schemeClr>
                  </a:outerShdw>
                </a:effectLst>
              </a:rPr>
              <a:t>Marwan Al-</a:t>
            </a:r>
            <a:r>
              <a:rPr lang="en-US" sz="2800" b="0" cap="none" spc="0" dirty="0" err="1">
                <a:ln w="0"/>
                <a:solidFill>
                  <a:schemeClr val="tx1"/>
                </a:solidFill>
                <a:effectLst>
                  <a:outerShdw blurRad="38100" dist="19050" dir="2700000" algn="tl" rotWithShape="0">
                    <a:schemeClr val="dk1">
                      <a:alpha val="40000"/>
                    </a:schemeClr>
                  </a:outerShdw>
                </a:effectLst>
              </a:rPr>
              <a:t>Hinai</a:t>
            </a:r>
            <a:r>
              <a:rPr lang="en-US" sz="2800" b="0"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3685109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a:extLst>
              <a:ext uri="{FF2B5EF4-FFF2-40B4-BE49-F238E27FC236}">
                <a16:creationId xmlns:a16="http://schemas.microsoft.com/office/drawing/2014/main" id="{3AF8E4BC-ADF4-45EB-B0F4-4E41C521E079}"/>
              </a:ext>
            </a:extLst>
          </p:cNvPr>
          <p:cNvCxnSpPr>
            <a:cxnSpLocks/>
            <a:endCxn id="6" idx="1"/>
          </p:cNvCxnSpPr>
          <p:nvPr/>
        </p:nvCxnSpPr>
        <p:spPr>
          <a:xfrm flipV="1">
            <a:off x="5039390" y="3378965"/>
            <a:ext cx="285018" cy="1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2" name="Group 51">
            <a:extLst>
              <a:ext uri="{FF2B5EF4-FFF2-40B4-BE49-F238E27FC236}">
                <a16:creationId xmlns:a16="http://schemas.microsoft.com/office/drawing/2014/main" id="{26622E1D-3C5C-4C79-931C-C8492498A441}"/>
              </a:ext>
            </a:extLst>
          </p:cNvPr>
          <p:cNvGrpSpPr/>
          <p:nvPr/>
        </p:nvGrpSpPr>
        <p:grpSpPr>
          <a:xfrm>
            <a:off x="457200" y="1143000"/>
            <a:ext cx="7807881" cy="4572000"/>
            <a:chOff x="457200" y="1143000"/>
            <a:chExt cx="7807881" cy="4572000"/>
          </a:xfrm>
        </p:grpSpPr>
        <p:grpSp>
          <p:nvGrpSpPr>
            <p:cNvPr id="4" name="Group 3">
              <a:extLst>
                <a:ext uri="{FF2B5EF4-FFF2-40B4-BE49-F238E27FC236}">
                  <a16:creationId xmlns:a16="http://schemas.microsoft.com/office/drawing/2014/main" id="{D7342B78-6A85-4682-9C36-92FF8E6E7E72}"/>
                </a:ext>
              </a:extLst>
            </p:cNvPr>
            <p:cNvGrpSpPr/>
            <p:nvPr/>
          </p:nvGrpSpPr>
          <p:grpSpPr>
            <a:xfrm>
              <a:off x="457200" y="1143000"/>
              <a:ext cx="7807881" cy="4572000"/>
              <a:chOff x="0" y="0"/>
              <a:chExt cx="7369295" cy="3421292"/>
            </a:xfrm>
          </p:grpSpPr>
          <p:pic>
            <p:nvPicPr>
              <p:cNvPr id="5" name="Picture 4">
                <a:extLst>
                  <a:ext uri="{FF2B5EF4-FFF2-40B4-BE49-F238E27FC236}">
                    <a16:creationId xmlns:a16="http://schemas.microsoft.com/office/drawing/2014/main" id="{7EBF4B87-55AC-4A46-9776-8E574271CD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75" y="1238250"/>
                <a:ext cx="1074420" cy="1074420"/>
              </a:xfrm>
              <a:prstGeom prst="rect">
                <a:avLst/>
              </a:prstGeom>
            </p:spPr>
          </p:pic>
          <p:pic>
            <p:nvPicPr>
              <p:cNvPr id="6" name="Picture 5">
                <a:extLst>
                  <a:ext uri="{FF2B5EF4-FFF2-40B4-BE49-F238E27FC236}">
                    <a16:creationId xmlns:a16="http://schemas.microsoft.com/office/drawing/2014/main" id="{9BF246B6-2824-412B-B50F-0A08D4684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806" y="1055349"/>
                <a:ext cx="935990" cy="1235710"/>
              </a:xfrm>
              <a:prstGeom prst="rect">
                <a:avLst/>
              </a:prstGeom>
            </p:spPr>
          </p:pic>
          <p:pic>
            <p:nvPicPr>
              <p:cNvPr id="7" name="Picture 6">
                <a:extLst>
                  <a:ext uri="{FF2B5EF4-FFF2-40B4-BE49-F238E27FC236}">
                    <a16:creationId xmlns:a16="http://schemas.microsoft.com/office/drawing/2014/main" id="{CA17C91E-6065-4D87-ADDB-3A06625B0B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3638" y="1071562"/>
                <a:ext cx="1125220" cy="1125220"/>
              </a:xfrm>
              <a:prstGeom prst="rect">
                <a:avLst/>
              </a:prstGeom>
            </p:spPr>
          </p:pic>
          <p:cxnSp>
            <p:nvCxnSpPr>
              <p:cNvPr id="8" name="Connector: Elbow 7">
                <a:extLst>
                  <a:ext uri="{FF2B5EF4-FFF2-40B4-BE49-F238E27FC236}">
                    <a16:creationId xmlns:a16="http://schemas.microsoft.com/office/drawing/2014/main" id="{02654C91-51A9-4803-8A85-B1122F232913}"/>
                  </a:ext>
                </a:extLst>
              </p:cNvPr>
              <p:cNvCxnSpPr/>
              <p:nvPr/>
            </p:nvCxnSpPr>
            <p:spPr>
              <a:xfrm flipV="1">
                <a:off x="1504950" y="923925"/>
                <a:ext cx="380391" cy="541325"/>
              </a:xfrm>
              <a:prstGeom prst="bent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9" name="Connector: Elbow 8">
                <a:extLst>
                  <a:ext uri="{FF2B5EF4-FFF2-40B4-BE49-F238E27FC236}">
                    <a16:creationId xmlns:a16="http://schemas.microsoft.com/office/drawing/2014/main" id="{553E2F3F-CBF7-4BBB-B9BE-4FDBF6C624E9}"/>
                  </a:ext>
                </a:extLst>
              </p:cNvPr>
              <p:cNvCxnSpPr/>
              <p:nvPr/>
            </p:nvCxnSpPr>
            <p:spPr>
              <a:xfrm flipH="1" flipV="1">
                <a:off x="1485900" y="1952625"/>
                <a:ext cx="338023" cy="551384"/>
              </a:xfrm>
              <a:prstGeom prst="bentConnector3">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0" name="Connector: Elbow 9">
                <a:extLst>
                  <a:ext uri="{FF2B5EF4-FFF2-40B4-BE49-F238E27FC236}">
                    <a16:creationId xmlns:a16="http://schemas.microsoft.com/office/drawing/2014/main" id="{1ED5D8B1-A891-47E2-B314-B6435E722DD8}"/>
                  </a:ext>
                </a:extLst>
              </p:cNvPr>
              <p:cNvCxnSpPr/>
              <p:nvPr/>
            </p:nvCxnSpPr>
            <p:spPr>
              <a:xfrm>
                <a:off x="833438" y="862012"/>
                <a:ext cx="241173" cy="599694"/>
              </a:xfrm>
              <a:prstGeom prst="bentConnector3">
                <a:avLst>
                  <a:gd name="adj1" fmla="val 49959"/>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1" name="Connector: Elbow 10">
                <a:extLst>
                  <a:ext uri="{FF2B5EF4-FFF2-40B4-BE49-F238E27FC236}">
                    <a16:creationId xmlns:a16="http://schemas.microsoft.com/office/drawing/2014/main" id="{1CC027A0-618A-41A0-8ADE-4A5CAA5E93F4}"/>
                  </a:ext>
                </a:extLst>
              </p:cNvPr>
              <p:cNvCxnSpPr/>
              <p:nvPr/>
            </p:nvCxnSpPr>
            <p:spPr>
              <a:xfrm flipV="1">
                <a:off x="814388" y="1962150"/>
                <a:ext cx="299466" cy="604114"/>
              </a:xfrm>
              <a:prstGeom prst="bentConnector3">
                <a:avLst>
                  <a:gd name="adj1" fmla="val 49959"/>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1F020C8E-9C3F-4F8F-A051-850565FEA7FD}"/>
                  </a:ext>
                </a:extLst>
              </p:cNvPr>
              <p:cNvSpPr/>
              <p:nvPr/>
            </p:nvSpPr>
            <p:spPr>
              <a:xfrm>
                <a:off x="1909763" y="681037"/>
                <a:ext cx="731520" cy="343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Bef>
                    <a:spcPts val="1400"/>
                  </a:spcBef>
                  <a:spcAft>
                    <a:spcPts val="1400"/>
                  </a:spcAft>
                </a:pPr>
                <a:r>
                  <a:rPr lang="en-US" sz="1000">
                    <a:solidFill>
                      <a:srgbClr val="00000A"/>
                    </a:solidFill>
                    <a:effectLst/>
                    <a:ea typeface="Calibri" panose="020F0502020204030204" pitchFamily="34" charset="0"/>
                    <a:cs typeface="Calibri" panose="020F0502020204030204" pitchFamily="34" charset="0"/>
                  </a:rPr>
                  <a:t>Device 2</a:t>
                </a:r>
              </a:p>
            </p:txBody>
          </p:sp>
          <p:sp>
            <p:nvSpPr>
              <p:cNvPr id="13" name="Rectangle: Rounded Corners 12">
                <a:extLst>
                  <a:ext uri="{FF2B5EF4-FFF2-40B4-BE49-F238E27FC236}">
                    <a16:creationId xmlns:a16="http://schemas.microsoft.com/office/drawing/2014/main" id="{20B45649-BC39-469E-B9C1-507C0A3F6715}"/>
                  </a:ext>
                </a:extLst>
              </p:cNvPr>
              <p:cNvSpPr/>
              <p:nvPr/>
            </p:nvSpPr>
            <p:spPr>
              <a:xfrm>
                <a:off x="0" y="2452687"/>
                <a:ext cx="753466" cy="343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Bef>
                    <a:spcPts val="1400"/>
                  </a:spcBef>
                  <a:spcAft>
                    <a:spcPts val="1400"/>
                  </a:spcAft>
                </a:pPr>
                <a:r>
                  <a:rPr lang="en-US" sz="1000">
                    <a:solidFill>
                      <a:srgbClr val="00000A"/>
                    </a:solidFill>
                    <a:effectLst/>
                    <a:ea typeface="Calibri" panose="020F0502020204030204" pitchFamily="34" charset="0"/>
                    <a:cs typeface="Calibri" panose="020F0502020204030204" pitchFamily="34" charset="0"/>
                  </a:rPr>
                  <a:t>Device 3</a:t>
                </a:r>
              </a:p>
            </p:txBody>
          </p:sp>
          <p:sp>
            <p:nvSpPr>
              <p:cNvPr id="14" name="Rectangle: Rounded Corners 13">
                <a:extLst>
                  <a:ext uri="{FF2B5EF4-FFF2-40B4-BE49-F238E27FC236}">
                    <a16:creationId xmlns:a16="http://schemas.microsoft.com/office/drawing/2014/main" id="{063E9B22-2F1B-4F10-A1DF-E05E05EB1DC3}"/>
                  </a:ext>
                </a:extLst>
              </p:cNvPr>
              <p:cNvSpPr/>
              <p:nvPr/>
            </p:nvSpPr>
            <p:spPr>
              <a:xfrm>
                <a:off x="1838325" y="2452687"/>
                <a:ext cx="702259" cy="343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Bef>
                    <a:spcPts val="1400"/>
                  </a:spcBef>
                  <a:spcAft>
                    <a:spcPts val="1400"/>
                  </a:spcAft>
                </a:pPr>
                <a:r>
                  <a:rPr lang="en-US" sz="1000">
                    <a:solidFill>
                      <a:srgbClr val="00000A"/>
                    </a:solidFill>
                    <a:effectLst/>
                    <a:ea typeface="Calibri" panose="020F0502020204030204" pitchFamily="34" charset="0"/>
                    <a:cs typeface="Calibri" panose="020F0502020204030204" pitchFamily="34" charset="0"/>
                  </a:rPr>
                  <a:t>Device 4</a:t>
                </a:r>
              </a:p>
            </p:txBody>
          </p:sp>
          <p:cxnSp>
            <p:nvCxnSpPr>
              <p:cNvPr id="15" name="Straight Arrow Connector 14">
                <a:extLst>
                  <a:ext uri="{FF2B5EF4-FFF2-40B4-BE49-F238E27FC236}">
                    <a16:creationId xmlns:a16="http://schemas.microsoft.com/office/drawing/2014/main" id="{AD07D600-2FFB-4C9F-8837-10266D974ABC}"/>
                  </a:ext>
                </a:extLst>
              </p:cNvPr>
              <p:cNvCxnSpPr>
                <a:cxnSpLocks/>
              </p:cNvCxnSpPr>
              <p:nvPr/>
            </p:nvCxnSpPr>
            <p:spPr>
              <a:xfrm>
                <a:off x="5593716" y="1562100"/>
                <a:ext cx="61067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1C1E796F-F7FD-44F5-A0FB-5CE9D7FE9A9F}"/>
                  </a:ext>
                </a:extLst>
              </p:cNvPr>
              <p:cNvCxnSpPr>
                <a:cxnSpLocks/>
              </p:cNvCxnSpPr>
              <p:nvPr/>
            </p:nvCxnSpPr>
            <p:spPr>
              <a:xfrm flipV="1">
                <a:off x="490538" y="273144"/>
                <a:ext cx="2242409" cy="31656"/>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ABED1027-B9F6-4CFB-9F1E-DADB89EEE734}"/>
                  </a:ext>
                </a:extLst>
              </p:cNvPr>
              <p:cNvCxnSpPr/>
              <p:nvPr/>
            </p:nvCxnSpPr>
            <p:spPr>
              <a:xfrm flipH="1" flipV="1">
                <a:off x="2343150" y="1890712"/>
                <a:ext cx="8160" cy="47689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7C693964-6B7A-4FA9-BC51-FC26E85E8E9F}"/>
                  </a:ext>
                </a:extLst>
              </p:cNvPr>
              <p:cNvCxnSpPr/>
              <p:nvPr/>
            </p:nvCxnSpPr>
            <p:spPr>
              <a:xfrm flipH="1" flipV="1">
                <a:off x="2352675" y="1062037"/>
                <a:ext cx="5715" cy="422275"/>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4F93A81-7A0A-4842-AF26-91DF3BBBDFD2}"/>
                  </a:ext>
                </a:extLst>
              </p:cNvPr>
              <p:cNvCxnSpPr>
                <a:cxnSpLocks/>
              </p:cNvCxnSpPr>
              <p:nvPr/>
            </p:nvCxnSpPr>
            <p:spPr>
              <a:xfrm>
                <a:off x="2744391" y="1232040"/>
                <a:ext cx="382007" cy="62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B0630176-4F44-4C95-BF44-89B9B0920041}"/>
                  </a:ext>
                </a:extLst>
              </p:cNvPr>
              <p:cNvCxnSpPr>
                <a:cxnSpLocks/>
              </p:cNvCxnSpPr>
              <p:nvPr/>
            </p:nvCxnSpPr>
            <p:spPr>
              <a:xfrm flipV="1">
                <a:off x="2357438" y="1477683"/>
                <a:ext cx="768959" cy="8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BACE20AE-F5D6-46FE-812C-432237DA619B}"/>
                  </a:ext>
                </a:extLst>
              </p:cNvPr>
              <p:cNvCxnSpPr>
                <a:cxnSpLocks/>
              </p:cNvCxnSpPr>
              <p:nvPr/>
            </p:nvCxnSpPr>
            <p:spPr>
              <a:xfrm flipV="1">
                <a:off x="2352675" y="1887078"/>
                <a:ext cx="733704" cy="52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2" name="Group 21">
                <a:extLst>
                  <a:ext uri="{FF2B5EF4-FFF2-40B4-BE49-F238E27FC236}">
                    <a16:creationId xmlns:a16="http://schemas.microsoft.com/office/drawing/2014/main" id="{BC066013-5B7E-43F9-83D6-3914701B3C8E}"/>
                  </a:ext>
                </a:extLst>
              </p:cNvPr>
              <p:cNvGrpSpPr/>
              <p:nvPr/>
            </p:nvGrpSpPr>
            <p:grpSpPr>
              <a:xfrm>
                <a:off x="28575" y="300037"/>
                <a:ext cx="716890" cy="701003"/>
                <a:chOff x="0" y="0"/>
                <a:chExt cx="716890" cy="701003"/>
              </a:xfrm>
            </p:grpSpPr>
            <p:cxnSp>
              <p:nvCxnSpPr>
                <p:cNvPr id="35" name="Straight Connector 34">
                  <a:extLst>
                    <a:ext uri="{FF2B5EF4-FFF2-40B4-BE49-F238E27FC236}">
                      <a16:creationId xmlns:a16="http://schemas.microsoft.com/office/drawing/2014/main" id="{E6711D47-46B3-4435-9C9A-C52E8D86DEC3}"/>
                    </a:ext>
                  </a:extLst>
                </p:cNvPr>
                <p:cNvCxnSpPr/>
                <p:nvPr/>
              </p:nvCxnSpPr>
              <p:spPr>
                <a:xfrm flipH="1" flipV="1">
                  <a:off x="461963" y="0"/>
                  <a:ext cx="3810" cy="279400"/>
                </a:xfrm>
                <a:prstGeom prst="line">
                  <a:avLst/>
                </a:prstGeom>
              </p:spPr>
              <p:style>
                <a:lnRef idx="3">
                  <a:schemeClr val="dk1"/>
                </a:lnRef>
                <a:fillRef idx="0">
                  <a:schemeClr val="dk1"/>
                </a:fillRef>
                <a:effectRef idx="2">
                  <a:schemeClr val="dk1"/>
                </a:effectRef>
                <a:fontRef idx="minor">
                  <a:schemeClr val="tx1"/>
                </a:fontRef>
              </p:style>
            </p:cxnSp>
            <p:sp>
              <p:nvSpPr>
                <p:cNvPr id="36" name="Rectangle: Rounded Corners 35">
                  <a:extLst>
                    <a:ext uri="{FF2B5EF4-FFF2-40B4-BE49-F238E27FC236}">
                      <a16:creationId xmlns:a16="http://schemas.microsoft.com/office/drawing/2014/main" id="{A00CF531-9A03-4A5D-90CE-2246D0BDE98A}"/>
                    </a:ext>
                  </a:extLst>
                </p:cNvPr>
                <p:cNvSpPr/>
                <p:nvPr/>
              </p:nvSpPr>
              <p:spPr>
                <a:xfrm>
                  <a:off x="0" y="357188"/>
                  <a:ext cx="716890" cy="343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Bef>
                      <a:spcPts val="1400"/>
                    </a:spcBef>
                    <a:spcAft>
                      <a:spcPts val="1400"/>
                    </a:spcAft>
                  </a:pPr>
                  <a:r>
                    <a:rPr lang="en-US" sz="1000">
                      <a:solidFill>
                        <a:srgbClr val="00000A"/>
                      </a:solidFill>
                      <a:effectLst/>
                      <a:ea typeface="Calibri" panose="020F0502020204030204" pitchFamily="34" charset="0"/>
                      <a:cs typeface="Calibri" panose="020F0502020204030204" pitchFamily="34" charset="0"/>
                    </a:rPr>
                    <a:t>Device 1</a:t>
                  </a:r>
                </a:p>
              </p:txBody>
            </p:sp>
          </p:grpSp>
          <p:cxnSp>
            <p:nvCxnSpPr>
              <p:cNvPr id="23" name="Straight Connector 22">
                <a:extLst>
                  <a:ext uri="{FF2B5EF4-FFF2-40B4-BE49-F238E27FC236}">
                    <a16:creationId xmlns:a16="http://schemas.microsoft.com/office/drawing/2014/main" id="{FDD7102C-4780-4879-BE9D-D86B63A65FBC}"/>
                  </a:ext>
                </a:extLst>
              </p:cNvPr>
              <p:cNvCxnSpPr/>
              <p:nvPr/>
            </p:nvCxnSpPr>
            <p:spPr>
              <a:xfrm flipH="1" flipV="1">
                <a:off x="2729299" y="257005"/>
                <a:ext cx="15092" cy="99159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A427E306-0532-4393-88C5-ACCCA92D7DB2}"/>
                  </a:ext>
                </a:extLst>
              </p:cNvPr>
              <p:cNvCxnSpPr/>
              <p:nvPr/>
            </p:nvCxnSpPr>
            <p:spPr>
              <a:xfrm flipH="1" flipV="1">
                <a:off x="457200" y="2833687"/>
                <a:ext cx="3810" cy="27940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B2B1CE59-38F6-42F7-9C7A-BD33B6718BCA}"/>
                  </a:ext>
                </a:extLst>
              </p:cNvPr>
              <p:cNvCxnSpPr>
                <a:cxnSpLocks/>
              </p:cNvCxnSpPr>
              <p:nvPr/>
            </p:nvCxnSpPr>
            <p:spPr>
              <a:xfrm>
                <a:off x="457200" y="3101696"/>
                <a:ext cx="2170993" cy="1955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FB4026C4-FB4C-47D6-AA7D-F76141CA9D1E}"/>
                  </a:ext>
                </a:extLst>
              </p:cNvPr>
              <p:cNvCxnSpPr>
                <a:cxnSpLocks/>
              </p:cNvCxnSpPr>
              <p:nvPr/>
            </p:nvCxnSpPr>
            <p:spPr>
              <a:xfrm flipV="1">
                <a:off x="2605109" y="2026635"/>
                <a:ext cx="18743" cy="1121513"/>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5D6798E1-FDAD-477A-81B6-9FAD974B311E}"/>
                  </a:ext>
                </a:extLst>
              </p:cNvPr>
              <p:cNvCxnSpPr>
                <a:cxnSpLocks/>
              </p:cNvCxnSpPr>
              <p:nvPr/>
            </p:nvCxnSpPr>
            <p:spPr>
              <a:xfrm>
                <a:off x="2641283" y="2033970"/>
                <a:ext cx="442526" cy="38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Rectangle: Rounded Corners 27">
                <a:extLst>
                  <a:ext uri="{FF2B5EF4-FFF2-40B4-BE49-F238E27FC236}">
                    <a16:creationId xmlns:a16="http://schemas.microsoft.com/office/drawing/2014/main" id="{382D5C5A-68AB-41F8-BC26-72C3BB4B27A4}"/>
                  </a:ext>
                </a:extLst>
              </p:cNvPr>
              <p:cNvSpPr/>
              <p:nvPr/>
            </p:nvSpPr>
            <p:spPr>
              <a:xfrm>
                <a:off x="1433513" y="0"/>
                <a:ext cx="671265" cy="25899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Bef>
                    <a:spcPts val="1400"/>
                  </a:spcBef>
                  <a:spcAft>
                    <a:spcPts val="1400"/>
                  </a:spcAft>
                </a:pPr>
                <a:r>
                  <a:rPr lang="en-US" sz="800">
                    <a:solidFill>
                      <a:srgbClr val="00000A"/>
                    </a:solidFill>
                    <a:effectLst/>
                    <a:ea typeface="Calibri" panose="020F0502020204030204" pitchFamily="34" charset="0"/>
                    <a:cs typeface="Calibri" panose="020F0502020204030204" pitchFamily="34" charset="0"/>
                  </a:rPr>
                  <a:t>Encryption</a:t>
                </a:r>
                <a:endParaRPr lang="en-US" sz="1000">
                  <a:solidFill>
                    <a:srgbClr val="00000A"/>
                  </a:solidFill>
                  <a:effectLst/>
                  <a:ea typeface="Calibri" panose="020F0502020204030204" pitchFamily="34" charset="0"/>
                  <a:cs typeface="Calibri" panose="020F0502020204030204" pitchFamily="34" charset="0"/>
                </a:endParaRPr>
              </a:p>
            </p:txBody>
          </p:sp>
          <p:sp>
            <p:nvSpPr>
              <p:cNvPr id="29" name="Rectangle: Rounded Corners 28">
                <a:extLst>
                  <a:ext uri="{FF2B5EF4-FFF2-40B4-BE49-F238E27FC236}">
                    <a16:creationId xmlns:a16="http://schemas.microsoft.com/office/drawing/2014/main" id="{9986EF20-0929-42CB-9382-80E06205A120}"/>
                  </a:ext>
                </a:extLst>
              </p:cNvPr>
              <p:cNvSpPr/>
              <p:nvPr/>
            </p:nvSpPr>
            <p:spPr>
              <a:xfrm>
                <a:off x="1452563" y="3162300"/>
                <a:ext cx="671265" cy="25899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Bef>
                    <a:spcPts val="1400"/>
                  </a:spcBef>
                  <a:spcAft>
                    <a:spcPts val="1400"/>
                  </a:spcAft>
                </a:pPr>
                <a:r>
                  <a:rPr lang="en-US" sz="800">
                    <a:solidFill>
                      <a:srgbClr val="00000A"/>
                    </a:solidFill>
                    <a:effectLst/>
                    <a:ea typeface="Calibri" panose="020F0502020204030204" pitchFamily="34" charset="0"/>
                    <a:cs typeface="Calibri" panose="020F0502020204030204" pitchFamily="34" charset="0"/>
                  </a:rPr>
                  <a:t>Encryption</a:t>
                </a:r>
                <a:endParaRPr lang="en-US" sz="1000">
                  <a:solidFill>
                    <a:srgbClr val="00000A"/>
                  </a:solidFill>
                  <a:effectLst/>
                  <a:ea typeface="Calibri" panose="020F0502020204030204" pitchFamily="34" charset="0"/>
                  <a:cs typeface="Calibri" panose="020F0502020204030204" pitchFamily="34" charset="0"/>
                </a:endParaRPr>
              </a:p>
            </p:txBody>
          </p:sp>
          <p:sp>
            <p:nvSpPr>
              <p:cNvPr id="30" name="Rectangle: Rounded Corners 29">
                <a:extLst>
                  <a:ext uri="{FF2B5EF4-FFF2-40B4-BE49-F238E27FC236}">
                    <a16:creationId xmlns:a16="http://schemas.microsoft.com/office/drawing/2014/main" id="{BFB30ECD-0657-4792-98C1-06BF5FF554E8}"/>
                  </a:ext>
                </a:extLst>
              </p:cNvPr>
              <p:cNvSpPr/>
              <p:nvPr/>
            </p:nvSpPr>
            <p:spPr>
              <a:xfrm>
                <a:off x="2388704" y="1544867"/>
                <a:ext cx="671265" cy="25899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Bef>
                    <a:spcPts val="1400"/>
                  </a:spcBef>
                  <a:spcAft>
                    <a:spcPts val="1400"/>
                  </a:spcAft>
                </a:pPr>
                <a:r>
                  <a:rPr lang="en-US" sz="800" dirty="0">
                    <a:solidFill>
                      <a:srgbClr val="00000A"/>
                    </a:solidFill>
                    <a:effectLst/>
                    <a:ea typeface="Calibri" panose="020F0502020204030204" pitchFamily="34" charset="0"/>
                    <a:cs typeface="Calibri" panose="020F0502020204030204" pitchFamily="34" charset="0"/>
                  </a:rPr>
                  <a:t>Encryption</a:t>
                </a:r>
                <a:endParaRPr lang="en-US" sz="1000" dirty="0">
                  <a:solidFill>
                    <a:srgbClr val="00000A"/>
                  </a:solidFill>
                  <a:effectLst/>
                  <a:ea typeface="Calibri" panose="020F0502020204030204" pitchFamily="34" charset="0"/>
                  <a:cs typeface="Calibri" panose="020F0502020204030204" pitchFamily="34" charset="0"/>
                </a:endParaRPr>
              </a:p>
            </p:txBody>
          </p:sp>
          <p:sp>
            <p:nvSpPr>
              <p:cNvPr id="31" name="Rectangle: Rounded Corners 30">
                <a:extLst>
                  <a:ext uri="{FF2B5EF4-FFF2-40B4-BE49-F238E27FC236}">
                    <a16:creationId xmlns:a16="http://schemas.microsoft.com/office/drawing/2014/main" id="{3AE4B44C-15FB-4DCA-83DC-29DA6653D5BB}"/>
                  </a:ext>
                </a:extLst>
              </p:cNvPr>
              <p:cNvSpPr/>
              <p:nvPr/>
            </p:nvSpPr>
            <p:spPr>
              <a:xfrm>
                <a:off x="5467282" y="1727470"/>
                <a:ext cx="671265" cy="25899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Bef>
                    <a:spcPts val="1400"/>
                  </a:spcBef>
                  <a:spcAft>
                    <a:spcPts val="1400"/>
                  </a:spcAft>
                </a:pPr>
                <a:r>
                  <a:rPr lang="en-US" sz="800">
                    <a:solidFill>
                      <a:srgbClr val="00000A"/>
                    </a:solidFill>
                    <a:effectLst/>
                    <a:ea typeface="Calibri" panose="020F0502020204030204" pitchFamily="34" charset="0"/>
                    <a:cs typeface="Calibri" panose="020F0502020204030204" pitchFamily="34" charset="0"/>
                  </a:rPr>
                  <a:t>Encryption</a:t>
                </a:r>
                <a:endParaRPr lang="en-US" sz="1000">
                  <a:solidFill>
                    <a:srgbClr val="00000A"/>
                  </a:solidFill>
                  <a:effectLst/>
                  <a:ea typeface="Calibri" panose="020F0502020204030204" pitchFamily="34" charset="0"/>
                  <a:cs typeface="Calibri" panose="020F0502020204030204" pitchFamily="34" charset="0"/>
                </a:endParaRPr>
              </a:p>
            </p:txBody>
          </p:sp>
          <p:sp>
            <p:nvSpPr>
              <p:cNvPr id="32" name="Rectangle: Rounded Corners 31">
                <a:extLst>
                  <a:ext uri="{FF2B5EF4-FFF2-40B4-BE49-F238E27FC236}">
                    <a16:creationId xmlns:a16="http://schemas.microsoft.com/office/drawing/2014/main" id="{DEC12DAC-0EAC-4205-971E-3804D78A94BA}"/>
                  </a:ext>
                </a:extLst>
              </p:cNvPr>
              <p:cNvSpPr/>
              <p:nvPr/>
            </p:nvSpPr>
            <p:spPr>
              <a:xfrm>
                <a:off x="4515764" y="2335865"/>
                <a:ext cx="1268532" cy="288954"/>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Bef>
                    <a:spcPts val="1400"/>
                  </a:spcBef>
                  <a:spcAft>
                    <a:spcPts val="1400"/>
                  </a:spcAft>
                </a:pPr>
                <a:r>
                  <a:rPr lang="en-US" sz="1000">
                    <a:solidFill>
                      <a:srgbClr val="00000A"/>
                    </a:solidFill>
                    <a:effectLst/>
                    <a:ea typeface="Calibri" panose="020F0502020204030204" pitchFamily="34" charset="0"/>
                    <a:cs typeface="Calibri" panose="020F0502020204030204" pitchFamily="34" charset="0"/>
                  </a:rPr>
                  <a:t>Server</a:t>
                </a:r>
              </a:p>
            </p:txBody>
          </p:sp>
          <p:pic>
            <p:nvPicPr>
              <p:cNvPr id="33" name="Picture 32">
                <a:extLst>
                  <a:ext uri="{FF2B5EF4-FFF2-40B4-BE49-F238E27FC236}">
                    <a16:creationId xmlns:a16="http://schemas.microsoft.com/office/drawing/2014/main" id="{D2BE0D8D-B703-40AB-A3A3-C811DD1B74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3175" y="1176337"/>
                <a:ext cx="910590" cy="543560"/>
              </a:xfrm>
              <a:prstGeom prst="rect">
                <a:avLst/>
              </a:prstGeom>
            </p:spPr>
          </p:pic>
          <p:sp>
            <p:nvSpPr>
              <p:cNvPr id="34" name="Rectangle: Rounded Corners 33">
                <a:extLst>
                  <a:ext uri="{FF2B5EF4-FFF2-40B4-BE49-F238E27FC236}">
                    <a16:creationId xmlns:a16="http://schemas.microsoft.com/office/drawing/2014/main" id="{D7410A9B-0365-4A97-B901-CD5498000684}"/>
                  </a:ext>
                </a:extLst>
              </p:cNvPr>
              <p:cNvSpPr/>
              <p:nvPr/>
            </p:nvSpPr>
            <p:spPr>
              <a:xfrm>
                <a:off x="6100763" y="2247900"/>
                <a:ext cx="1268532" cy="288954"/>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Bef>
                    <a:spcPts val="1400"/>
                  </a:spcBef>
                  <a:spcAft>
                    <a:spcPts val="1400"/>
                  </a:spcAft>
                </a:pPr>
                <a:r>
                  <a:rPr lang="en-US" sz="1000">
                    <a:solidFill>
                      <a:srgbClr val="00000A"/>
                    </a:solidFill>
                    <a:effectLst/>
                    <a:ea typeface="Calibri" panose="020F0502020204030204" pitchFamily="34" charset="0"/>
                    <a:cs typeface="Calibri" panose="020F0502020204030204" pitchFamily="34" charset="0"/>
                  </a:rPr>
                  <a:t>Monitor Screen</a:t>
                </a:r>
              </a:p>
            </p:txBody>
          </p:sp>
        </p:grpSp>
        <p:pic>
          <p:nvPicPr>
            <p:cNvPr id="48" name="Picture 47" descr="Shape&#10;&#10;Description automatically generated with low confidence">
              <a:extLst>
                <a:ext uri="{FF2B5EF4-FFF2-40B4-BE49-F238E27FC236}">
                  <a16:creationId xmlns:a16="http://schemas.microsoft.com/office/drawing/2014/main" id="{F11A390B-F7BD-4388-A5AF-874B099479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0231" y="2518837"/>
              <a:ext cx="1747730" cy="1747730"/>
            </a:xfrm>
            <a:prstGeom prst="rect">
              <a:avLst/>
            </a:prstGeom>
          </p:spPr>
        </p:pic>
        <p:sp>
          <p:nvSpPr>
            <p:cNvPr id="51" name="Rectangle: Rounded Corners 50">
              <a:extLst>
                <a:ext uri="{FF2B5EF4-FFF2-40B4-BE49-F238E27FC236}">
                  <a16:creationId xmlns:a16="http://schemas.microsoft.com/office/drawing/2014/main" id="{C8AB3CC0-629A-410D-9002-715EA5885328}"/>
                </a:ext>
              </a:extLst>
            </p:cNvPr>
            <p:cNvSpPr/>
            <p:nvPr/>
          </p:nvSpPr>
          <p:spPr>
            <a:xfrm>
              <a:off x="3768161" y="3927713"/>
              <a:ext cx="1344029" cy="38614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Bef>
                  <a:spcPts val="1400"/>
                </a:spcBef>
                <a:spcAft>
                  <a:spcPts val="1400"/>
                </a:spcAft>
              </a:pPr>
              <a:r>
                <a:rPr lang="en-US" sz="1000" dirty="0">
                  <a:solidFill>
                    <a:srgbClr val="00000A"/>
                  </a:solidFill>
                  <a:effectLst/>
                  <a:ea typeface="Calibri" panose="020F0502020204030204" pitchFamily="34" charset="0"/>
                  <a:cs typeface="Calibri" panose="020F0502020204030204" pitchFamily="34" charset="0"/>
                </a:rPr>
                <a:t>Raspberry Pi</a:t>
              </a:r>
            </a:p>
          </p:txBody>
        </p:sp>
      </p:grpSp>
    </p:spTree>
    <p:extLst>
      <p:ext uri="{BB962C8B-B14F-4D97-AF65-F5344CB8AC3E}">
        <p14:creationId xmlns:p14="http://schemas.microsoft.com/office/powerpoint/2010/main" val="37652720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66800" y="457200"/>
            <a:ext cx="7313613" cy="609600"/>
          </a:xfrm>
        </p:spPr>
        <p:txBody>
          <a:bodyPr>
            <a:noAutofit/>
          </a:bodyPr>
          <a:lstStyle/>
          <a:p>
            <a:pPr algn="ctr"/>
            <a:r>
              <a:rPr lang="en-US" altLang="en-US" sz="2800" b="1" dirty="0">
                <a:solidFill>
                  <a:schemeClr val="tx1"/>
                </a:solidFill>
                <a:latin typeface="Cambria" panose="02040503050406030204" pitchFamily="18" charset="0"/>
              </a:rPr>
              <a:t>Conclusions</a:t>
            </a:r>
          </a:p>
        </p:txBody>
      </p:sp>
      <p:sp>
        <p:nvSpPr>
          <p:cNvPr id="2" name="TextBox 1">
            <a:extLst>
              <a:ext uri="{FF2B5EF4-FFF2-40B4-BE49-F238E27FC236}">
                <a16:creationId xmlns:a16="http://schemas.microsoft.com/office/drawing/2014/main" id="{02FAFE24-2CF9-434D-A275-32036A43A9D5}"/>
              </a:ext>
            </a:extLst>
          </p:cNvPr>
          <p:cNvSpPr txBox="1"/>
          <p:nvPr/>
        </p:nvSpPr>
        <p:spPr>
          <a:xfrm>
            <a:off x="762000" y="1752600"/>
            <a:ext cx="7543800" cy="1754326"/>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cs typeface="Arial" panose="020B0604020202020204" pitchFamily="34" charset="0"/>
              </a:rPr>
              <a:t>To sum up with that this project will conduct a smart way to monitor the circuits. The circuit problems can be led a big damages to the buildings so our device will help to avoid these damages. Monitoring the circuits will help to identify and detect the overheat in the circuits to act before its reach to a critical point.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highlight>
                <a:srgbClr val="FFFF00"/>
              </a:highlight>
            </a:endParaRPr>
          </a:p>
        </p:txBody>
      </p:sp>
    </p:spTree>
    <p:extLst>
      <p:ext uri="{BB962C8B-B14F-4D97-AF65-F5344CB8AC3E}">
        <p14:creationId xmlns:p14="http://schemas.microsoft.com/office/powerpoint/2010/main" val="22904998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66800" y="457200"/>
            <a:ext cx="7313613" cy="609600"/>
          </a:xfrm>
        </p:spPr>
        <p:txBody>
          <a:bodyPr>
            <a:noAutofit/>
          </a:bodyPr>
          <a:lstStyle/>
          <a:p>
            <a:pPr algn="ctr"/>
            <a:r>
              <a:rPr lang="en-US" altLang="en-US" sz="2800" b="1" dirty="0">
                <a:solidFill>
                  <a:schemeClr val="tx1"/>
                </a:solidFill>
                <a:latin typeface="Cambria" panose="02040503050406030204" pitchFamily="18" charset="0"/>
              </a:rPr>
              <a:t>References</a:t>
            </a:r>
          </a:p>
        </p:txBody>
      </p:sp>
      <p:sp>
        <p:nvSpPr>
          <p:cNvPr id="2" name="TextBox 1">
            <a:extLst>
              <a:ext uri="{FF2B5EF4-FFF2-40B4-BE49-F238E27FC236}">
                <a16:creationId xmlns:a16="http://schemas.microsoft.com/office/drawing/2014/main" id="{15B57916-569A-411B-9559-2AF53F84728E}"/>
              </a:ext>
            </a:extLst>
          </p:cNvPr>
          <p:cNvSpPr txBox="1"/>
          <p:nvPr/>
        </p:nvSpPr>
        <p:spPr>
          <a:xfrm>
            <a:off x="152400" y="1119585"/>
            <a:ext cx="8991600" cy="6189643"/>
          </a:xfrm>
          <a:prstGeom prst="rect">
            <a:avLst/>
          </a:prstGeom>
          <a:noFill/>
        </p:spPr>
        <p:txBody>
          <a:bodyPr wrap="square" rtlCol="0">
            <a:spAutoFit/>
          </a:bodyPr>
          <a:lstStyle/>
          <a:p>
            <a:pPr>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[1]. </a:t>
            </a:r>
            <a:r>
              <a:rPr lang="en-IN" sz="1800" u="sng" dirty="0">
                <a:solidFill>
                  <a:srgbClr val="0563C1"/>
                </a:solidFill>
                <a:effectLst/>
                <a:latin typeface="Calibri" panose="020F0502020204030204" pitchFamily="34" charset="0"/>
                <a:ea typeface="Times New Roman" panose="02020603050405020304" pitchFamily="18" charset="0"/>
                <a:cs typeface="Arial" panose="020B0604020202020204" pitchFamily="34" charset="0"/>
                <a:hlinkClick r:id="rId2"/>
              </a:rPr>
              <a:t>https://www.irjet.net/archives/V4/i5/IRJET-V4I5131.pdf</a:t>
            </a:r>
            <a:r>
              <a:rPr lang="en-IN" sz="1800" dirty="0">
                <a:effectLst/>
                <a:latin typeface="Calibri" panose="020F050202020403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[2]. </a:t>
            </a:r>
            <a:r>
              <a:rPr lang="en-IN" sz="1800" u="sng" dirty="0">
                <a:solidFill>
                  <a:srgbClr val="0563C1"/>
                </a:solidFill>
                <a:effectLst/>
                <a:latin typeface="Calibri" panose="020F0502020204030204" pitchFamily="34" charset="0"/>
                <a:ea typeface="Times New Roman" panose="02020603050405020304" pitchFamily="18" charset="0"/>
                <a:cs typeface="Arial" panose="020B0604020202020204" pitchFamily="34" charset="0"/>
                <a:hlinkClick r:id="rId3"/>
              </a:rPr>
              <a:t>https://www.ripublication.com/ijaer18/ijaerv13n10_73.pdf</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[3]C. Fu and J. Hao, “High Voltage Circuit Breaker on-Line Monitoring System,” </a:t>
            </a:r>
            <a:r>
              <a:rPr lang="en-US" sz="1800" i="1" dirty="0">
                <a:effectLst/>
                <a:latin typeface="Times New Roman" panose="02020603050405020304" pitchFamily="18" charset="0"/>
                <a:ea typeface="Times New Roman" panose="02020603050405020304" pitchFamily="18" charset="0"/>
                <a:cs typeface="Arial" panose="020B0604020202020204" pitchFamily="34" charset="0"/>
              </a:rPr>
              <a:t>Advanced Materials Research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vol. 898, no. 15, pp. 668–671, Feb. 2014, doi: 10.4028/www.scientific.net/amr.898.668.</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[4]G.Nandakumar, B.Praveenkumar, K.Selvakumar, and L. Sarojini, “Password Control Multi Line Circuit Breaker Using IoT,” </a:t>
            </a:r>
            <a:r>
              <a:rPr lang="en-US" sz="1800" i="1" dirty="0">
                <a:effectLst/>
                <a:latin typeface="Times New Roman" panose="02020603050405020304" pitchFamily="18" charset="0"/>
                <a:ea typeface="Times New Roman" panose="02020603050405020304" pitchFamily="18" charset="0"/>
                <a:cs typeface="Arial" panose="020B0604020202020204" pitchFamily="34" charset="0"/>
              </a:rPr>
              <a:t>International Journal of Computer Sciences and Engineering</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vol. 6, no. 12, pp. 718–724, Dec. 2018, doi: 10.26438/ijcse/v6i12.718724.</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[5]</a:t>
            </a:r>
            <a:r>
              <a:rPr lang="en-US" sz="1800" u="sng" dirty="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4"/>
              </a:rPr>
              <a:t>https://www.engineersgarage.com/overheat-overcooling-circuit-breaker-using-temp-sensor-lm35-comparator-lm339/</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[6]</a:t>
            </a:r>
            <a:r>
              <a:rPr lang="en-US" sz="1800" u="sng" dirty="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4"/>
              </a:rPr>
              <a:t>https://www.engineersgarage.com/overheat-overcooling-circuit-breaker-using-temp-sensor-lm35-comparator-lm339/</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[7]</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u="sng" dirty="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http://www.ijarse.com/images/fullpdf/1513918941_P235ijarse.pdf</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review on circuit breakers technology for short circuit and over voltage protection</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8669850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2971800"/>
            <a:ext cx="7313613" cy="2895600"/>
          </a:xfrm>
        </p:spPr>
        <p:txBody>
          <a:bodyPr>
            <a:normAutofit fontScale="90000"/>
          </a:bodyPr>
          <a:lstStyle/>
          <a:p>
            <a:pPr marL="0" marR="0" algn="ctr">
              <a:lnSpc>
                <a:spcPct val="107000"/>
              </a:lnSpc>
              <a:spcBef>
                <a:spcPts val="0"/>
              </a:spcBef>
              <a:spcAft>
                <a:spcPts val="800"/>
              </a:spcAft>
            </a:pPr>
            <a:r>
              <a:rPr lang="en-US" altLang="en-US" sz="4000" b="1" dirty="0">
                <a:solidFill>
                  <a:schemeClr val="tx1"/>
                </a:solidFill>
                <a:latin typeface="Cambria" panose="02040503050406030204" pitchFamily="18" charset="0"/>
              </a:rPr>
              <a:t>Circuits Monitoring System</a:t>
            </a:r>
            <a:br>
              <a:rPr lang="en-US" altLang="en-US" sz="2800" b="1" dirty="0">
                <a:solidFill>
                  <a:schemeClr val="tx1"/>
                </a:solidFill>
                <a:latin typeface="Cambria" panose="02040503050406030204" pitchFamily="18" charset="0"/>
              </a:rPr>
            </a:br>
            <a:br>
              <a:rPr lang="en-US" altLang="en-US" sz="2800" b="1" dirty="0">
                <a:solidFill>
                  <a:schemeClr val="tx1"/>
                </a:solidFill>
                <a:latin typeface="Cambria" panose="02040503050406030204" pitchFamily="18" charset="0"/>
              </a:rPr>
            </a:br>
            <a:br>
              <a:rPr lang="en-US" altLang="en-US" sz="2800" b="1" dirty="0">
                <a:solidFill>
                  <a:schemeClr val="tx1"/>
                </a:solidFill>
                <a:latin typeface="Cambria" panose="02040503050406030204" pitchFamily="18" charset="0"/>
              </a:rPr>
            </a:br>
            <a:br>
              <a:rPr lang="en-US" altLang="en-US" sz="2800" b="1" dirty="0">
                <a:solidFill>
                  <a:schemeClr val="tx1"/>
                </a:solidFill>
                <a:latin typeface="Cambria" panose="02040503050406030204" pitchFamily="18" charset="0"/>
              </a:rPr>
            </a:b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Marwan Rashid Alhinai, Asila Said Alalwi, Ftema Rashid Alazri </a:t>
            </a:r>
            <a:br>
              <a:rPr lang="en-US" sz="1800" dirty="0">
                <a:effectLst/>
                <a:latin typeface="Calibri" panose="020F0502020204030204" pitchFamily="34" charset="0"/>
                <a:ea typeface="Times New Roman" panose="02020603050405020304" pitchFamily="18" charset="0"/>
                <a:cs typeface="Arial" panose="020B0604020202020204" pitchFamily="34" charset="0"/>
              </a:rPr>
            </a:br>
            <a:r>
              <a:rPr lang="en-IN" sz="1800" dirty="0">
                <a:effectLst/>
                <a:latin typeface="Times New Roman" panose="02020603050405020304" pitchFamily="18" charset="0"/>
                <a:ea typeface="Times New Roman" panose="02020603050405020304" pitchFamily="18" charset="0"/>
                <a:cs typeface="Arial" panose="020B0604020202020204" pitchFamily="34" charset="0"/>
              </a:rPr>
              <a:t>University of Technology and Applied Sinces, Ibri,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76s1815923</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@ict.edu.om</a:t>
            </a:r>
            <a:br>
              <a:rPr lang="en-US" sz="1800" dirty="0">
                <a:effectLst/>
                <a:latin typeface="Calibri" panose="020F0502020204030204" pitchFamily="34" charset="0"/>
                <a:ea typeface="Times New Roman" panose="02020603050405020304" pitchFamily="18" charset="0"/>
                <a:cs typeface="Arial" panose="020B0604020202020204" pitchFamily="34" charset="0"/>
              </a:rPr>
            </a:br>
            <a:r>
              <a:rPr lang="en-IN" sz="1800" dirty="0">
                <a:effectLst/>
                <a:latin typeface="Times New Roman" panose="02020603050405020304" pitchFamily="18" charset="0"/>
                <a:ea typeface="Times New Roman" panose="02020603050405020304" pitchFamily="18" charset="0"/>
                <a:cs typeface="Arial" panose="020B0604020202020204" pitchFamily="34" charset="0"/>
              </a:rPr>
              <a:t>University of Technology and Applied Sinces, Ibri,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76j1918495</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@ict.edu.om</a:t>
            </a:r>
            <a:br>
              <a:rPr lang="en-US" sz="1800" dirty="0">
                <a:effectLst/>
                <a:latin typeface="Calibri" panose="020F0502020204030204" pitchFamily="34" charset="0"/>
                <a:ea typeface="Times New Roman" panose="02020603050405020304" pitchFamily="18" charset="0"/>
                <a:cs typeface="Arial" panose="020B0604020202020204" pitchFamily="34" charset="0"/>
              </a:rPr>
            </a:br>
            <a:r>
              <a:rPr lang="en-IN" sz="1800" dirty="0">
                <a:effectLst/>
                <a:latin typeface="Times New Roman" panose="02020603050405020304" pitchFamily="18" charset="0"/>
                <a:ea typeface="Times New Roman" panose="02020603050405020304" pitchFamily="18" charset="0"/>
                <a:cs typeface="Arial" panose="020B0604020202020204" pitchFamily="34" charset="0"/>
              </a:rPr>
              <a:t>University of Technology and Applied Sinces, Ibri,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76s177</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@ict.edu.om</a:t>
            </a:r>
            <a:br>
              <a:rPr lang="en-US" sz="1800" dirty="0">
                <a:effectLst/>
                <a:latin typeface="Calibri" panose="020F0502020204030204" pitchFamily="34" charset="0"/>
                <a:ea typeface="Times New Roman" panose="02020603050405020304" pitchFamily="18" charset="0"/>
                <a:cs typeface="Arial" panose="020B0604020202020204" pitchFamily="34" charset="0"/>
              </a:rPr>
            </a:br>
            <a:br>
              <a:rPr lang="en-US" altLang="en-US" sz="2800" b="1" dirty="0">
                <a:solidFill>
                  <a:schemeClr val="tx1"/>
                </a:solidFill>
                <a:latin typeface="Cambria" panose="02040503050406030204" pitchFamily="18" charset="0"/>
              </a:rPr>
            </a:br>
            <a:endParaRPr lang="en-US" altLang="en-US" sz="2400" b="1" dirty="0">
              <a:solidFill>
                <a:schemeClr val="tx1"/>
              </a:solidFill>
              <a:latin typeface="Cambria" panose="02040503050406030204" pitchFamily="18" charset="0"/>
            </a:endParaRPr>
          </a:p>
        </p:txBody>
      </p:sp>
    </p:spTree>
    <p:extLst>
      <p:ext uri="{BB962C8B-B14F-4D97-AF65-F5344CB8AC3E}">
        <p14:creationId xmlns:p14="http://schemas.microsoft.com/office/powerpoint/2010/main" val="5886898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0" y="457200"/>
            <a:ext cx="7313613" cy="609600"/>
          </a:xfrm>
        </p:spPr>
        <p:txBody>
          <a:bodyPr>
            <a:normAutofit/>
          </a:bodyPr>
          <a:lstStyle/>
          <a:p>
            <a:pPr algn="ctr"/>
            <a:r>
              <a:rPr lang="en-US" altLang="en-US" sz="2800" b="1" dirty="0">
                <a:solidFill>
                  <a:schemeClr val="tx1"/>
                </a:solidFill>
                <a:latin typeface="Cambria" panose="02040503050406030204" pitchFamily="18" charset="0"/>
              </a:rPr>
              <a:t>Abstract</a:t>
            </a:r>
            <a:endParaRPr lang="en-US" altLang="en-US" sz="2400" b="1" dirty="0">
              <a:solidFill>
                <a:schemeClr val="tx1"/>
              </a:solidFill>
              <a:latin typeface="Cambria" panose="02040503050406030204" pitchFamily="18" charset="0"/>
            </a:endParaRPr>
          </a:p>
        </p:txBody>
      </p:sp>
      <p:sp>
        <p:nvSpPr>
          <p:cNvPr id="2" name="TextBox 1">
            <a:extLst>
              <a:ext uri="{FF2B5EF4-FFF2-40B4-BE49-F238E27FC236}">
                <a16:creationId xmlns:a16="http://schemas.microsoft.com/office/drawing/2014/main" id="{7586195C-6C42-452E-9F4D-69EF2BABFA1C}"/>
              </a:ext>
            </a:extLst>
          </p:cNvPr>
          <p:cNvSpPr txBox="1"/>
          <p:nvPr/>
        </p:nvSpPr>
        <p:spPr>
          <a:xfrm>
            <a:off x="304800" y="1676400"/>
            <a:ext cx="8229600" cy="5002203"/>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Nowadays most of the devices are connected through the internet and most of the devices are a smart device which can do more than one task in a time. These smart devices like IOT devices can do a great job in this case. The main goal of this project is to produce an IOT device that will monitor the increase and decrease pf the temperature in the circuits</a:t>
            </a:r>
          </a:p>
          <a:p>
            <a:pPr marL="0" marR="0">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Arial" panose="020B0604020202020204" pitchFamily="34" charset="0"/>
            </a:endParaRPr>
          </a:p>
          <a:p>
            <a:pPr marL="0" marR="0">
              <a:lnSpc>
                <a:spcPct val="105000"/>
              </a:lnSpc>
              <a:spcBef>
                <a:spcPts val="200"/>
              </a:spcBef>
              <a:spcAft>
                <a:spcPts val="0"/>
              </a:spcAft>
            </a:pPr>
            <a:r>
              <a:rPr lang="en-US" sz="1800" b="1" dirty="0">
                <a:solidFill>
                  <a:srgbClr val="000000"/>
                </a:solidFill>
                <a:effectLst/>
                <a:latin typeface="Times New Roman" panose="02020603050405020304" pitchFamily="18" charset="0"/>
                <a:ea typeface="Calibri Light" panose="020F0302020204030204" pitchFamily="34" charset="0"/>
                <a:cs typeface="Calibri Light" panose="020F0302020204030204" pitchFamily="34" charset="0"/>
              </a:rPr>
              <a:t>Problem Statement</a:t>
            </a:r>
            <a:br>
              <a:rPr lang="en-US" sz="1800" b="1" dirty="0">
                <a:solidFill>
                  <a:srgbClr val="000000"/>
                </a:solidFill>
                <a:effectLst/>
                <a:latin typeface="Times New Roman" panose="02020603050405020304" pitchFamily="18" charset="0"/>
                <a:ea typeface="Calibri Light" panose="020F0302020204030204" pitchFamily="34" charset="0"/>
                <a:cs typeface="Calibri Light" panose="020F0302020204030204" pitchFamily="34" charset="0"/>
              </a:rPr>
            </a:br>
            <a:endParaRPr lang="en-US" sz="1800" b="1" dirty="0">
              <a:solidFill>
                <a:srgbClr val="2E74B5"/>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a:lnSpc>
                <a:spcPct val="10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Nowadays one of the main problems people faces is the sudden stop of electricity service. Most of the time, the people who get affected by this collapse they will lose money to fix the damages that will happen inside their homes or buildings, and the loss in the food and some electronic devices so these circuit breakers must be monitored all the time. Hence, as an effective solution we come up with a device to monitor the circuit breakers to avoid any damages that can happen because circuit breakers collapse.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239325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43000" y="457200"/>
            <a:ext cx="7313613" cy="609600"/>
          </a:xfrm>
        </p:spPr>
        <p:txBody>
          <a:bodyPr>
            <a:normAutofit/>
          </a:bodyPr>
          <a:lstStyle/>
          <a:p>
            <a:pPr algn="ctr"/>
            <a:r>
              <a:rPr lang="en-US" altLang="en-US" sz="2800" b="1" dirty="0">
                <a:solidFill>
                  <a:schemeClr val="tx1"/>
                </a:solidFill>
                <a:latin typeface="Cambria" panose="02040503050406030204" pitchFamily="18" charset="0"/>
              </a:rPr>
              <a:t>Aim &amp; Objectives</a:t>
            </a:r>
            <a:endParaRPr lang="en-US" altLang="en-US" sz="2400" b="1" dirty="0">
              <a:solidFill>
                <a:schemeClr val="tx1"/>
              </a:solidFill>
              <a:latin typeface="Cambria" panose="02040503050406030204" pitchFamily="18" charset="0"/>
            </a:endParaRPr>
          </a:p>
        </p:txBody>
      </p:sp>
      <p:sp>
        <p:nvSpPr>
          <p:cNvPr id="2" name="TextBox 1">
            <a:extLst>
              <a:ext uri="{FF2B5EF4-FFF2-40B4-BE49-F238E27FC236}">
                <a16:creationId xmlns:a16="http://schemas.microsoft.com/office/drawing/2014/main" id="{EF5405CF-6AC6-42E2-A3EF-997719EA1ED9}"/>
              </a:ext>
            </a:extLst>
          </p:cNvPr>
          <p:cNvSpPr txBox="1"/>
          <p:nvPr/>
        </p:nvSpPr>
        <p:spPr>
          <a:xfrm>
            <a:off x="457200" y="1600200"/>
            <a:ext cx="7772400" cy="1200329"/>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This project aims to build a develop a device to reduce the heat and notify the electrician in case of overheat in the circuit breaker so it will detect the heat and reduce the heat in the circuit breakers. Additionally, will help to avoid any type of damage, collapse, or explosion in the circuit breakers</a:t>
            </a:r>
            <a:endParaRPr lang="en-US" dirty="0"/>
          </a:p>
        </p:txBody>
      </p:sp>
      <p:sp>
        <p:nvSpPr>
          <p:cNvPr id="8" name="TextBox 7">
            <a:extLst>
              <a:ext uri="{FF2B5EF4-FFF2-40B4-BE49-F238E27FC236}">
                <a16:creationId xmlns:a16="http://schemas.microsoft.com/office/drawing/2014/main" id="{BEE953C0-5D60-49FB-8434-CB05ED5C4B47}"/>
              </a:ext>
            </a:extLst>
          </p:cNvPr>
          <p:cNvSpPr txBox="1"/>
          <p:nvPr/>
        </p:nvSpPr>
        <p:spPr>
          <a:xfrm>
            <a:off x="469392" y="3105834"/>
            <a:ext cx="6559296"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To study related material, published works, and investigate the causes why circuit breakers collapse</a:t>
            </a:r>
            <a:endParaRPr lang="en-US" dirty="0"/>
          </a:p>
        </p:txBody>
      </p:sp>
      <p:sp>
        <p:nvSpPr>
          <p:cNvPr id="12" name="TextBox 11">
            <a:extLst>
              <a:ext uri="{FF2B5EF4-FFF2-40B4-BE49-F238E27FC236}">
                <a16:creationId xmlns:a16="http://schemas.microsoft.com/office/drawing/2014/main" id="{5BC5E442-7BC9-431E-B82D-0084FB1687B2}"/>
              </a:ext>
            </a:extLst>
          </p:cNvPr>
          <p:cNvSpPr txBox="1"/>
          <p:nvPr/>
        </p:nvSpPr>
        <p:spPr>
          <a:xfrm>
            <a:off x="495300" y="4057471"/>
            <a:ext cx="8153400" cy="1200329"/>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To provide a device/system where companies can monitor their device that will help pre-determine a critical situation to avoid loss of money to the owner and damages to appliances and food wastage to homes. The system is where you can see levels of circuit break temperatures at different times of the day</a:t>
            </a:r>
            <a:endParaRPr lang="en-US" dirty="0"/>
          </a:p>
        </p:txBody>
      </p:sp>
    </p:spTree>
    <p:extLst>
      <p:ext uri="{BB962C8B-B14F-4D97-AF65-F5344CB8AC3E}">
        <p14:creationId xmlns:p14="http://schemas.microsoft.com/office/powerpoint/2010/main" val="39374028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14400" y="457200"/>
            <a:ext cx="7313613" cy="609600"/>
          </a:xfrm>
        </p:spPr>
        <p:txBody>
          <a:bodyPr>
            <a:normAutofit/>
          </a:bodyPr>
          <a:lstStyle/>
          <a:p>
            <a:pPr algn="ctr"/>
            <a:r>
              <a:rPr lang="en-US" altLang="en-US" sz="2800" b="1" dirty="0">
                <a:solidFill>
                  <a:schemeClr val="tx1"/>
                </a:solidFill>
                <a:latin typeface="Cambria" panose="02040503050406030204" pitchFamily="18" charset="0"/>
              </a:rPr>
              <a:t>Methodology</a:t>
            </a:r>
          </a:p>
        </p:txBody>
      </p:sp>
      <p:sp>
        <p:nvSpPr>
          <p:cNvPr id="4" name="TextBox 3">
            <a:extLst>
              <a:ext uri="{FF2B5EF4-FFF2-40B4-BE49-F238E27FC236}">
                <a16:creationId xmlns:a16="http://schemas.microsoft.com/office/drawing/2014/main" id="{8E91780C-3470-4877-A836-63B0A20A0D88}"/>
              </a:ext>
            </a:extLst>
          </p:cNvPr>
          <p:cNvSpPr txBox="1"/>
          <p:nvPr/>
        </p:nvSpPr>
        <p:spPr>
          <a:xfrm>
            <a:off x="151606" y="1587294"/>
            <a:ext cx="8992394" cy="4801314"/>
          </a:xfrm>
          <a:prstGeom prst="rect">
            <a:avLst/>
          </a:prstGeom>
          <a:noFill/>
        </p:spPr>
        <p:txBody>
          <a:bodyPr wrap="square">
            <a:spAutoFit/>
          </a:bodyPr>
          <a:lstStyle/>
          <a:p>
            <a:r>
              <a:rPr lang="en-US" dirty="0"/>
              <a:t>1.Information gathering:</a:t>
            </a:r>
          </a:p>
          <a:p>
            <a:r>
              <a:rPr lang="en-US" dirty="0"/>
              <a:t>•Search in the internet.</a:t>
            </a:r>
          </a:p>
          <a:p>
            <a:r>
              <a:rPr lang="en-US" dirty="0"/>
              <a:t>•Asking a professional people who are good in electronics, electricity.</a:t>
            </a:r>
          </a:p>
          <a:p>
            <a:r>
              <a:rPr lang="en-US" dirty="0"/>
              <a:t>•Tacking some start points from previse projects.</a:t>
            </a:r>
          </a:p>
          <a:p>
            <a:endParaRPr lang="en-US" dirty="0"/>
          </a:p>
          <a:p>
            <a:r>
              <a:rPr lang="en-US" dirty="0"/>
              <a:t> </a:t>
            </a:r>
          </a:p>
          <a:p>
            <a:r>
              <a:rPr lang="en-US" dirty="0"/>
              <a:t>2.Analize:</a:t>
            </a:r>
          </a:p>
          <a:p>
            <a:r>
              <a:rPr lang="en-US" dirty="0"/>
              <a:t>•The device will be done by a smart component which related to IOT technology.</a:t>
            </a:r>
          </a:p>
          <a:p>
            <a:r>
              <a:rPr lang="en-US" dirty="0"/>
              <a:t>•This technology requires a specific part, and these parts are collected by order     form online store and asking some people who worked with the same technology.</a:t>
            </a:r>
          </a:p>
          <a:p>
            <a:endParaRPr lang="en-US" dirty="0"/>
          </a:p>
          <a:p>
            <a:endParaRPr lang="en-US" dirty="0"/>
          </a:p>
          <a:p>
            <a:r>
              <a:rPr lang="en-US" dirty="0"/>
              <a:t>3.Design:</a:t>
            </a:r>
          </a:p>
          <a:p>
            <a:r>
              <a:rPr lang="en-US" dirty="0"/>
              <a:t>•First design was by using  a chart in MS Word and PowerPoint and connect some existing component to check.</a:t>
            </a:r>
          </a:p>
          <a:p>
            <a:r>
              <a:rPr lang="en-US" dirty="0"/>
              <a:t>•Try some platform to check the connectivity and availability of needed services.</a:t>
            </a:r>
          </a:p>
          <a:p>
            <a:r>
              <a:rPr lang="en-US" dirty="0"/>
              <a:t>•Second design by using Cisco Packet Tracer.</a:t>
            </a:r>
          </a:p>
        </p:txBody>
      </p:sp>
    </p:spTree>
    <p:extLst>
      <p:ext uri="{BB962C8B-B14F-4D97-AF65-F5344CB8AC3E}">
        <p14:creationId xmlns:p14="http://schemas.microsoft.com/office/powerpoint/2010/main" val="2977999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5193" y="325420"/>
            <a:ext cx="7313613" cy="609600"/>
          </a:xfrm>
        </p:spPr>
        <p:txBody>
          <a:bodyPr>
            <a:normAutofit/>
          </a:bodyPr>
          <a:lstStyle/>
          <a:p>
            <a:pPr algn="ctr"/>
            <a:r>
              <a:rPr lang="en-US" altLang="en-US" sz="2800" b="1" dirty="0">
                <a:solidFill>
                  <a:schemeClr val="tx1"/>
                </a:solidFill>
                <a:latin typeface="Cambria" panose="02040503050406030204" pitchFamily="18" charset="0"/>
              </a:rPr>
              <a:t>Data Analysis</a:t>
            </a:r>
          </a:p>
        </p:txBody>
      </p:sp>
      <p:sp>
        <p:nvSpPr>
          <p:cNvPr id="5" name="TextBox 4">
            <a:extLst>
              <a:ext uri="{FF2B5EF4-FFF2-40B4-BE49-F238E27FC236}">
                <a16:creationId xmlns:a16="http://schemas.microsoft.com/office/drawing/2014/main" id="{1C9CEA01-9698-4138-8503-8158476BA794}"/>
              </a:ext>
            </a:extLst>
          </p:cNvPr>
          <p:cNvSpPr txBox="1"/>
          <p:nvPr/>
        </p:nvSpPr>
        <p:spPr>
          <a:xfrm>
            <a:off x="838200" y="914401"/>
            <a:ext cx="7162800" cy="5651996"/>
          </a:xfrm>
          <a:prstGeom prst="rect">
            <a:avLst/>
          </a:prstGeom>
          <a:noFill/>
        </p:spPr>
        <p:txBody>
          <a:bodyPr wrap="square">
            <a:spAutoFit/>
          </a:bodyPr>
          <a:lstStyle/>
          <a:p>
            <a:pPr marR="0" lvl="0" rtl="0">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Technical requirements</a:t>
            </a:r>
          </a:p>
          <a:p>
            <a:pPr marR="0" lvl="0" rtl="0">
              <a:lnSpc>
                <a:spcPct val="107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05000"/>
              </a:lnSpc>
            </a:pPr>
            <a:r>
              <a:rPr lang="en-US" sz="1800"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Functional Requirements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anose="05050102010706020507" pitchFamily="18" charset="2"/>
              <a:buChar char=""/>
            </a:pPr>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IOT device ready to test temperature.</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just">
              <a:buFont typeface="Symbol" panose="05050102010706020507" pitchFamily="18" charset="2"/>
              <a:buChar char=""/>
            </a:pPr>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A full network with a server connects the IOT device.</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just">
              <a:buFont typeface="Symbol" panose="05050102010706020507" pitchFamily="18" charset="2"/>
              <a:buChar char=""/>
            </a:pPr>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Monitoring device and equines.</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just">
              <a:buFont typeface="Symbol" panose="05050102010706020507" pitchFamily="18" charset="2"/>
              <a:buChar char=""/>
            </a:pPr>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A storage device or mechanism to save the data.</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just">
              <a:buFont typeface="Symbol" panose="05050102010706020507" pitchFamily="18" charset="2"/>
              <a:buChar char=""/>
            </a:pPr>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Security methods include securing the data, monitor machine, and physical security.</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just">
              <a:buFont typeface="Symbol" panose="05050102010706020507" pitchFamily="18" charset="2"/>
              <a:buChar char=""/>
            </a:pPr>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The data will be secured during sending from the device to the server.</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just">
              <a:buFont typeface="Symbol" panose="05050102010706020507" pitchFamily="18" charset="2"/>
              <a:buChar char=""/>
            </a:pPr>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The data will be secured during sending from the server to the monitor machine.</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just">
              <a:buFont typeface="Symbol" panose="05050102010706020507" pitchFamily="18" charset="2"/>
              <a:buChar char=""/>
            </a:pPr>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The room that includes the device inside will have a physical protection.</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457200" algn="just"/>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 </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457200" algn="just"/>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 </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just">
              <a:buFont typeface="Symbol" panose="05050102010706020507" pitchFamily="18" charset="2"/>
              <a:buChar char=""/>
            </a:pPr>
            <a:r>
              <a:rPr lang="en-US" sz="1800" b="1"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2.2.3. Non-functional Requirements</a:t>
            </a:r>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 </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l">
              <a:buFont typeface="Symbol" panose="05050102010706020507" pitchFamily="18" charset="2"/>
              <a:buChar char=""/>
            </a:pPr>
            <a:r>
              <a:rPr lang="en-US" sz="1800" dirty="0">
                <a:solidFill>
                  <a:srgbClr val="00000A"/>
                </a:solidFill>
                <a:effectLst/>
                <a:latin typeface="Times New Roman" panose="02020603050405020304" pitchFamily="18" charset="0"/>
                <a:ea typeface="SimSun" panose="02010600030101010101" pitchFamily="2" charset="-122"/>
                <a:cs typeface="Tahoma" panose="020B0604030504040204" pitchFamily="34" charset="0"/>
              </a:rPr>
              <a:t>Security</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l">
              <a:buFont typeface="Symbol" panose="05050102010706020507" pitchFamily="18" charset="2"/>
              <a:buChar char=""/>
            </a:pPr>
            <a:r>
              <a:rPr lang="en-US" sz="1800" dirty="0">
                <a:solidFill>
                  <a:srgbClr val="000000"/>
                </a:solidFill>
                <a:effectLst/>
                <a:latin typeface="Times New Roman" panose="02020603050405020304" pitchFamily="18" charset="0"/>
                <a:ea typeface="SimSun" panose="02010600030101010101" pitchFamily="2" charset="-122"/>
                <a:cs typeface="Tahoma" panose="020B0604030504040204" pitchFamily="34" charset="0"/>
              </a:rPr>
              <a:t>Efficient system</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l">
              <a:buFont typeface="Symbol" panose="05050102010706020507" pitchFamily="18" charset="2"/>
              <a:buChar char=""/>
            </a:pPr>
            <a:r>
              <a:rPr lang="en-US" sz="1800" dirty="0">
                <a:solidFill>
                  <a:srgbClr val="00000A"/>
                </a:solidFill>
                <a:effectLst/>
                <a:latin typeface="Times New Roman" panose="02020603050405020304" pitchFamily="18" charset="0"/>
                <a:ea typeface="SimSun" panose="02010600030101010101" pitchFamily="2" charset="-122"/>
                <a:cs typeface="Tahoma" panose="020B0604030504040204" pitchFamily="34" charset="0"/>
              </a:rPr>
              <a:t>Speed</a:t>
            </a:r>
            <a:endParaRPr lang="en-US" sz="1800" dirty="0">
              <a:solidFill>
                <a:srgbClr val="00000A"/>
              </a:solidFill>
              <a:effectLst/>
              <a:latin typeface="Liberation Serif"/>
              <a:ea typeface="SimSun" panose="02010600030101010101" pitchFamily="2" charset="-122"/>
              <a:cs typeface="Tahoma" panose="020B0604030504040204" pitchFamily="34" charset="0"/>
            </a:endParaRPr>
          </a:p>
          <a:p>
            <a:pPr marL="342900" lvl="0" indent="-342900" algn="l">
              <a:buFont typeface="Symbol" panose="05050102010706020507" pitchFamily="18" charset="2"/>
              <a:buChar char=""/>
            </a:pPr>
            <a:r>
              <a:rPr lang="en-US" sz="1800" dirty="0">
                <a:solidFill>
                  <a:srgbClr val="00000A"/>
                </a:solidFill>
                <a:effectLst/>
                <a:latin typeface="Times New Roman" panose="02020603050405020304" pitchFamily="18" charset="0"/>
                <a:ea typeface="SimSun" panose="02010600030101010101" pitchFamily="2" charset="-122"/>
                <a:cs typeface="Tahoma" panose="020B0604030504040204" pitchFamily="34" charset="0"/>
              </a:rPr>
              <a:t>availability</a:t>
            </a:r>
            <a:endParaRPr lang="en-US" sz="1800" dirty="0">
              <a:solidFill>
                <a:srgbClr val="00000A"/>
              </a:solidFill>
              <a:effectLst/>
              <a:latin typeface="Liberation Serif"/>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5907163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609600"/>
            <a:ext cx="8189118" cy="533400"/>
          </a:xfrm>
        </p:spPr>
        <p:txBody>
          <a:bodyPr>
            <a:noAutofit/>
          </a:bodyPr>
          <a:lstStyle/>
          <a:p>
            <a:pPr algn="ctr"/>
            <a:r>
              <a:rPr lang="en-US" altLang="en-US" sz="2800" b="1" dirty="0">
                <a:solidFill>
                  <a:schemeClr val="tx1"/>
                </a:solidFill>
                <a:latin typeface="Cambria" panose="02040503050406030204" pitchFamily="18" charset="0"/>
              </a:rPr>
              <a:t>Results</a:t>
            </a:r>
          </a:p>
        </p:txBody>
      </p:sp>
      <p:sp>
        <p:nvSpPr>
          <p:cNvPr id="2" name="TextBox 1">
            <a:extLst>
              <a:ext uri="{FF2B5EF4-FFF2-40B4-BE49-F238E27FC236}">
                <a16:creationId xmlns:a16="http://schemas.microsoft.com/office/drawing/2014/main" id="{C5C2EEE2-069C-4768-BC44-4507F2DC09C7}"/>
              </a:ext>
            </a:extLst>
          </p:cNvPr>
          <p:cNvSpPr txBox="1"/>
          <p:nvPr/>
        </p:nvSpPr>
        <p:spPr>
          <a:xfrm>
            <a:off x="328108" y="2209800"/>
            <a:ext cx="7620000" cy="1855893"/>
          </a:xfrm>
          <a:prstGeom prst="rect">
            <a:avLst/>
          </a:prstGeom>
          <a:noFill/>
        </p:spPr>
        <p:txBody>
          <a:bodyPr wrap="square" rtlCol="0">
            <a:spAutoFit/>
          </a:bodyPr>
          <a:lstStyle/>
          <a:p>
            <a:pPr marL="0" marR="0" algn="just">
              <a:lnSpc>
                <a:spcPct val="107000"/>
              </a:lnSpc>
              <a:spcBef>
                <a:spcPts val="0"/>
              </a:spcBef>
              <a:spcAft>
                <a:spcPts val="0"/>
              </a:spcAft>
              <a:tabLst>
                <a:tab pos="3327400" algn="l"/>
              </a:tabLs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We conduct a functional system which is can monitor the circuit temperature. The system will conduct readings of the temperature in each circuit in the building by using the sensors to take the readings and send it to the monitor screen. These devices will be near or connected to the circuits and it will be connected a specific server that will receive the readings and it will be displayed in the screen.</a:t>
            </a: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187692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533400"/>
            <a:ext cx="8534400" cy="609600"/>
          </a:xfrm>
        </p:spPr>
        <p:txBody>
          <a:bodyPr>
            <a:noAutofit/>
          </a:bodyPr>
          <a:lstStyle/>
          <a:p>
            <a:pPr algn="ctr"/>
            <a:r>
              <a:rPr lang="en-US" altLang="en-US" sz="2400" b="1" dirty="0">
                <a:solidFill>
                  <a:schemeClr val="tx1"/>
                </a:solidFill>
                <a:latin typeface="Cambria" panose="02040503050406030204" pitchFamily="18" charset="0"/>
              </a:rPr>
              <a:t>Sample Table of Findings and Observations</a:t>
            </a:r>
          </a:p>
        </p:txBody>
      </p:sp>
      <p:graphicFrame>
        <p:nvGraphicFramePr>
          <p:cNvPr id="2" name="Table 2">
            <a:extLst>
              <a:ext uri="{FF2B5EF4-FFF2-40B4-BE49-F238E27FC236}">
                <a16:creationId xmlns:a16="http://schemas.microsoft.com/office/drawing/2014/main" id="{8344D106-D84B-4350-AD18-E3B53BD07215}"/>
              </a:ext>
            </a:extLst>
          </p:cNvPr>
          <p:cNvGraphicFramePr>
            <a:graphicFrameLocks noGrp="1"/>
          </p:cNvGraphicFramePr>
          <p:nvPr>
            <p:extLst>
              <p:ext uri="{D42A27DB-BD31-4B8C-83A1-F6EECF244321}">
                <p14:modId xmlns:p14="http://schemas.microsoft.com/office/powerpoint/2010/main" val="4096845441"/>
              </p:ext>
            </p:extLst>
          </p:nvPr>
        </p:nvGraphicFramePr>
        <p:xfrm>
          <a:off x="990600" y="1295400"/>
          <a:ext cx="7315200" cy="49530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69391815"/>
                    </a:ext>
                  </a:extLst>
                </a:gridCol>
                <a:gridCol w="3657600">
                  <a:extLst>
                    <a:ext uri="{9D8B030D-6E8A-4147-A177-3AD203B41FA5}">
                      <a16:colId xmlns:a16="http://schemas.microsoft.com/office/drawing/2014/main" val="3144189527"/>
                    </a:ext>
                  </a:extLst>
                </a:gridCol>
              </a:tblGrid>
              <a:tr h="436151">
                <a:tc>
                  <a:txBody>
                    <a:bodyPr/>
                    <a:lstStyle/>
                    <a:p>
                      <a:r>
                        <a:rPr lang="en-US" dirty="0"/>
                        <a:t>Findings</a:t>
                      </a:r>
                    </a:p>
                  </a:txBody>
                  <a:tcPr/>
                </a:tc>
                <a:tc>
                  <a:txBody>
                    <a:bodyPr/>
                    <a:lstStyle/>
                    <a:p>
                      <a:r>
                        <a:rPr lang="en-US" dirty="0"/>
                        <a:t>Observations</a:t>
                      </a:r>
                    </a:p>
                  </a:txBody>
                  <a:tcPr/>
                </a:tc>
                <a:extLst>
                  <a:ext uri="{0D108BD9-81ED-4DB2-BD59-A6C34878D82A}">
                    <a16:rowId xmlns:a16="http://schemas.microsoft.com/office/drawing/2014/main" val="3676450269"/>
                  </a:ext>
                </a:extLst>
              </a:tr>
              <a:tr h="1398072">
                <a:tc>
                  <a:txBody>
                    <a:bodyPr/>
                    <a:lstStyle/>
                    <a:p>
                      <a:r>
                        <a:rPr lang="en-US" dirty="0"/>
                        <a:t>This system will help the improve the safety</a:t>
                      </a:r>
                    </a:p>
                  </a:txBody>
                  <a:tcPr/>
                </a:tc>
                <a:tc>
                  <a:txBody>
                    <a:bodyPr/>
                    <a:lstStyle/>
                    <a:p>
                      <a:r>
                        <a:rPr lang="en-US" dirty="0"/>
                        <a:t>When the device detect the temperature changes it will make easy to deal with it before the damage happen</a:t>
                      </a:r>
                    </a:p>
                  </a:txBody>
                  <a:tcPr/>
                </a:tc>
                <a:extLst>
                  <a:ext uri="{0D108BD9-81ED-4DB2-BD59-A6C34878D82A}">
                    <a16:rowId xmlns:a16="http://schemas.microsoft.com/office/drawing/2014/main" val="1070075197"/>
                  </a:ext>
                </a:extLst>
              </a:tr>
              <a:tr h="1398072">
                <a:tc>
                  <a:txBody>
                    <a:bodyPr/>
                    <a:lstStyle/>
                    <a:p>
                      <a:r>
                        <a:rPr lang="en-US" dirty="0"/>
                        <a:t>Will conduct a good way to monitor</a:t>
                      </a:r>
                    </a:p>
                  </a:txBody>
                  <a:tcPr/>
                </a:tc>
                <a:tc>
                  <a:txBody>
                    <a:bodyPr/>
                    <a:lstStyle/>
                    <a:p>
                      <a:r>
                        <a:rPr lang="en-US" dirty="0"/>
                        <a:t>The monitoring will help to avoid any stop or damage but it could be improver by adding a control features</a:t>
                      </a:r>
                    </a:p>
                  </a:txBody>
                  <a:tcPr/>
                </a:tc>
                <a:extLst>
                  <a:ext uri="{0D108BD9-81ED-4DB2-BD59-A6C34878D82A}">
                    <a16:rowId xmlns:a16="http://schemas.microsoft.com/office/drawing/2014/main" val="91082204"/>
                  </a:ext>
                </a:extLst>
              </a:tr>
              <a:tr h="1720705">
                <a:tc>
                  <a:txBody>
                    <a:bodyPr/>
                    <a:lstStyle/>
                    <a:p>
                      <a:r>
                        <a:rPr lang="en-US" dirty="0"/>
                        <a:t>The system will help to avoid any lose in life's, construction, and circuit it self</a:t>
                      </a:r>
                    </a:p>
                  </a:txBody>
                  <a:tcPr/>
                </a:tc>
                <a:tc>
                  <a:txBody>
                    <a:bodyPr/>
                    <a:lstStyle/>
                    <a:p>
                      <a:r>
                        <a:rPr lang="en-US" dirty="0"/>
                        <a:t>Reduce the damages that could happen so it will safe the people who inside that building and the building will stay safe </a:t>
                      </a:r>
                    </a:p>
                  </a:txBody>
                  <a:tcPr/>
                </a:tc>
                <a:extLst>
                  <a:ext uri="{0D108BD9-81ED-4DB2-BD59-A6C34878D82A}">
                    <a16:rowId xmlns:a16="http://schemas.microsoft.com/office/drawing/2014/main" val="4023692567"/>
                  </a:ext>
                </a:extLst>
              </a:tr>
            </a:tbl>
          </a:graphicData>
        </a:graphic>
      </p:graphicFrame>
    </p:spTree>
    <p:extLst>
      <p:ext uri="{BB962C8B-B14F-4D97-AF65-F5344CB8AC3E}">
        <p14:creationId xmlns:p14="http://schemas.microsoft.com/office/powerpoint/2010/main" val="3076473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A93A47A1-3E7B-4585-89C4-4CE402CAC75A}"/>
              </a:ext>
            </a:extLst>
          </p:cNvPr>
          <p:cNvGrpSpPr/>
          <p:nvPr/>
        </p:nvGrpSpPr>
        <p:grpSpPr>
          <a:xfrm>
            <a:off x="304800" y="1600201"/>
            <a:ext cx="7712712" cy="2757488"/>
            <a:chOff x="0" y="0"/>
            <a:chExt cx="6891318" cy="1857820"/>
          </a:xfrm>
        </p:grpSpPr>
        <p:sp>
          <p:nvSpPr>
            <p:cNvPr id="19" name="Rectangle 18">
              <a:extLst>
                <a:ext uri="{FF2B5EF4-FFF2-40B4-BE49-F238E27FC236}">
                  <a16:creationId xmlns:a16="http://schemas.microsoft.com/office/drawing/2014/main" id="{7D279ABA-8082-44FC-81DE-E8E0599F9C56}"/>
                </a:ext>
              </a:extLst>
            </p:cNvPr>
            <p:cNvSpPr/>
            <p:nvPr/>
          </p:nvSpPr>
          <p:spPr>
            <a:xfrm>
              <a:off x="24826" y="62063"/>
              <a:ext cx="1016758" cy="2456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Times New Roman" panose="02020603050405020304" pitchFamily="18" charset="0"/>
                  <a:ea typeface="Times New Roman" panose="02020603050405020304" pitchFamily="18" charset="0"/>
                </a:rPr>
                <a:t>DHT Sensor</a:t>
              </a:r>
            </a:p>
          </p:txBody>
        </p:sp>
        <p:sp>
          <p:nvSpPr>
            <p:cNvPr id="20" name="Rectangle 19">
              <a:extLst>
                <a:ext uri="{FF2B5EF4-FFF2-40B4-BE49-F238E27FC236}">
                  <a16:creationId xmlns:a16="http://schemas.microsoft.com/office/drawing/2014/main" id="{B4A5EE81-F040-4581-B0D4-F2C98B237852}"/>
                </a:ext>
              </a:extLst>
            </p:cNvPr>
            <p:cNvSpPr/>
            <p:nvPr/>
          </p:nvSpPr>
          <p:spPr>
            <a:xfrm>
              <a:off x="0" y="1075764"/>
              <a:ext cx="1016758" cy="2456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Times New Roman" panose="02020603050405020304" pitchFamily="18" charset="0"/>
                  <a:ea typeface="Times New Roman" panose="02020603050405020304" pitchFamily="18" charset="0"/>
                </a:rPr>
                <a:t>DHT Sensor</a:t>
              </a:r>
            </a:p>
          </p:txBody>
        </p:sp>
        <p:sp>
          <p:nvSpPr>
            <p:cNvPr id="21" name="Rectangle 20">
              <a:extLst>
                <a:ext uri="{FF2B5EF4-FFF2-40B4-BE49-F238E27FC236}">
                  <a16:creationId xmlns:a16="http://schemas.microsoft.com/office/drawing/2014/main" id="{BA5B6F4B-5500-4D5F-924F-19E1C7C4B446}"/>
                </a:ext>
              </a:extLst>
            </p:cNvPr>
            <p:cNvSpPr/>
            <p:nvPr/>
          </p:nvSpPr>
          <p:spPr>
            <a:xfrm>
              <a:off x="28963" y="575120"/>
              <a:ext cx="1016758" cy="2456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Times New Roman" panose="02020603050405020304" pitchFamily="18" charset="0"/>
                  <a:ea typeface="Times New Roman" panose="02020603050405020304" pitchFamily="18" charset="0"/>
                </a:rPr>
                <a:t>DHT Sensor</a:t>
              </a:r>
            </a:p>
          </p:txBody>
        </p:sp>
        <p:sp>
          <p:nvSpPr>
            <p:cNvPr id="22" name="Rectangle 21">
              <a:extLst>
                <a:ext uri="{FF2B5EF4-FFF2-40B4-BE49-F238E27FC236}">
                  <a16:creationId xmlns:a16="http://schemas.microsoft.com/office/drawing/2014/main" id="{89C1B433-82CB-43BA-B142-1CD902B9D88F}"/>
                </a:ext>
              </a:extLst>
            </p:cNvPr>
            <p:cNvSpPr/>
            <p:nvPr/>
          </p:nvSpPr>
          <p:spPr>
            <a:xfrm>
              <a:off x="16551" y="1535033"/>
              <a:ext cx="1016758" cy="2456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Times New Roman" panose="02020603050405020304" pitchFamily="18" charset="0"/>
                  <a:ea typeface="Times New Roman" panose="02020603050405020304" pitchFamily="18" charset="0"/>
                </a:rPr>
                <a:t>DHT Sensor</a:t>
              </a:r>
            </a:p>
          </p:txBody>
        </p:sp>
        <p:sp>
          <p:nvSpPr>
            <p:cNvPr id="23" name="Rectangle: Rounded Corners 22">
              <a:extLst>
                <a:ext uri="{FF2B5EF4-FFF2-40B4-BE49-F238E27FC236}">
                  <a16:creationId xmlns:a16="http://schemas.microsoft.com/office/drawing/2014/main" id="{C364C829-D48B-4196-99EA-B35C3AF9613B}"/>
                </a:ext>
              </a:extLst>
            </p:cNvPr>
            <p:cNvSpPr/>
            <p:nvPr/>
          </p:nvSpPr>
          <p:spPr>
            <a:xfrm>
              <a:off x="4079631" y="91026"/>
              <a:ext cx="852986" cy="1514901"/>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b="1">
                  <a:effectLst/>
                  <a:latin typeface="Times New Roman" panose="02020603050405020304" pitchFamily="18" charset="0"/>
                  <a:ea typeface="Times New Roman" panose="02020603050405020304" pitchFamily="18" charset="0"/>
                </a:rPr>
                <a:t>Node Red Server</a:t>
              </a:r>
              <a:endParaRPr lang="en-US" sz="1100">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ECF04252-8DC2-48B0-A08D-B7D586E4AE6B}"/>
                </a:ext>
              </a:extLst>
            </p:cNvPr>
            <p:cNvSpPr/>
            <p:nvPr/>
          </p:nvSpPr>
          <p:spPr>
            <a:xfrm>
              <a:off x="5540189" y="364105"/>
              <a:ext cx="1351129" cy="839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b="1">
                  <a:effectLst/>
                  <a:latin typeface="Times New Roman" panose="02020603050405020304" pitchFamily="18" charset="0"/>
                  <a:ea typeface="Times New Roman" panose="02020603050405020304" pitchFamily="18" charset="0"/>
                </a:rPr>
                <a:t>Monitoring Screen</a:t>
              </a:r>
              <a:endParaRPr lang="en-US" sz="1100">
                <a:effectLst/>
                <a:latin typeface="Times New Roman" panose="02020603050405020304" pitchFamily="18" charset="0"/>
                <a:ea typeface="Times New Roman" panose="02020603050405020304" pitchFamily="18" charset="0"/>
              </a:endParaRPr>
            </a:p>
          </p:txBody>
        </p:sp>
        <p:cxnSp>
          <p:nvCxnSpPr>
            <p:cNvPr id="25" name="Straight Connector 24">
              <a:extLst>
                <a:ext uri="{FF2B5EF4-FFF2-40B4-BE49-F238E27FC236}">
                  <a16:creationId xmlns:a16="http://schemas.microsoft.com/office/drawing/2014/main" id="{679CFA9A-622C-4BBB-BA16-8D4413D7352A}"/>
                </a:ext>
              </a:extLst>
            </p:cNvPr>
            <p:cNvCxnSpPr/>
            <p:nvPr/>
          </p:nvCxnSpPr>
          <p:spPr>
            <a:xfrm>
              <a:off x="1046802" y="173777"/>
              <a:ext cx="119269"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082D765C-6B76-44A7-8E9E-CED50D426416}"/>
                </a:ext>
              </a:extLst>
            </p:cNvPr>
            <p:cNvCxnSpPr/>
            <p:nvPr/>
          </p:nvCxnSpPr>
          <p:spPr>
            <a:xfrm>
              <a:off x="1042665" y="703384"/>
              <a:ext cx="119269"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3493456-CCDD-4F96-8CB0-9C653D02795A}"/>
                </a:ext>
              </a:extLst>
            </p:cNvPr>
            <p:cNvCxnSpPr/>
            <p:nvPr/>
          </p:nvCxnSpPr>
          <p:spPr>
            <a:xfrm>
              <a:off x="1021977" y="1204029"/>
              <a:ext cx="119269"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A88A1722-967E-4ED7-82D2-DA77A7FC73FF}"/>
                </a:ext>
              </a:extLst>
            </p:cNvPr>
            <p:cNvCxnSpPr/>
            <p:nvPr/>
          </p:nvCxnSpPr>
          <p:spPr>
            <a:xfrm>
              <a:off x="1042665" y="1659160"/>
              <a:ext cx="118745" cy="0"/>
            </a:xfrm>
            <a:prstGeom prst="line">
              <a:avLst/>
            </a:prstGeom>
          </p:spPr>
          <p:style>
            <a:lnRef idx="3">
              <a:schemeClr val="dk1"/>
            </a:lnRef>
            <a:fillRef idx="0">
              <a:schemeClr val="dk1"/>
            </a:fillRef>
            <a:effectRef idx="2">
              <a:schemeClr val="dk1"/>
            </a:effectRef>
            <a:fontRef idx="minor">
              <a:schemeClr val="tx1"/>
            </a:fontRef>
          </p:style>
        </p:cxnSp>
        <p:sp>
          <p:nvSpPr>
            <p:cNvPr id="29" name="Rectangle: Rounded Corners 28">
              <a:extLst>
                <a:ext uri="{FF2B5EF4-FFF2-40B4-BE49-F238E27FC236}">
                  <a16:creationId xmlns:a16="http://schemas.microsoft.com/office/drawing/2014/main" id="{D6EEE60E-3DB7-4514-8EFE-EF23A1F60720}"/>
                </a:ext>
              </a:extLst>
            </p:cNvPr>
            <p:cNvSpPr/>
            <p:nvPr/>
          </p:nvSpPr>
          <p:spPr>
            <a:xfrm>
              <a:off x="1170929" y="0"/>
              <a:ext cx="900752" cy="368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Times New Roman" panose="02020603050405020304" pitchFamily="18" charset="0"/>
                  <a:ea typeface="Times New Roman" panose="02020603050405020304" pitchFamily="18" charset="0"/>
                </a:rPr>
                <a:t>Node MCU</a:t>
              </a:r>
            </a:p>
          </p:txBody>
        </p:sp>
        <p:sp>
          <p:nvSpPr>
            <p:cNvPr id="30" name="Rectangle: Rounded Corners 29">
              <a:extLst>
                <a:ext uri="{FF2B5EF4-FFF2-40B4-BE49-F238E27FC236}">
                  <a16:creationId xmlns:a16="http://schemas.microsoft.com/office/drawing/2014/main" id="{E72FDECA-8054-4D4B-9786-4E22B90C9B0D}"/>
                </a:ext>
              </a:extLst>
            </p:cNvPr>
            <p:cNvSpPr/>
            <p:nvPr/>
          </p:nvSpPr>
          <p:spPr>
            <a:xfrm>
              <a:off x="1141966" y="500644"/>
              <a:ext cx="900430" cy="36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Times New Roman" panose="02020603050405020304" pitchFamily="18" charset="0"/>
                  <a:ea typeface="Times New Roman" panose="02020603050405020304" pitchFamily="18" charset="0"/>
                </a:rPr>
                <a:t>Node MCU</a:t>
              </a:r>
            </a:p>
          </p:txBody>
        </p:sp>
        <p:sp>
          <p:nvSpPr>
            <p:cNvPr id="31" name="Rectangle: Rounded Corners 30">
              <a:extLst>
                <a:ext uri="{FF2B5EF4-FFF2-40B4-BE49-F238E27FC236}">
                  <a16:creationId xmlns:a16="http://schemas.microsoft.com/office/drawing/2014/main" id="{B8B7D8FB-FEF5-42C0-89A6-6BA556DFE0AA}"/>
                </a:ext>
              </a:extLst>
            </p:cNvPr>
            <p:cNvSpPr/>
            <p:nvPr/>
          </p:nvSpPr>
          <p:spPr>
            <a:xfrm>
              <a:off x="1141966" y="1026114"/>
              <a:ext cx="900430" cy="36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Times New Roman" panose="02020603050405020304" pitchFamily="18" charset="0"/>
                  <a:ea typeface="Times New Roman" panose="02020603050405020304" pitchFamily="18" charset="0"/>
                </a:rPr>
                <a:t>Node MCU</a:t>
              </a:r>
            </a:p>
          </p:txBody>
        </p:sp>
        <p:sp>
          <p:nvSpPr>
            <p:cNvPr id="32" name="Rectangle: Rounded Corners 31">
              <a:extLst>
                <a:ext uri="{FF2B5EF4-FFF2-40B4-BE49-F238E27FC236}">
                  <a16:creationId xmlns:a16="http://schemas.microsoft.com/office/drawing/2014/main" id="{6FB08E1C-802D-4168-8559-EFCEE3741475}"/>
                </a:ext>
              </a:extLst>
            </p:cNvPr>
            <p:cNvSpPr/>
            <p:nvPr/>
          </p:nvSpPr>
          <p:spPr>
            <a:xfrm>
              <a:off x="1150241" y="1489520"/>
              <a:ext cx="900430" cy="36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effectLst/>
                  <a:latin typeface="Times New Roman" panose="02020603050405020304" pitchFamily="18" charset="0"/>
                  <a:ea typeface="Times New Roman" panose="02020603050405020304" pitchFamily="18" charset="0"/>
                </a:rPr>
                <a:t>Node MCU</a:t>
              </a:r>
            </a:p>
          </p:txBody>
        </p:sp>
        <p:cxnSp>
          <p:nvCxnSpPr>
            <p:cNvPr id="33" name="Straight Arrow Connector 32">
              <a:extLst>
                <a:ext uri="{FF2B5EF4-FFF2-40B4-BE49-F238E27FC236}">
                  <a16:creationId xmlns:a16="http://schemas.microsoft.com/office/drawing/2014/main" id="{78FC7085-CFED-4E94-AB9F-4CC2DF504F4A}"/>
                </a:ext>
              </a:extLst>
            </p:cNvPr>
            <p:cNvCxnSpPr/>
            <p:nvPr/>
          </p:nvCxnSpPr>
          <p:spPr>
            <a:xfrm>
              <a:off x="2068779" y="653734"/>
              <a:ext cx="467194" cy="954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1C69A9F2-F6FA-41EC-8822-759CB0DF8544}"/>
                </a:ext>
              </a:extLst>
            </p:cNvPr>
            <p:cNvCxnSpPr/>
            <p:nvPr/>
          </p:nvCxnSpPr>
          <p:spPr>
            <a:xfrm flipV="1">
              <a:off x="2060504" y="878024"/>
              <a:ext cx="474677" cy="345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992F3B69-85AC-48A4-A029-E7BEDD7C9980}"/>
                </a:ext>
              </a:extLst>
            </p:cNvPr>
            <p:cNvCxnSpPr/>
            <p:nvPr/>
          </p:nvCxnSpPr>
          <p:spPr>
            <a:xfrm>
              <a:off x="2093604" y="128264"/>
              <a:ext cx="453225" cy="5208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09342071-E73D-43FB-86D9-A65C93E16715}"/>
                </a:ext>
              </a:extLst>
            </p:cNvPr>
            <p:cNvCxnSpPr/>
            <p:nvPr/>
          </p:nvCxnSpPr>
          <p:spPr>
            <a:xfrm flipV="1">
              <a:off x="2077054" y="1018701"/>
              <a:ext cx="477078" cy="68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39E5BF33-5D0F-4D0E-8524-C63C80F81080}"/>
                </a:ext>
              </a:extLst>
            </p:cNvPr>
            <p:cNvCxnSpPr/>
            <p:nvPr/>
          </p:nvCxnSpPr>
          <p:spPr>
            <a:xfrm>
              <a:off x="3823103" y="787859"/>
              <a:ext cx="2385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3736F01-6DD6-497F-ACEF-BFEF5E2E8C4C}"/>
                </a:ext>
              </a:extLst>
            </p:cNvPr>
            <p:cNvCxnSpPr/>
            <p:nvPr/>
          </p:nvCxnSpPr>
          <p:spPr>
            <a:xfrm>
              <a:off x="4981619" y="800272"/>
              <a:ext cx="5327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39" name="Rectangle: Rounded Corners 38">
            <a:extLst>
              <a:ext uri="{FF2B5EF4-FFF2-40B4-BE49-F238E27FC236}">
                <a16:creationId xmlns:a16="http://schemas.microsoft.com/office/drawing/2014/main" id="{BE9BDFCA-841C-4B5E-A1ED-DD2A0E8FFCDA}"/>
              </a:ext>
            </a:extLst>
          </p:cNvPr>
          <p:cNvSpPr/>
          <p:nvPr/>
        </p:nvSpPr>
        <p:spPr>
          <a:xfrm>
            <a:off x="3262278" y="2453829"/>
            <a:ext cx="1180465" cy="61404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b="1">
                <a:effectLst/>
                <a:latin typeface="Times New Roman" panose="02020603050405020304" pitchFamily="18" charset="0"/>
                <a:ea typeface="Times New Roman" panose="02020603050405020304" pitchFamily="18" charset="0"/>
              </a:rPr>
              <a:t>Raspberry Pi </a:t>
            </a:r>
            <a:endParaRPr lang="en-US" sz="11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198203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77501BE798184AAB8F1E667230EBF7" ma:contentTypeVersion="10" ma:contentTypeDescription="Create a new document." ma:contentTypeScope="" ma:versionID="615898be4a0cb093023313f5d495f7ce">
  <xsd:schema xmlns:xsd="http://www.w3.org/2001/XMLSchema" xmlns:xs="http://www.w3.org/2001/XMLSchema" xmlns:p="http://schemas.microsoft.com/office/2006/metadata/properties" xmlns:ns2="33aa3b07-8bc4-4237-acda-ffcc315e91b8" targetNamespace="http://schemas.microsoft.com/office/2006/metadata/properties" ma:root="true" ma:fieldsID="1dd7647482209f265683643b43f1bd4b" ns2:_="">
    <xsd:import namespace="33aa3b07-8bc4-4237-acda-ffcc315e91b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aa3b07-8bc4-4237-acda-ffcc315e91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390C38-6586-45E0-A348-560B95236B9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EA58360-F850-4C45-97BF-962533BE451C}">
  <ds:schemaRefs>
    <ds:schemaRef ds:uri="http://schemas.microsoft.com/sharepoint/v3/contenttype/forms"/>
  </ds:schemaRefs>
</ds:datastoreItem>
</file>

<file path=customXml/itemProps3.xml><?xml version="1.0" encoding="utf-8"?>
<ds:datastoreItem xmlns:ds="http://schemas.openxmlformats.org/officeDocument/2006/customXml" ds:itemID="{2D4CAF38-9FF5-4992-B33B-43DC934577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aa3b07-8bc4-4237-acda-ffcc315e91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4947</TotalTime>
  <Words>1110</Words>
  <Application>Microsoft Office PowerPoint</Application>
  <PresentationFormat>On-screen Show (4:3)</PresentationFormat>
  <Paragraphs>89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Calibri Light</vt:lpstr>
      <vt:lpstr>Cambria</vt:lpstr>
      <vt:lpstr>Constantia</vt:lpstr>
      <vt:lpstr>Liberation Serif</vt:lpstr>
      <vt:lpstr>Symbol</vt:lpstr>
      <vt:lpstr>Times New Roman</vt:lpstr>
      <vt:lpstr>Wingdings 2</vt:lpstr>
      <vt:lpstr>Flow</vt:lpstr>
      <vt:lpstr>PowerPoint Presentation</vt:lpstr>
      <vt:lpstr>Circuits Monitoring System    Marwan Rashid Alhinai, Asila Said Alalwi, Ftema Rashid Alazri  University of Technology and Applied Sinces, Ibri, 76s1815923@ict.edu.om University of Technology and Applied Sinces, Ibri, 76j1918495@ict.edu.om University of Technology and Applied Sinces, Ibri, 76s177@ict.edu.om  </vt:lpstr>
      <vt:lpstr>Abstract</vt:lpstr>
      <vt:lpstr>Aim &amp; Objectives</vt:lpstr>
      <vt:lpstr>Methodology</vt:lpstr>
      <vt:lpstr>Data Analysis</vt:lpstr>
      <vt:lpstr>Results</vt:lpstr>
      <vt:lpstr>Sample Table of Findings and Observations</vt:lpstr>
      <vt:lpstr>PowerPoint Presentation</vt:lpstr>
      <vt:lpstr>PowerPoint Presentation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Mohamed Haji Ali S.A.J</dc:creator>
  <cp:lastModifiedBy>CRACKPOT 97</cp:lastModifiedBy>
  <cp:revision>209</cp:revision>
  <dcterms:created xsi:type="dcterms:W3CDTF">2014-01-15T08:57:47Z</dcterms:created>
  <dcterms:modified xsi:type="dcterms:W3CDTF">2024-08-27T14:54:47Z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0x0101005777501BE798184AAB8F1E667230EBF7</vt:lpwstr>
  </property>
</Properties>
</file>