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2" r:id="rId3"/>
    <p:sldId id="273" r:id="rId4"/>
    <p:sldId id="263" r:id="rId5"/>
    <p:sldId id="264" r:id="rId6"/>
    <p:sldId id="265" r:id="rId7"/>
    <p:sldId id="266" r:id="rId8"/>
    <p:sldId id="267" r:id="rId9"/>
    <p:sldId id="270" r:id="rId10"/>
    <p:sldId id="271" r:id="rId11"/>
    <p:sldId id="272"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6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841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27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603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9551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670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677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2926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622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042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106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703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165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15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353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242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370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54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8/26/2025</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77537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4000" dirty="0">
                <a:solidFill>
                  <a:schemeClr val="bg2">
                    <a:lumMod val="75000"/>
                  </a:schemeClr>
                </a:solidFill>
              </a:rPr>
              <a:t>OList </a:t>
            </a:r>
            <a:r>
              <a:rPr lang="en-IN" sz="4000" dirty="0">
                <a:solidFill>
                  <a:schemeClr val="bg2">
                    <a:lumMod val="75000"/>
                  </a:schemeClr>
                </a:solidFill>
              </a:rPr>
              <a:t>retail analytics</a:t>
            </a:r>
            <a:endParaRPr sz="4000" dirty="0">
              <a:solidFill>
                <a:schemeClr val="bg2">
                  <a:lumMod val="75000"/>
                </a:schemeClr>
              </a:solidFill>
            </a:endParaRPr>
          </a:p>
        </p:txBody>
      </p:sp>
      <p:sp>
        <p:nvSpPr>
          <p:cNvPr id="3" name="Subtitle 2"/>
          <p:cNvSpPr>
            <a:spLocks noGrp="1"/>
          </p:cNvSpPr>
          <p:nvPr>
            <p:ph type="subTitle" idx="1"/>
          </p:nvPr>
        </p:nvSpPr>
        <p:spPr/>
        <p:txBody>
          <a:bodyPr/>
          <a:lstStyle/>
          <a:p>
            <a:r>
              <a:rPr lang="en-IN" dirty="0">
                <a:solidFill>
                  <a:schemeClr val="tx2">
                    <a:lumMod val="60000"/>
                    <a:lumOff val="40000"/>
                  </a:schemeClr>
                </a:solidFill>
              </a:rPr>
              <a:t>Umang Malhotra</a:t>
            </a:r>
          </a:p>
          <a:p>
            <a:r>
              <a:rPr lang="en-IN" dirty="0">
                <a:solidFill>
                  <a:schemeClr val="tx2">
                    <a:lumMod val="60000"/>
                    <a:lumOff val="40000"/>
                  </a:schemeClr>
                </a:solidFill>
              </a:rPr>
              <a:t>Ravi</a:t>
            </a:r>
          </a:p>
          <a:p>
            <a:r>
              <a:rPr lang="en-IN" dirty="0">
                <a:solidFill>
                  <a:schemeClr val="tx2">
                    <a:lumMod val="60000"/>
                    <a:lumOff val="40000"/>
                  </a:schemeClr>
                </a:solidFill>
              </a:rPr>
              <a:t>Manjusha Bhamare</a:t>
            </a:r>
            <a:endParaRPr dirty="0">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E8289-3C6B-AA41-7ED5-E5B798665FE0}"/>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58518806-5D70-BB8E-F99F-925CC88E3677}"/>
              </a:ext>
            </a:extLst>
          </p:cNvPr>
          <p:cNvSpPr txBox="1">
            <a:spLocks/>
          </p:cNvSpPr>
          <p:nvPr/>
        </p:nvSpPr>
        <p:spPr>
          <a:xfrm>
            <a:off x="72428" y="143692"/>
            <a:ext cx="9017250"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Tableau Dashboard: #1</a:t>
            </a:r>
          </a:p>
        </p:txBody>
      </p:sp>
      <p:pic>
        <p:nvPicPr>
          <p:cNvPr id="3" name="Picture 2">
            <a:extLst>
              <a:ext uri="{FF2B5EF4-FFF2-40B4-BE49-F238E27FC236}">
                <a16:creationId xmlns:a16="http://schemas.microsoft.com/office/drawing/2014/main" id="{744A9368-8BE7-E33A-C43C-ED6951E676E5}"/>
              </a:ext>
            </a:extLst>
          </p:cNvPr>
          <p:cNvPicPr>
            <a:picLocks noChangeAspect="1"/>
          </p:cNvPicPr>
          <p:nvPr/>
        </p:nvPicPr>
        <p:blipFill>
          <a:blip r:embed="rId2"/>
          <a:stretch>
            <a:fillRect/>
          </a:stretch>
        </p:blipFill>
        <p:spPr>
          <a:xfrm>
            <a:off x="505441" y="809897"/>
            <a:ext cx="8151223" cy="5364566"/>
          </a:xfrm>
          <a:prstGeom prst="rect">
            <a:avLst/>
          </a:prstGeom>
        </p:spPr>
      </p:pic>
    </p:spTree>
    <p:extLst>
      <p:ext uri="{BB962C8B-B14F-4D97-AF65-F5344CB8AC3E}">
        <p14:creationId xmlns:p14="http://schemas.microsoft.com/office/powerpoint/2010/main" val="72240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3FD89-4050-6FCA-A655-FF7972E13A6C}"/>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DEAA5CD3-A119-49CF-1971-0328A3F6714D}"/>
              </a:ext>
            </a:extLst>
          </p:cNvPr>
          <p:cNvSpPr txBox="1">
            <a:spLocks/>
          </p:cNvSpPr>
          <p:nvPr/>
        </p:nvSpPr>
        <p:spPr>
          <a:xfrm>
            <a:off x="72428" y="143692"/>
            <a:ext cx="9017250"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Tableau Dashboard: #2</a:t>
            </a:r>
          </a:p>
        </p:txBody>
      </p:sp>
      <p:pic>
        <p:nvPicPr>
          <p:cNvPr id="4" name="Picture 3">
            <a:extLst>
              <a:ext uri="{FF2B5EF4-FFF2-40B4-BE49-F238E27FC236}">
                <a16:creationId xmlns:a16="http://schemas.microsoft.com/office/drawing/2014/main" id="{DC814C29-A27F-9CDE-D4D2-ECC29F9673BC}"/>
              </a:ext>
            </a:extLst>
          </p:cNvPr>
          <p:cNvPicPr>
            <a:picLocks noChangeAspect="1"/>
          </p:cNvPicPr>
          <p:nvPr/>
        </p:nvPicPr>
        <p:blipFill>
          <a:blip r:embed="rId2"/>
          <a:stretch>
            <a:fillRect/>
          </a:stretch>
        </p:blipFill>
        <p:spPr>
          <a:xfrm>
            <a:off x="502466" y="809898"/>
            <a:ext cx="8157174" cy="5364566"/>
          </a:xfrm>
          <a:prstGeom prst="rect">
            <a:avLst/>
          </a:prstGeom>
        </p:spPr>
      </p:pic>
    </p:spTree>
    <p:extLst>
      <p:ext uri="{BB962C8B-B14F-4D97-AF65-F5344CB8AC3E}">
        <p14:creationId xmlns:p14="http://schemas.microsoft.com/office/powerpoint/2010/main" val="408109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1623F-3991-FB0A-8856-90641A99C51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A72A8C-922E-76FA-146B-2EB90B003F3C}"/>
              </a:ext>
            </a:extLst>
          </p:cNvPr>
          <p:cNvSpPr>
            <a:spLocks noGrp="1"/>
          </p:cNvSpPr>
          <p:nvPr>
            <p:ph type="title"/>
          </p:nvPr>
        </p:nvSpPr>
        <p:spPr>
          <a:xfrm>
            <a:off x="1152379" y="1389017"/>
            <a:ext cx="6885631" cy="4097383"/>
          </a:xfrm>
        </p:spPr>
        <p:txBody>
          <a:bodyPr anchor="t">
            <a:noAutofit/>
          </a:bodyPr>
          <a:lstStyle/>
          <a:p>
            <a:r>
              <a:rPr lang="en-US" sz="1100" dirty="0">
                <a:solidFill>
                  <a:schemeClr val="accent1">
                    <a:lumMod val="50000"/>
                  </a:schemeClr>
                </a:solidFill>
                <a:latin typeface="+mn-lt"/>
                <a:ea typeface="+mn-ea"/>
                <a:cs typeface="+mn-cs"/>
              </a:rPr>
              <a:t>Top</a:t>
            </a:r>
            <a:r>
              <a:rPr lang="en-US" sz="1400" b="1" cap="none" dirty="0">
                <a:solidFill>
                  <a:schemeClr val="accent1">
                    <a:lumMod val="50000"/>
                  </a:schemeClr>
                </a:solidFill>
              </a:rPr>
              <a:t> 3 categories </a:t>
            </a:r>
            <a:r>
              <a:rPr lang="en-US" sz="1400" cap="none" dirty="0">
                <a:solidFill>
                  <a:schemeClr val="accent1">
                    <a:lumMod val="50000"/>
                  </a:schemeClr>
                </a:solidFill>
              </a:rPr>
              <a:t>contribute </a:t>
            </a:r>
            <a:r>
              <a:rPr lang="en-US" sz="1400" b="1" cap="none" dirty="0">
                <a:solidFill>
                  <a:schemeClr val="accent1">
                    <a:lumMod val="50000"/>
                  </a:schemeClr>
                </a:solidFill>
              </a:rPr>
              <a:t>&gt;80% </a:t>
            </a:r>
            <a:r>
              <a:rPr lang="en-US" sz="1400" cap="none" dirty="0">
                <a:solidFill>
                  <a:schemeClr val="accent1">
                    <a:lumMod val="50000"/>
                  </a:schemeClr>
                </a:solidFill>
              </a:rPr>
              <a:t>of total revenue, and </a:t>
            </a:r>
            <a:r>
              <a:rPr lang="en-US" sz="1400" b="1" cap="none" dirty="0">
                <a:solidFill>
                  <a:schemeClr val="accent1">
                    <a:lumMod val="50000"/>
                  </a:schemeClr>
                </a:solidFill>
              </a:rPr>
              <a:t>top 13 categories </a:t>
            </a:r>
            <a:r>
              <a:rPr lang="en-US" sz="1400" cap="none" dirty="0">
                <a:solidFill>
                  <a:schemeClr val="accent1">
                    <a:lumMod val="50000"/>
                  </a:schemeClr>
                </a:solidFill>
              </a:rPr>
              <a:t>account for </a:t>
            </a:r>
            <a:r>
              <a:rPr lang="en-US" sz="1400" b="1" cap="none" dirty="0">
                <a:solidFill>
                  <a:schemeClr val="accent1">
                    <a:lumMod val="50000"/>
                  </a:schemeClr>
                </a:solidFill>
              </a:rPr>
              <a:t>~93%</a:t>
            </a:r>
            <a:r>
              <a:rPr lang="en-US" sz="1400" cap="none" dirty="0">
                <a:solidFill>
                  <a:schemeClr val="accent1">
                    <a:lumMod val="50000"/>
                  </a:schemeClr>
                </a:solidFill>
              </a:rPr>
              <a:t>. </a:t>
            </a:r>
            <a:br>
              <a:rPr lang="en-US" sz="1400" cap="none" dirty="0">
                <a:solidFill>
                  <a:schemeClr val="accent1">
                    <a:lumMod val="50000"/>
                  </a:schemeClr>
                </a:solidFill>
              </a:rPr>
            </a:br>
            <a:r>
              <a:rPr lang="en-US" sz="1400" cap="none" dirty="0">
                <a:solidFill>
                  <a:schemeClr val="accent1">
                    <a:lumMod val="50000"/>
                  </a:schemeClr>
                </a:solidFill>
                <a:sym typeface="Wingdings" panose="05000000000000000000" pitchFamily="2" charset="2"/>
              </a:rPr>
              <a:t> </a:t>
            </a:r>
            <a:r>
              <a:rPr lang="en-US" sz="1400" cap="none" dirty="0">
                <a:solidFill>
                  <a:schemeClr val="accent1">
                    <a:lumMod val="50000"/>
                  </a:schemeClr>
                </a:solidFill>
              </a:rPr>
              <a:t>Prioritize stock availability and supply chain for </a:t>
            </a:r>
            <a:r>
              <a:rPr lang="en-US" sz="1400" b="1" cap="none" dirty="0">
                <a:solidFill>
                  <a:schemeClr val="accent1">
                    <a:lumMod val="50000"/>
                  </a:schemeClr>
                </a:solidFill>
              </a:rPr>
              <a:t>3-5 High-Value categories</a:t>
            </a:r>
            <a:r>
              <a:rPr lang="en-US" sz="1400" cap="none" dirty="0">
                <a:solidFill>
                  <a:schemeClr val="accent1">
                    <a:lumMod val="50000"/>
                  </a:schemeClr>
                </a:solidFill>
              </a:rPr>
              <a:t>.</a:t>
            </a:r>
            <a:br>
              <a:rPr lang="en-IN" sz="1400" cap="none" dirty="0">
                <a:solidFill>
                  <a:schemeClr val="accent1">
                    <a:lumMod val="50000"/>
                  </a:schemeClr>
                </a:solidFill>
              </a:rPr>
            </a:br>
            <a:br>
              <a:rPr lang="en-IN" sz="1400" cap="none" dirty="0">
                <a:solidFill>
                  <a:schemeClr val="accent1">
                    <a:lumMod val="50000"/>
                  </a:schemeClr>
                </a:solidFill>
              </a:rPr>
            </a:br>
            <a:r>
              <a:rPr lang="en-US" sz="1400" cap="none" dirty="0">
                <a:solidFill>
                  <a:schemeClr val="accent1">
                    <a:lumMod val="50000"/>
                  </a:schemeClr>
                </a:solidFill>
              </a:rPr>
              <a:t>The </a:t>
            </a:r>
            <a:r>
              <a:rPr lang="en-US" sz="1400" b="1" cap="none" dirty="0">
                <a:solidFill>
                  <a:schemeClr val="accent1">
                    <a:lumMod val="50000"/>
                  </a:schemeClr>
                </a:solidFill>
              </a:rPr>
              <a:t>‘toys’ category </a:t>
            </a:r>
            <a:r>
              <a:rPr lang="en-US" sz="1400" cap="none" dirty="0">
                <a:solidFill>
                  <a:schemeClr val="accent1">
                    <a:lumMod val="50000"/>
                  </a:schemeClr>
                </a:solidFill>
              </a:rPr>
              <a:t>has </a:t>
            </a:r>
            <a:r>
              <a:rPr lang="en-US" sz="1400" b="1" cap="none" dirty="0">
                <a:solidFill>
                  <a:schemeClr val="accent1">
                    <a:lumMod val="50000"/>
                  </a:schemeClr>
                </a:solidFill>
              </a:rPr>
              <a:t>24,187 SKUs</a:t>
            </a:r>
            <a:r>
              <a:rPr lang="en-US" sz="1400" cap="none" dirty="0">
                <a:solidFill>
                  <a:schemeClr val="accent1">
                    <a:lumMod val="50000"/>
                  </a:schemeClr>
                </a:solidFill>
              </a:rPr>
              <a:t>, (next top 20 categories have under 800).</a:t>
            </a:r>
            <a:br>
              <a:rPr lang="en-IN" sz="1400" cap="none" dirty="0">
                <a:solidFill>
                  <a:schemeClr val="accent1">
                    <a:lumMod val="50000"/>
                  </a:schemeClr>
                </a:solidFill>
              </a:rPr>
            </a:br>
            <a:r>
              <a:rPr lang="en-IN" sz="1400" cap="none" dirty="0">
                <a:solidFill>
                  <a:schemeClr val="accent1">
                    <a:lumMod val="50000"/>
                  </a:schemeClr>
                </a:solidFill>
                <a:sym typeface="Wingdings" panose="05000000000000000000" pitchFamily="2" charset="2"/>
              </a:rPr>
              <a:t> </a:t>
            </a:r>
            <a:r>
              <a:rPr lang="en-US" sz="1400" cap="none" dirty="0">
                <a:solidFill>
                  <a:schemeClr val="accent1">
                    <a:lumMod val="50000"/>
                  </a:schemeClr>
                </a:solidFill>
              </a:rPr>
              <a:t>Keep </a:t>
            </a:r>
            <a:r>
              <a:rPr lang="en-US" sz="1400" b="1" cap="none" dirty="0">
                <a:solidFill>
                  <a:schemeClr val="accent1">
                    <a:lumMod val="50000"/>
                  </a:schemeClr>
                </a:solidFill>
              </a:rPr>
              <a:t>top selling SKUs </a:t>
            </a:r>
            <a:r>
              <a:rPr lang="en-US" sz="1400" cap="none" dirty="0">
                <a:solidFill>
                  <a:schemeClr val="accent1">
                    <a:lumMod val="50000"/>
                  </a:schemeClr>
                </a:solidFill>
              </a:rPr>
              <a:t>in </a:t>
            </a:r>
            <a:r>
              <a:rPr lang="en-US" sz="1400" b="1" cap="none" dirty="0">
                <a:solidFill>
                  <a:schemeClr val="accent1">
                    <a:lumMod val="50000"/>
                  </a:schemeClr>
                </a:solidFill>
              </a:rPr>
              <a:t>toys</a:t>
            </a:r>
            <a:r>
              <a:rPr lang="en-US" sz="1400" cap="none" dirty="0">
                <a:solidFill>
                  <a:schemeClr val="accent1">
                    <a:lumMod val="50000"/>
                  </a:schemeClr>
                </a:solidFill>
              </a:rPr>
              <a:t> and optimize shelf space. This will reduce storage cost without much impact on sales.</a:t>
            </a:r>
            <a:br>
              <a:rPr lang="en-US" sz="1400" cap="none" dirty="0">
                <a:solidFill>
                  <a:schemeClr val="accent1">
                    <a:lumMod val="50000"/>
                  </a:schemeClr>
                </a:solidFill>
              </a:rPr>
            </a:br>
            <a:br>
              <a:rPr lang="en-US" sz="1400" cap="none" dirty="0">
                <a:solidFill>
                  <a:schemeClr val="accent1">
                    <a:lumMod val="50000"/>
                  </a:schemeClr>
                </a:solidFill>
              </a:rPr>
            </a:br>
            <a:r>
              <a:rPr lang="en-US" sz="1400" cap="none" dirty="0">
                <a:solidFill>
                  <a:schemeClr val="accent1">
                    <a:lumMod val="50000"/>
                  </a:schemeClr>
                </a:solidFill>
              </a:rPr>
              <a:t>Market basket analysis shows </a:t>
            </a:r>
            <a:r>
              <a:rPr lang="en-US" sz="1400" b="1" cap="none" dirty="0">
                <a:solidFill>
                  <a:schemeClr val="accent1">
                    <a:lumMod val="50000"/>
                  </a:schemeClr>
                </a:solidFill>
              </a:rPr>
              <a:t>weak associations</a:t>
            </a:r>
            <a:r>
              <a:rPr lang="en-US" sz="1400" cap="none" dirty="0">
                <a:solidFill>
                  <a:schemeClr val="accent1">
                    <a:lumMod val="50000"/>
                  </a:schemeClr>
                </a:solidFill>
              </a:rPr>
              <a:t> (max lift = 0.166).</a:t>
            </a:r>
            <a:br>
              <a:rPr lang="en-US" sz="1400" cap="none" dirty="0">
                <a:solidFill>
                  <a:schemeClr val="accent1">
                    <a:lumMod val="50000"/>
                  </a:schemeClr>
                </a:solidFill>
              </a:rPr>
            </a:br>
            <a:r>
              <a:rPr lang="en-US" sz="1400" cap="none" dirty="0">
                <a:solidFill>
                  <a:schemeClr val="accent1">
                    <a:lumMod val="50000"/>
                  </a:schemeClr>
                </a:solidFill>
                <a:sym typeface="Wingdings" panose="05000000000000000000" pitchFamily="2" charset="2"/>
              </a:rPr>
              <a:t> </a:t>
            </a:r>
            <a:r>
              <a:rPr lang="en-US" sz="1400" b="1" cap="none" dirty="0">
                <a:solidFill>
                  <a:schemeClr val="accent1">
                    <a:lumMod val="50000"/>
                  </a:schemeClr>
                </a:solidFill>
              </a:rPr>
              <a:t>Create product bundles</a:t>
            </a:r>
            <a:r>
              <a:rPr lang="en-US" sz="1400" cap="none" dirty="0">
                <a:solidFill>
                  <a:schemeClr val="accent1">
                    <a:lumMod val="50000"/>
                  </a:schemeClr>
                </a:solidFill>
              </a:rPr>
              <a:t> (e.g. Toys + accessories, electronics + peripherals) </a:t>
            </a:r>
            <a:r>
              <a:rPr lang="en-IN" sz="1400" cap="none" dirty="0">
                <a:solidFill>
                  <a:schemeClr val="accent1">
                    <a:lumMod val="50000"/>
                  </a:schemeClr>
                </a:solidFill>
              </a:rPr>
              <a:t>to boost cross-sell</a:t>
            </a:r>
            <a:r>
              <a:rPr lang="en-US" sz="1400" cap="none" dirty="0">
                <a:solidFill>
                  <a:schemeClr val="accent1">
                    <a:lumMod val="50000"/>
                  </a:schemeClr>
                </a:solidFill>
              </a:rPr>
              <a:t>.</a:t>
            </a:r>
            <a:br>
              <a:rPr lang="en-US" sz="1400" cap="none" dirty="0">
                <a:solidFill>
                  <a:schemeClr val="accent1">
                    <a:lumMod val="50000"/>
                  </a:schemeClr>
                </a:solidFill>
              </a:rPr>
            </a:br>
            <a:br>
              <a:rPr lang="en-US" sz="1400" cap="none" dirty="0">
                <a:solidFill>
                  <a:schemeClr val="accent1">
                    <a:lumMod val="50000"/>
                  </a:schemeClr>
                </a:solidFill>
              </a:rPr>
            </a:br>
            <a:r>
              <a:rPr lang="en-US" sz="1400" cap="none" dirty="0">
                <a:solidFill>
                  <a:schemeClr val="accent1">
                    <a:lumMod val="50000"/>
                  </a:schemeClr>
                </a:solidFill>
              </a:rPr>
              <a:t>Categories such as </a:t>
            </a:r>
            <a:r>
              <a:rPr lang="en-US" sz="1400" b="1" cap="none" dirty="0">
                <a:solidFill>
                  <a:schemeClr val="accent1">
                    <a:lumMod val="50000"/>
                  </a:schemeClr>
                </a:solidFill>
              </a:rPr>
              <a:t>perfumery, telephony, stationery, pet shop, accessories</a:t>
            </a:r>
            <a:r>
              <a:rPr lang="en-US" sz="1400" cap="none" dirty="0">
                <a:solidFill>
                  <a:schemeClr val="accent1">
                    <a:lumMod val="50000"/>
                  </a:schemeClr>
                </a:solidFill>
              </a:rPr>
              <a:t> generate </a:t>
            </a:r>
            <a:r>
              <a:rPr lang="en-US" sz="1400" b="1" cap="none" dirty="0">
                <a:solidFill>
                  <a:schemeClr val="accent1">
                    <a:lumMod val="50000"/>
                  </a:schemeClr>
                </a:solidFill>
              </a:rPr>
              <a:t>&lt;100K revenue</a:t>
            </a:r>
            <a:r>
              <a:rPr lang="en-US" sz="1400" cap="none" dirty="0">
                <a:solidFill>
                  <a:schemeClr val="accent1">
                    <a:lumMod val="50000"/>
                  </a:schemeClr>
                </a:solidFill>
              </a:rPr>
              <a:t> and low revenue/SKU as well.</a:t>
            </a:r>
            <a:br>
              <a:rPr lang="en-US" sz="1400" cap="none" dirty="0">
                <a:solidFill>
                  <a:schemeClr val="accent1">
                    <a:lumMod val="50000"/>
                  </a:schemeClr>
                </a:solidFill>
              </a:rPr>
            </a:br>
            <a:r>
              <a:rPr lang="en-US" sz="1400" cap="none" dirty="0">
                <a:solidFill>
                  <a:schemeClr val="accent1">
                    <a:lumMod val="50000"/>
                  </a:schemeClr>
                </a:solidFill>
                <a:sym typeface="Wingdings" panose="05000000000000000000" pitchFamily="2" charset="2"/>
              </a:rPr>
              <a:t> </a:t>
            </a:r>
            <a:r>
              <a:rPr lang="en-US" sz="1400" cap="none" dirty="0">
                <a:solidFill>
                  <a:schemeClr val="accent1">
                    <a:lumMod val="50000"/>
                  </a:schemeClr>
                </a:solidFill>
              </a:rPr>
              <a:t>Reduce inventory for these low-value categories.</a:t>
            </a:r>
            <a:br>
              <a:rPr lang="en-US" sz="1400" cap="none" dirty="0">
                <a:solidFill>
                  <a:schemeClr val="accent1">
                    <a:lumMod val="50000"/>
                  </a:schemeClr>
                </a:solidFill>
              </a:rPr>
            </a:br>
            <a:br>
              <a:rPr lang="en-US" sz="1400" cap="none" dirty="0"/>
            </a:br>
            <a:endParaRPr lang="en-IN" sz="1400" cap="none" dirty="0">
              <a:solidFill>
                <a:schemeClr val="bg2">
                  <a:lumMod val="75000"/>
                </a:schemeClr>
              </a:solidFill>
            </a:endParaRPr>
          </a:p>
        </p:txBody>
      </p:sp>
      <p:sp>
        <p:nvSpPr>
          <p:cNvPr id="6" name="Title 4">
            <a:extLst>
              <a:ext uri="{FF2B5EF4-FFF2-40B4-BE49-F238E27FC236}">
                <a16:creationId xmlns:a16="http://schemas.microsoft.com/office/drawing/2014/main" id="{4FDE6B98-0E61-6007-7CB4-19A4C45C8FED}"/>
              </a:ext>
            </a:extLst>
          </p:cNvPr>
          <p:cNvSpPr txBox="1">
            <a:spLocks/>
          </p:cNvSpPr>
          <p:nvPr/>
        </p:nvSpPr>
        <p:spPr>
          <a:xfrm>
            <a:off x="1019249" y="156884"/>
            <a:ext cx="7105502"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Insights &amp; recommendations</a:t>
            </a:r>
          </a:p>
        </p:txBody>
      </p:sp>
    </p:spTree>
    <p:extLst>
      <p:ext uri="{BB962C8B-B14F-4D97-AF65-F5344CB8AC3E}">
        <p14:creationId xmlns:p14="http://schemas.microsoft.com/office/powerpoint/2010/main" val="100054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B396F1-E655-DA60-9819-88A84C54EF94}"/>
              </a:ext>
            </a:extLst>
          </p:cNvPr>
          <p:cNvSpPr>
            <a:spLocks noGrp="1"/>
          </p:cNvSpPr>
          <p:nvPr>
            <p:ph type="title"/>
          </p:nvPr>
        </p:nvSpPr>
        <p:spPr>
          <a:xfrm>
            <a:off x="1152379" y="1389017"/>
            <a:ext cx="6885631" cy="4097383"/>
          </a:xfrm>
        </p:spPr>
        <p:txBody>
          <a:bodyPr anchor="t">
            <a:noAutofit/>
          </a:bodyPr>
          <a:lstStyle/>
          <a:p>
            <a:r>
              <a:rPr lang="en-US" sz="1800" cap="none" dirty="0">
                <a:solidFill>
                  <a:schemeClr val="bg2">
                    <a:lumMod val="75000"/>
                  </a:schemeClr>
                </a:solidFill>
              </a:rPr>
              <a:t>OList, an e-commerce company has faced some losses recently and they want to reduce any unnecessary inventory costs.</a:t>
            </a:r>
            <a:br>
              <a:rPr lang="en-US" sz="1800" cap="none" dirty="0">
                <a:solidFill>
                  <a:schemeClr val="bg2">
                    <a:lumMod val="75000"/>
                  </a:schemeClr>
                </a:solidFill>
              </a:rPr>
            </a:br>
            <a:br>
              <a:rPr lang="en-US" sz="1800" cap="none" dirty="0">
                <a:solidFill>
                  <a:schemeClr val="bg2">
                    <a:lumMod val="75000"/>
                  </a:schemeClr>
                </a:solidFill>
              </a:rPr>
            </a:br>
            <a:r>
              <a:rPr lang="en-US" sz="1800" cap="none" dirty="0">
                <a:solidFill>
                  <a:schemeClr val="bg2">
                    <a:lumMod val="75000"/>
                  </a:schemeClr>
                </a:solidFill>
              </a:rPr>
              <a:t>To manage the inventory cost OList would like to:</a:t>
            </a:r>
            <a:br>
              <a:rPr lang="en-US" sz="1800" cap="none" dirty="0">
                <a:solidFill>
                  <a:schemeClr val="bg2">
                    <a:lumMod val="75000"/>
                  </a:schemeClr>
                </a:solidFill>
              </a:rPr>
            </a:br>
            <a:br>
              <a:rPr lang="en-US" sz="1800" cap="none" dirty="0">
                <a:solidFill>
                  <a:schemeClr val="bg2">
                    <a:lumMod val="75000"/>
                  </a:schemeClr>
                </a:solidFill>
              </a:rPr>
            </a:br>
            <a:r>
              <a:rPr lang="en-US" sz="1800" cap="none" dirty="0">
                <a:solidFill>
                  <a:schemeClr val="bg2">
                    <a:lumMod val="75000"/>
                  </a:schemeClr>
                </a:solidFill>
              </a:rPr>
              <a:t>1. Identify top products contributing to the revenue.</a:t>
            </a:r>
            <a:br>
              <a:rPr lang="en-US" sz="1800" cap="none" dirty="0">
                <a:solidFill>
                  <a:schemeClr val="bg2">
                    <a:lumMod val="75000"/>
                  </a:schemeClr>
                </a:solidFill>
              </a:rPr>
            </a:br>
            <a:br>
              <a:rPr lang="en-US" sz="1800" cap="none" dirty="0">
                <a:solidFill>
                  <a:schemeClr val="bg2">
                    <a:lumMod val="75000"/>
                  </a:schemeClr>
                </a:solidFill>
              </a:rPr>
            </a:br>
            <a:r>
              <a:rPr lang="en-US" sz="1800" cap="none" dirty="0">
                <a:solidFill>
                  <a:schemeClr val="bg2">
                    <a:lumMod val="75000"/>
                  </a:schemeClr>
                </a:solidFill>
              </a:rPr>
              <a:t>2. Identify items that are more likely to be purchased individually or in combination with some other products.</a:t>
            </a:r>
            <a:br>
              <a:rPr lang="en-US" sz="1800" cap="none" dirty="0">
                <a:solidFill>
                  <a:schemeClr val="bg2">
                    <a:lumMod val="75000"/>
                  </a:schemeClr>
                </a:solidFill>
              </a:rPr>
            </a:br>
            <a:br>
              <a:rPr lang="en-US" sz="1800" cap="none" dirty="0">
                <a:solidFill>
                  <a:schemeClr val="bg2">
                    <a:lumMod val="75000"/>
                  </a:schemeClr>
                </a:solidFill>
              </a:rPr>
            </a:br>
            <a:r>
              <a:rPr lang="en-US" sz="1800" cap="none" dirty="0">
                <a:solidFill>
                  <a:schemeClr val="bg2">
                    <a:lumMod val="75000"/>
                  </a:schemeClr>
                </a:solidFill>
              </a:rPr>
              <a:t>3. Identify the items in various product categories which they can get rid of without significantly impacting business.</a:t>
            </a:r>
            <a:br>
              <a:rPr lang="en-IN" sz="1800" cap="none" dirty="0">
                <a:solidFill>
                  <a:schemeClr val="bg2">
                    <a:lumMod val="75000"/>
                  </a:schemeClr>
                </a:solidFill>
              </a:rPr>
            </a:br>
            <a:endParaRPr lang="en-IN" sz="1800" cap="none" dirty="0">
              <a:solidFill>
                <a:schemeClr val="bg2">
                  <a:lumMod val="75000"/>
                </a:schemeClr>
              </a:solidFill>
            </a:endParaRPr>
          </a:p>
        </p:txBody>
      </p:sp>
      <p:sp>
        <p:nvSpPr>
          <p:cNvPr id="6" name="Title 4">
            <a:extLst>
              <a:ext uri="{FF2B5EF4-FFF2-40B4-BE49-F238E27FC236}">
                <a16:creationId xmlns:a16="http://schemas.microsoft.com/office/drawing/2014/main" id="{0BE16181-0615-D584-9EB4-ACC098C25840}"/>
              </a:ext>
            </a:extLst>
          </p:cNvPr>
          <p:cNvSpPr txBox="1">
            <a:spLocks/>
          </p:cNvSpPr>
          <p:nvPr/>
        </p:nvSpPr>
        <p:spPr>
          <a:xfrm>
            <a:off x="2412945" y="143692"/>
            <a:ext cx="4318109" cy="66620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chemeClr val="bg2">
                    <a:lumMod val="75000"/>
                  </a:schemeClr>
                </a:solidFill>
              </a:rPr>
              <a:t>Problem statement</a:t>
            </a:r>
          </a:p>
        </p:txBody>
      </p:sp>
    </p:spTree>
    <p:extLst>
      <p:ext uri="{BB962C8B-B14F-4D97-AF65-F5344CB8AC3E}">
        <p14:creationId xmlns:p14="http://schemas.microsoft.com/office/powerpoint/2010/main" val="131185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F0AC6-FBEF-A8FF-B3A2-6D0693BE23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027F4BE-9106-09EA-D46A-18BC4FBC7B6A}"/>
              </a:ext>
            </a:extLst>
          </p:cNvPr>
          <p:cNvSpPr>
            <a:spLocks noGrp="1"/>
          </p:cNvSpPr>
          <p:nvPr>
            <p:ph type="title"/>
          </p:nvPr>
        </p:nvSpPr>
        <p:spPr>
          <a:xfrm>
            <a:off x="1152378" y="1389017"/>
            <a:ext cx="7701911" cy="5392029"/>
          </a:xfrm>
        </p:spPr>
        <p:txBody>
          <a:bodyPr anchor="t">
            <a:noAutofit/>
          </a:bodyPr>
          <a:lstStyle/>
          <a:p>
            <a:r>
              <a:rPr lang="en-IN" sz="1800" cap="none" dirty="0">
                <a:solidFill>
                  <a:schemeClr val="bg2">
                    <a:lumMod val="75000"/>
                  </a:schemeClr>
                </a:solidFill>
              </a:rPr>
              <a:t>Reading the dataset:</a:t>
            </a:r>
            <a:br>
              <a:rPr lang="en-IN" sz="1800" cap="none" dirty="0">
                <a:solidFill>
                  <a:schemeClr val="bg2">
                    <a:lumMod val="75000"/>
                  </a:schemeClr>
                </a:solidFill>
              </a:rPr>
            </a:br>
            <a:r>
              <a:rPr lang="en-IN" sz="1800" cap="none" dirty="0">
                <a:solidFill>
                  <a:schemeClr val="bg2">
                    <a:lumMod val="75000"/>
                  </a:schemeClr>
                </a:solidFill>
              </a:rPr>
              <a:t> - Filtered for only ‘delivered’ orders.</a:t>
            </a:r>
            <a:br>
              <a:rPr lang="en-IN" sz="1800" cap="none" dirty="0">
                <a:solidFill>
                  <a:schemeClr val="bg2">
                    <a:lumMod val="75000"/>
                  </a:schemeClr>
                </a:solidFill>
              </a:rPr>
            </a:br>
            <a:r>
              <a:rPr lang="en-IN" sz="1800" cap="none" dirty="0">
                <a:solidFill>
                  <a:schemeClr val="bg2">
                    <a:lumMod val="75000"/>
                  </a:schemeClr>
                </a:solidFill>
              </a:rPr>
              <a:t> - Discarded order status column.</a:t>
            </a:r>
            <a:br>
              <a:rPr lang="en-IN" sz="1800" cap="none" dirty="0">
                <a:solidFill>
                  <a:schemeClr val="bg2">
                    <a:lumMod val="75000"/>
                  </a:schemeClr>
                </a:solidFill>
              </a:rPr>
            </a:br>
            <a:r>
              <a:rPr lang="en-IN" sz="1800" cap="none" dirty="0">
                <a:solidFill>
                  <a:schemeClr val="bg2">
                    <a:lumMod val="75000"/>
                  </a:schemeClr>
                </a:solidFill>
              </a:rPr>
              <a:t> - Treated null values, to hold maximum records.</a:t>
            </a:r>
            <a:br>
              <a:rPr lang="en-IN" sz="1800" cap="none" dirty="0">
                <a:solidFill>
                  <a:schemeClr val="bg2">
                    <a:lumMod val="75000"/>
                  </a:schemeClr>
                </a:solidFill>
              </a:rPr>
            </a:br>
            <a:r>
              <a:rPr lang="en-IN" sz="1800" cap="none" dirty="0">
                <a:solidFill>
                  <a:schemeClr val="bg2">
                    <a:lumMod val="75000"/>
                  </a:schemeClr>
                </a:solidFill>
              </a:rPr>
              <a:t> - Created ‘Unknown’ for product category feature.</a:t>
            </a:r>
            <a:br>
              <a:rPr lang="en-IN" sz="1800" cap="none" dirty="0">
                <a:solidFill>
                  <a:schemeClr val="bg2">
                    <a:lumMod val="75000"/>
                  </a:schemeClr>
                </a:solidFill>
              </a:rPr>
            </a:br>
            <a:br>
              <a:rPr lang="en-IN" sz="1800" cap="none" dirty="0">
                <a:solidFill>
                  <a:schemeClr val="bg2">
                    <a:lumMod val="75000"/>
                  </a:schemeClr>
                </a:solidFill>
              </a:rPr>
            </a:br>
            <a:r>
              <a:rPr lang="en-IN" sz="1800" cap="none" dirty="0">
                <a:solidFill>
                  <a:schemeClr val="bg2">
                    <a:lumMod val="75000"/>
                  </a:schemeClr>
                </a:solidFill>
              </a:rPr>
              <a:t>Merging all the tables:</a:t>
            </a:r>
            <a:br>
              <a:rPr lang="en-IN" sz="1800" cap="none" dirty="0">
                <a:solidFill>
                  <a:schemeClr val="bg2">
                    <a:lumMod val="75000"/>
                  </a:schemeClr>
                </a:solidFill>
              </a:rPr>
            </a:br>
            <a:r>
              <a:rPr lang="en-IN" sz="1800" cap="none" dirty="0">
                <a:solidFill>
                  <a:schemeClr val="bg2">
                    <a:lumMod val="75000"/>
                  </a:schemeClr>
                </a:solidFill>
              </a:rPr>
              <a:t> - Created ‘revenue’ feature from price and shipping charges.</a:t>
            </a:r>
            <a:br>
              <a:rPr lang="en-IN" sz="1800" cap="none" dirty="0">
                <a:solidFill>
                  <a:schemeClr val="bg2">
                    <a:lumMod val="75000"/>
                  </a:schemeClr>
                </a:solidFill>
              </a:rPr>
            </a:br>
            <a:r>
              <a:rPr lang="en-IN" sz="1800" cap="none" dirty="0">
                <a:solidFill>
                  <a:schemeClr val="bg2">
                    <a:lumMod val="75000"/>
                  </a:schemeClr>
                </a:solidFill>
              </a:rPr>
              <a:t> - Kept relevant columns: IDs, price, revenue, product category etc.</a:t>
            </a:r>
            <a:br>
              <a:rPr lang="en-IN" sz="1800" cap="none" dirty="0">
                <a:solidFill>
                  <a:schemeClr val="bg2">
                    <a:lumMod val="75000"/>
                  </a:schemeClr>
                </a:solidFill>
              </a:rPr>
            </a:br>
            <a:r>
              <a:rPr lang="en-IN" sz="1800" cap="none" dirty="0">
                <a:solidFill>
                  <a:schemeClr val="bg2">
                    <a:lumMod val="75000"/>
                  </a:schemeClr>
                </a:solidFill>
              </a:rPr>
              <a:t> - Dropped duplicate records.</a:t>
            </a:r>
            <a:br>
              <a:rPr lang="en-IN" sz="1800" cap="none" dirty="0">
                <a:solidFill>
                  <a:schemeClr val="bg2">
                    <a:lumMod val="75000"/>
                  </a:schemeClr>
                </a:solidFill>
              </a:rPr>
            </a:br>
            <a:br>
              <a:rPr lang="en-IN" sz="1800" cap="none" dirty="0">
                <a:solidFill>
                  <a:schemeClr val="bg2">
                    <a:lumMod val="75000"/>
                  </a:schemeClr>
                </a:solidFill>
              </a:rPr>
            </a:br>
            <a:r>
              <a:rPr lang="en-IN" sz="1800" cap="none" dirty="0">
                <a:solidFill>
                  <a:schemeClr val="bg2">
                    <a:lumMod val="75000"/>
                  </a:schemeClr>
                </a:solidFill>
              </a:rPr>
              <a:t>EDA Analysis:</a:t>
            </a:r>
            <a:br>
              <a:rPr lang="en-IN" sz="1800" cap="none" dirty="0">
                <a:solidFill>
                  <a:schemeClr val="bg2">
                    <a:lumMod val="75000"/>
                  </a:schemeClr>
                </a:solidFill>
              </a:rPr>
            </a:br>
            <a:r>
              <a:rPr lang="en-IN" sz="1800" cap="none" dirty="0">
                <a:solidFill>
                  <a:schemeClr val="bg2">
                    <a:lumMod val="75000"/>
                  </a:schemeClr>
                </a:solidFill>
              </a:rPr>
              <a:t> - 80-20 Pareto Analysis</a:t>
            </a:r>
            <a:br>
              <a:rPr lang="en-IN" sz="1800" cap="none" dirty="0">
                <a:solidFill>
                  <a:schemeClr val="bg2">
                    <a:lumMod val="75000"/>
                  </a:schemeClr>
                </a:solidFill>
              </a:rPr>
            </a:br>
            <a:r>
              <a:rPr lang="en-IN" sz="1800" cap="none" dirty="0">
                <a:solidFill>
                  <a:schemeClr val="bg2">
                    <a:lumMod val="75000"/>
                  </a:schemeClr>
                </a:solidFill>
              </a:rPr>
              <a:t> - Category Depth</a:t>
            </a:r>
            <a:br>
              <a:rPr lang="en-IN" sz="1800" cap="none" dirty="0">
                <a:solidFill>
                  <a:schemeClr val="bg2">
                    <a:lumMod val="75000"/>
                  </a:schemeClr>
                </a:solidFill>
              </a:rPr>
            </a:br>
            <a:r>
              <a:rPr lang="en-IN" sz="1800" cap="none" dirty="0">
                <a:solidFill>
                  <a:schemeClr val="bg2">
                    <a:lumMod val="75000"/>
                  </a:schemeClr>
                </a:solidFill>
              </a:rPr>
              <a:t> - Market Basket Analysis</a:t>
            </a:r>
            <a:br>
              <a:rPr lang="en-IN" sz="1800" cap="none" dirty="0">
                <a:solidFill>
                  <a:schemeClr val="bg2">
                    <a:lumMod val="75000"/>
                  </a:schemeClr>
                </a:solidFill>
              </a:rPr>
            </a:br>
            <a:r>
              <a:rPr lang="en-IN" sz="1800" cap="none" dirty="0">
                <a:solidFill>
                  <a:schemeClr val="bg2">
                    <a:lumMod val="75000"/>
                  </a:schemeClr>
                </a:solidFill>
              </a:rPr>
              <a:t> - Inventory Optimization</a:t>
            </a:r>
            <a:br>
              <a:rPr lang="en-IN" sz="1800" cap="none" dirty="0">
                <a:solidFill>
                  <a:schemeClr val="bg2">
                    <a:lumMod val="75000"/>
                  </a:schemeClr>
                </a:solidFill>
              </a:rPr>
            </a:br>
            <a:br>
              <a:rPr lang="en-IN" sz="1800" cap="none" dirty="0">
                <a:solidFill>
                  <a:schemeClr val="bg2">
                    <a:lumMod val="75000"/>
                  </a:schemeClr>
                </a:solidFill>
              </a:rPr>
            </a:br>
            <a:r>
              <a:rPr lang="en-IN" sz="1800" cap="none" dirty="0">
                <a:solidFill>
                  <a:schemeClr val="bg2">
                    <a:lumMod val="75000"/>
                  </a:schemeClr>
                </a:solidFill>
              </a:rPr>
              <a:t>Export Cleaned dataset for Tableau Visualizations</a:t>
            </a:r>
            <a:br>
              <a:rPr lang="en-IN" sz="1800" cap="none" dirty="0">
                <a:solidFill>
                  <a:schemeClr val="bg2">
                    <a:lumMod val="75000"/>
                  </a:schemeClr>
                </a:solidFill>
              </a:rPr>
            </a:br>
            <a:r>
              <a:rPr lang="en-IN" sz="1800" cap="none" dirty="0">
                <a:solidFill>
                  <a:schemeClr val="bg2">
                    <a:lumMod val="75000"/>
                  </a:schemeClr>
                </a:solidFill>
              </a:rPr>
              <a:t> - Also, exported Rules information from Market Basket Analysis.</a:t>
            </a:r>
          </a:p>
        </p:txBody>
      </p:sp>
      <p:sp>
        <p:nvSpPr>
          <p:cNvPr id="6" name="Title 4">
            <a:extLst>
              <a:ext uri="{FF2B5EF4-FFF2-40B4-BE49-F238E27FC236}">
                <a16:creationId xmlns:a16="http://schemas.microsoft.com/office/drawing/2014/main" id="{AEB7641E-E10C-2C1C-D0AC-9A74D3531802}"/>
              </a:ext>
            </a:extLst>
          </p:cNvPr>
          <p:cNvSpPr txBox="1">
            <a:spLocks/>
          </p:cNvSpPr>
          <p:nvPr/>
        </p:nvSpPr>
        <p:spPr>
          <a:xfrm>
            <a:off x="1978182" y="143692"/>
            <a:ext cx="5187636"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chemeClr val="bg2">
                    <a:lumMod val="75000"/>
                  </a:schemeClr>
                </a:solidFill>
              </a:rPr>
              <a:t>Data preprocessing</a:t>
            </a:r>
          </a:p>
        </p:txBody>
      </p:sp>
    </p:spTree>
    <p:extLst>
      <p:ext uri="{BB962C8B-B14F-4D97-AF65-F5344CB8AC3E}">
        <p14:creationId xmlns:p14="http://schemas.microsoft.com/office/powerpoint/2010/main" val="2753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056B0-5ACD-8805-406F-02205391628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60CADAD-61A3-EF30-E00C-88B16C88A6C0}"/>
              </a:ext>
            </a:extLst>
          </p:cNvPr>
          <p:cNvSpPr>
            <a:spLocks noGrp="1"/>
          </p:cNvSpPr>
          <p:nvPr>
            <p:ph type="title"/>
          </p:nvPr>
        </p:nvSpPr>
        <p:spPr>
          <a:xfrm>
            <a:off x="1152379" y="1389017"/>
            <a:ext cx="6885631" cy="4097383"/>
          </a:xfrm>
        </p:spPr>
        <p:txBody>
          <a:bodyPr anchor="t">
            <a:noAutofit/>
          </a:bodyPr>
          <a:lstStyle/>
          <a:p>
            <a:r>
              <a:rPr lang="en-US" sz="2000" cap="none" dirty="0">
                <a:solidFill>
                  <a:schemeClr val="bg2">
                    <a:lumMod val="75000"/>
                  </a:schemeClr>
                </a:solidFill>
              </a:rPr>
              <a:t>1. 80-20 Pareto Analysis: Top 20% categories driving ~80% revenue.</a:t>
            </a:r>
            <a:br>
              <a:rPr lang="en-US" sz="2000" cap="none" dirty="0">
                <a:solidFill>
                  <a:schemeClr val="bg2">
                    <a:lumMod val="75000"/>
                  </a:schemeClr>
                </a:solidFill>
              </a:rPr>
            </a:br>
            <a:br>
              <a:rPr lang="en-US" sz="2000" cap="none" dirty="0">
                <a:solidFill>
                  <a:schemeClr val="bg2">
                    <a:lumMod val="75000"/>
                  </a:schemeClr>
                </a:solidFill>
              </a:rPr>
            </a:br>
            <a:r>
              <a:rPr lang="en-US" sz="2000" cap="none" dirty="0">
                <a:solidFill>
                  <a:schemeClr val="bg2">
                    <a:lumMod val="75000"/>
                  </a:schemeClr>
                </a:solidFill>
              </a:rPr>
              <a:t>2. Category Depth: Unique SKUs (stock keeping units) per category.</a:t>
            </a:r>
            <a:br>
              <a:rPr lang="en-US" sz="2000" cap="none" dirty="0">
                <a:solidFill>
                  <a:schemeClr val="bg2">
                    <a:lumMod val="75000"/>
                  </a:schemeClr>
                </a:solidFill>
              </a:rPr>
            </a:br>
            <a:br>
              <a:rPr lang="en-US" sz="2000" cap="none" dirty="0">
                <a:solidFill>
                  <a:schemeClr val="bg2">
                    <a:lumMod val="75000"/>
                  </a:schemeClr>
                </a:solidFill>
              </a:rPr>
            </a:br>
            <a:r>
              <a:rPr lang="en-US" sz="2000" cap="none" dirty="0">
                <a:solidFill>
                  <a:schemeClr val="bg2">
                    <a:lumMod val="75000"/>
                  </a:schemeClr>
                </a:solidFill>
              </a:rPr>
              <a:t>3. Market Basket Analysis: Products sold more than others and Associations of products frequently bought together.</a:t>
            </a:r>
            <a:br>
              <a:rPr lang="en-US" sz="2000" cap="none" dirty="0">
                <a:solidFill>
                  <a:schemeClr val="bg2">
                    <a:lumMod val="75000"/>
                  </a:schemeClr>
                </a:solidFill>
              </a:rPr>
            </a:br>
            <a:br>
              <a:rPr lang="en-US" sz="2000" cap="none" dirty="0">
                <a:solidFill>
                  <a:schemeClr val="bg2">
                    <a:lumMod val="75000"/>
                  </a:schemeClr>
                </a:solidFill>
              </a:rPr>
            </a:br>
            <a:r>
              <a:rPr lang="en-US" sz="2000" cap="none" dirty="0">
                <a:solidFill>
                  <a:schemeClr val="bg2">
                    <a:lumMod val="75000"/>
                  </a:schemeClr>
                </a:solidFill>
              </a:rPr>
              <a:t>4. Inventory Optimization: categories with low revenue contribution but high SKU variety (inventory inefficiency).</a:t>
            </a:r>
            <a:endParaRPr lang="en-IN" sz="2000" cap="none" dirty="0">
              <a:solidFill>
                <a:schemeClr val="bg2">
                  <a:lumMod val="75000"/>
                </a:schemeClr>
              </a:solidFill>
            </a:endParaRPr>
          </a:p>
        </p:txBody>
      </p:sp>
      <p:sp>
        <p:nvSpPr>
          <p:cNvPr id="6" name="Title 4">
            <a:extLst>
              <a:ext uri="{FF2B5EF4-FFF2-40B4-BE49-F238E27FC236}">
                <a16:creationId xmlns:a16="http://schemas.microsoft.com/office/drawing/2014/main" id="{162D0C1B-57D5-F236-4AA0-B8960DDA60E0}"/>
              </a:ext>
            </a:extLst>
          </p:cNvPr>
          <p:cNvSpPr txBox="1">
            <a:spLocks/>
          </p:cNvSpPr>
          <p:nvPr/>
        </p:nvSpPr>
        <p:spPr>
          <a:xfrm>
            <a:off x="1793966" y="143692"/>
            <a:ext cx="5556067"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Approach &amp; key aspects</a:t>
            </a:r>
          </a:p>
        </p:txBody>
      </p:sp>
    </p:spTree>
    <p:extLst>
      <p:ext uri="{BB962C8B-B14F-4D97-AF65-F5344CB8AC3E}">
        <p14:creationId xmlns:p14="http://schemas.microsoft.com/office/powerpoint/2010/main" val="318138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3B91B-D752-0771-461B-C2ABF2B78AAF}"/>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CF617C5B-5322-D85B-F7D0-592F2341F61F}"/>
              </a:ext>
            </a:extLst>
          </p:cNvPr>
          <p:cNvSpPr txBox="1">
            <a:spLocks/>
          </p:cNvSpPr>
          <p:nvPr/>
        </p:nvSpPr>
        <p:spPr>
          <a:xfrm>
            <a:off x="1793966" y="143692"/>
            <a:ext cx="5556067"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80-20 Pareto analysis</a:t>
            </a:r>
          </a:p>
        </p:txBody>
      </p:sp>
      <p:pic>
        <p:nvPicPr>
          <p:cNvPr id="10" name="Picture 9">
            <a:extLst>
              <a:ext uri="{FF2B5EF4-FFF2-40B4-BE49-F238E27FC236}">
                <a16:creationId xmlns:a16="http://schemas.microsoft.com/office/drawing/2014/main" id="{A8ED5142-E8F8-E1D3-EFC7-8F70B9D7BCD5}"/>
              </a:ext>
            </a:extLst>
          </p:cNvPr>
          <p:cNvPicPr>
            <a:picLocks noChangeAspect="1"/>
          </p:cNvPicPr>
          <p:nvPr/>
        </p:nvPicPr>
        <p:blipFill>
          <a:blip r:embed="rId2"/>
          <a:stretch>
            <a:fillRect/>
          </a:stretch>
        </p:blipFill>
        <p:spPr>
          <a:xfrm>
            <a:off x="496388" y="809897"/>
            <a:ext cx="8167778" cy="5355513"/>
          </a:xfrm>
          <a:prstGeom prst="rect">
            <a:avLst/>
          </a:prstGeom>
        </p:spPr>
      </p:pic>
      <p:sp>
        <p:nvSpPr>
          <p:cNvPr id="8" name="TextBox 7">
            <a:extLst>
              <a:ext uri="{FF2B5EF4-FFF2-40B4-BE49-F238E27FC236}">
                <a16:creationId xmlns:a16="http://schemas.microsoft.com/office/drawing/2014/main" id="{4A0EA3A6-9AED-7762-5412-BEC65920864D}"/>
              </a:ext>
            </a:extLst>
          </p:cNvPr>
          <p:cNvSpPr txBox="1"/>
          <p:nvPr/>
        </p:nvSpPr>
        <p:spPr>
          <a:xfrm>
            <a:off x="1793966" y="2872100"/>
            <a:ext cx="6210849" cy="615553"/>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r>
              <a:rPr lang="en-US" sz="1100" dirty="0">
                <a:solidFill>
                  <a:schemeClr val="bg2">
                    <a:lumMod val="75000"/>
                  </a:schemeClr>
                </a:solidFill>
              </a:rPr>
              <a:t>1. Top 13 Product Categories contribute to the cumulative revenue by nearly 93%.</a:t>
            </a:r>
          </a:p>
          <a:p>
            <a:r>
              <a:rPr lang="en-US" sz="1100" dirty="0">
                <a:solidFill>
                  <a:schemeClr val="bg2">
                    <a:lumMod val="75000"/>
                  </a:schemeClr>
                </a:solidFill>
              </a:rPr>
              <a:t>2. Top 3 Product Categories contribute to the cumulative revenue by a little above 80%.</a:t>
            </a:r>
            <a:endParaRPr lang="en-IN" sz="1100" dirty="0">
              <a:solidFill>
                <a:schemeClr val="bg2">
                  <a:lumMod val="75000"/>
                </a:schemeClr>
              </a:solidFill>
            </a:endParaRPr>
          </a:p>
        </p:txBody>
      </p:sp>
    </p:spTree>
    <p:extLst>
      <p:ext uri="{BB962C8B-B14F-4D97-AF65-F5344CB8AC3E}">
        <p14:creationId xmlns:p14="http://schemas.microsoft.com/office/powerpoint/2010/main" val="95211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DBEF9-52EE-BBBE-3285-E92EF2664A8E}"/>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434BAFFE-1C11-DA26-4581-8CCE67D611DA}"/>
              </a:ext>
            </a:extLst>
          </p:cNvPr>
          <p:cNvSpPr txBox="1">
            <a:spLocks/>
          </p:cNvSpPr>
          <p:nvPr/>
        </p:nvSpPr>
        <p:spPr>
          <a:xfrm>
            <a:off x="1793966" y="143692"/>
            <a:ext cx="5556067"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Category depth</a:t>
            </a:r>
          </a:p>
        </p:txBody>
      </p:sp>
      <p:pic>
        <p:nvPicPr>
          <p:cNvPr id="3" name="Picture 2">
            <a:extLst>
              <a:ext uri="{FF2B5EF4-FFF2-40B4-BE49-F238E27FC236}">
                <a16:creationId xmlns:a16="http://schemas.microsoft.com/office/drawing/2014/main" id="{A38EB3E9-6674-F6FC-19AF-454404E0DD55}"/>
              </a:ext>
            </a:extLst>
          </p:cNvPr>
          <p:cNvPicPr>
            <a:picLocks noChangeAspect="1"/>
          </p:cNvPicPr>
          <p:nvPr/>
        </p:nvPicPr>
        <p:blipFill>
          <a:blip r:embed="rId2"/>
          <a:stretch>
            <a:fillRect/>
          </a:stretch>
        </p:blipFill>
        <p:spPr>
          <a:xfrm>
            <a:off x="496388" y="809896"/>
            <a:ext cx="8151223" cy="5355513"/>
          </a:xfrm>
          <a:prstGeom prst="rect">
            <a:avLst/>
          </a:prstGeom>
        </p:spPr>
      </p:pic>
      <p:sp>
        <p:nvSpPr>
          <p:cNvPr id="8" name="TextBox 7">
            <a:extLst>
              <a:ext uri="{FF2B5EF4-FFF2-40B4-BE49-F238E27FC236}">
                <a16:creationId xmlns:a16="http://schemas.microsoft.com/office/drawing/2014/main" id="{5F7118A0-1E84-64B9-087A-6A2E906BDC9C}"/>
              </a:ext>
            </a:extLst>
          </p:cNvPr>
          <p:cNvSpPr txBox="1"/>
          <p:nvPr/>
        </p:nvSpPr>
        <p:spPr>
          <a:xfrm>
            <a:off x="1833241" y="2644170"/>
            <a:ext cx="5477518" cy="784830"/>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r>
              <a:rPr lang="en-US" sz="1100" dirty="0">
                <a:solidFill>
                  <a:schemeClr val="bg2">
                    <a:lumMod val="75000"/>
                  </a:schemeClr>
                </a:solidFill>
              </a:rPr>
              <a:t>1. Top 20 Product Categories in terms of SKUs have minimum 100 SKUs. </a:t>
            </a:r>
          </a:p>
          <a:p>
            <a:r>
              <a:rPr lang="en-US" sz="1100" dirty="0">
                <a:solidFill>
                  <a:schemeClr val="bg2">
                    <a:lumMod val="75000"/>
                  </a:schemeClr>
                </a:solidFill>
              </a:rPr>
              <a:t>2. The highest SKUs, as high as 24,187, are in Product Category 'toys’. </a:t>
            </a:r>
          </a:p>
          <a:p>
            <a:r>
              <a:rPr lang="en-US" sz="1100" dirty="0">
                <a:solidFill>
                  <a:schemeClr val="bg2">
                    <a:lumMod val="75000"/>
                  </a:schemeClr>
                </a:solidFill>
              </a:rPr>
              <a:t>3. The top 20 Product Categories except 'toys' have SKUs between 100 to 800.</a:t>
            </a:r>
            <a:endParaRPr lang="en-IN" sz="1100" dirty="0">
              <a:solidFill>
                <a:schemeClr val="bg2">
                  <a:lumMod val="75000"/>
                </a:schemeClr>
              </a:solidFill>
            </a:endParaRPr>
          </a:p>
        </p:txBody>
      </p:sp>
    </p:spTree>
    <p:extLst>
      <p:ext uri="{BB962C8B-B14F-4D97-AF65-F5344CB8AC3E}">
        <p14:creationId xmlns:p14="http://schemas.microsoft.com/office/powerpoint/2010/main" val="28980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D1A1-85AC-8A59-830D-948139922EF9}"/>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A181AC24-3564-F9F2-E4BD-6A216827A01D}"/>
              </a:ext>
            </a:extLst>
          </p:cNvPr>
          <p:cNvSpPr txBox="1">
            <a:spLocks/>
          </p:cNvSpPr>
          <p:nvPr/>
        </p:nvSpPr>
        <p:spPr>
          <a:xfrm>
            <a:off x="1793966" y="143692"/>
            <a:ext cx="5556067"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Market basket analysis</a:t>
            </a:r>
          </a:p>
        </p:txBody>
      </p:sp>
      <p:pic>
        <p:nvPicPr>
          <p:cNvPr id="10" name="Picture 9">
            <a:extLst>
              <a:ext uri="{FF2B5EF4-FFF2-40B4-BE49-F238E27FC236}">
                <a16:creationId xmlns:a16="http://schemas.microsoft.com/office/drawing/2014/main" id="{83352927-C44B-85E9-C74D-1D6043F0EF89}"/>
              </a:ext>
            </a:extLst>
          </p:cNvPr>
          <p:cNvPicPr>
            <a:picLocks noChangeAspect="1"/>
          </p:cNvPicPr>
          <p:nvPr/>
        </p:nvPicPr>
        <p:blipFill>
          <a:blip r:embed="rId2"/>
          <a:stretch>
            <a:fillRect/>
          </a:stretch>
        </p:blipFill>
        <p:spPr>
          <a:xfrm>
            <a:off x="496388" y="809896"/>
            <a:ext cx="8151223" cy="4528457"/>
          </a:xfrm>
          <a:prstGeom prst="rect">
            <a:avLst/>
          </a:prstGeom>
        </p:spPr>
      </p:pic>
      <p:sp>
        <p:nvSpPr>
          <p:cNvPr id="8" name="TextBox 7">
            <a:extLst>
              <a:ext uri="{FF2B5EF4-FFF2-40B4-BE49-F238E27FC236}">
                <a16:creationId xmlns:a16="http://schemas.microsoft.com/office/drawing/2014/main" id="{29CBEAA6-0B99-5592-B69E-81003873BCA2}"/>
              </a:ext>
            </a:extLst>
          </p:cNvPr>
          <p:cNvSpPr txBox="1"/>
          <p:nvPr/>
        </p:nvSpPr>
        <p:spPr>
          <a:xfrm>
            <a:off x="425513" y="5486412"/>
            <a:ext cx="8546470" cy="738664"/>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r>
              <a:rPr lang="en-US" sz="1000" dirty="0">
                <a:solidFill>
                  <a:schemeClr val="bg2">
                    <a:lumMod val="75000"/>
                  </a:schemeClr>
                </a:solidFill>
              </a:rPr>
              <a:t>1. With a support threshold as 0.01, there are 10 frequently ordered itemsets with 1 item each with no associations among items. </a:t>
            </a:r>
          </a:p>
          <a:p>
            <a:r>
              <a:rPr lang="en-US" sz="1000" dirty="0">
                <a:solidFill>
                  <a:schemeClr val="bg2">
                    <a:lumMod val="75000"/>
                  </a:schemeClr>
                </a:solidFill>
              </a:rPr>
              <a:t>2. With a support threshold 0.0009, there are 34 frequently ordered itemsets, with 2 itemsets having 2 items each and a few associations. </a:t>
            </a:r>
          </a:p>
          <a:p>
            <a:r>
              <a:rPr lang="en-US" sz="1000" dirty="0">
                <a:solidFill>
                  <a:schemeClr val="bg2">
                    <a:lumMod val="75000"/>
                  </a:schemeClr>
                </a:solidFill>
              </a:rPr>
              <a:t>3. Highest support, confidence and lift 0.003, 0.004 and 0.166 respectively.</a:t>
            </a:r>
            <a:endParaRPr lang="en-IN" sz="1000" dirty="0">
              <a:solidFill>
                <a:schemeClr val="bg2">
                  <a:lumMod val="75000"/>
                </a:schemeClr>
              </a:solidFill>
            </a:endParaRPr>
          </a:p>
        </p:txBody>
      </p:sp>
    </p:spTree>
    <p:extLst>
      <p:ext uri="{BB962C8B-B14F-4D97-AF65-F5344CB8AC3E}">
        <p14:creationId xmlns:p14="http://schemas.microsoft.com/office/powerpoint/2010/main" val="281516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E8576-D2DA-8597-969E-C6C6615C57CE}"/>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D57D2863-93F0-003C-8901-AA6A28271DBE}"/>
              </a:ext>
            </a:extLst>
          </p:cNvPr>
          <p:cNvSpPr txBox="1">
            <a:spLocks/>
          </p:cNvSpPr>
          <p:nvPr/>
        </p:nvSpPr>
        <p:spPr>
          <a:xfrm>
            <a:off x="407406" y="143692"/>
            <a:ext cx="8338241"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Inventory: SKUs &amp; Revenue</a:t>
            </a:r>
          </a:p>
        </p:txBody>
      </p:sp>
      <p:pic>
        <p:nvPicPr>
          <p:cNvPr id="3" name="Picture 2">
            <a:extLst>
              <a:ext uri="{FF2B5EF4-FFF2-40B4-BE49-F238E27FC236}">
                <a16:creationId xmlns:a16="http://schemas.microsoft.com/office/drawing/2014/main" id="{591BE478-EB23-16C1-FA41-346531DEC775}"/>
              </a:ext>
            </a:extLst>
          </p:cNvPr>
          <p:cNvPicPr>
            <a:picLocks noChangeAspect="1"/>
          </p:cNvPicPr>
          <p:nvPr/>
        </p:nvPicPr>
        <p:blipFill>
          <a:blip r:embed="rId2"/>
          <a:stretch>
            <a:fillRect/>
          </a:stretch>
        </p:blipFill>
        <p:spPr>
          <a:xfrm>
            <a:off x="496387" y="809897"/>
            <a:ext cx="8151223" cy="5364566"/>
          </a:xfrm>
          <a:prstGeom prst="rect">
            <a:avLst/>
          </a:prstGeom>
        </p:spPr>
      </p:pic>
      <p:sp>
        <p:nvSpPr>
          <p:cNvPr id="8" name="TextBox 7">
            <a:extLst>
              <a:ext uri="{FF2B5EF4-FFF2-40B4-BE49-F238E27FC236}">
                <a16:creationId xmlns:a16="http://schemas.microsoft.com/office/drawing/2014/main" id="{0D13A545-74A3-F8AB-314A-12A92CE74703}"/>
              </a:ext>
            </a:extLst>
          </p:cNvPr>
          <p:cNvSpPr txBox="1"/>
          <p:nvPr/>
        </p:nvSpPr>
        <p:spPr>
          <a:xfrm>
            <a:off x="1665838" y="1186998"/>
            <a:ext cx="2127563" cy="2492990"/>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endParaRPr lang="en-US" sz="1200" dirty="0">
              <a:solidFill>
                <a:schemeClr val="bg2">
                  <a:lumMod val="75000"/>
                </a:schemeClr>
              </a:solidFill>
            </a:endParaRPr>
          </a:p>
          <a:p>
            <a:r>
              <a:rPr lang="en-US" sz="1100" dirty="0">
                <a:solidFill>
                  <a:schemeClr val="bg2">
                    <a:lumMod val="75000"/>
                  </a:schemeClr>
                </a:solidFill>
              </a:rPr>
              <a:t>1. SKUs with Total Revenue under 100K can be considered for Inventory Reduction, with Revenue/SKU not so high either.</a:t>
            </a:r>
          </a:p>
          <a:p>
            <a:pPr marL="228600" indent="-228600">
              <a:buAutoNum type="arabicPeriod"/>
            </a:pPr>
            <a:endParaRPr lang="en-US" sz="1100" dirty="0">
              <a:solidFill>
                <a:schemeClr val="bg2">
                  <a:lumMod val="75000"/>
                </a:schemeClr>
              </a:solidFill>
            </a:endParaRPr>
          </a:p>
          <a:p>
            <a:r>
              <a:rPr lang="en-US" sz="1100" dirty="0">
                <a:solidFill>
                  <a:schemeClr val="bg2">
                    <a:lumMod val="75000"/>
                  </a:schemeClr>
                </a:solidFill>
              </a:rPr>
              <a:t>2. These include perfumery, telephony, stationary, pet shop, electronics, fashion bag accessories, luggage accessories and more.</a:t>
            </a:r>
            <a:endParaRPr lang="en-IN" sz="1100" dirty="0">
              <a:solidFill>
                <a:schemeClr val="bg2">
                  <a:lumMod val="75000"/>
                </a:schemeClr>
              </a:solidFill>
            </a:endParaRPr>
          </a:p>
        </p:txBody>
      </p:sp>
    </p:spTree>
    <p:extLst>
      <p:ext uri="{BB962C8B-B14F-4D97-AF65-F5344CB8AC3E}">
        <p14:creationId xmlns:p14="http://schemas.microsoft.com/office/powerpoint/2010/main" val="49079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10255-43E1-70D9-D42D-6463190B1868}"/>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8733F494-3886-9641-E9D5-AEDE20C701E8}"/>
              </a:ext>
            </a:extLst>
          </p:cNvPr>
          <p:cNvSpPr txBox="1">
            <a:spLocks/>
          </p:cNvSpPr>
          <p:nvPr/>
        </p:nvSpPr>
        <p:spPr>
          <a:xfrm>
            <a:off x="72428" y="143692"/>
            <a:ext cx="9017250"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Inventory: top selling toys</a:t>
            </a:r>
          </a:p>
        </p:txBody>
      </p:sp>
      <p:pic>
        <p:nvPicPr>
          <p:cNvPr id="7" name="Picture 6">
            <a:extLst>
              <a:ext uri="{FF2B5EF4-FFF2-40B4-BE49-F238E27FC236}">
                <a16:creationId xmlns:a16="http://schemas.microsoft.com/office/drawing/2014/main" id="{95ECCEFC-9781-4010-76AD-4CD8889822BF}"/>
              </a:ext>
            </a:extLst>
          </p:cNvPr>
          <p:cNvPicPr>
            <a:picLocks noChangeAspect="1"/>
          </p:cNvPicPr>
          <p:nvPr/>
        </p:nvPicPr>
        <p:blipFill>
          <a:blip r:embed="rId2"/>
          <a:stretch>
            <a:fillRect/>
          </a:stretch>
        </p:blipFill>
        <p:spPr>
          <a:xfrm>
            <a:off x="496388" y="809897"/>
            <a:ext cx="8151223" cy="5355513"/>
          </a:xfrm>
          <a:prstGeom prst="rect">
            <a:avLst/>
          </a:prstGeom>
        </p:spPr>
      </p:pic>
      <p:sp>
        <p:nvSpPr>
          <p:cNvPr id="8" name="TextBox 7">
            <a:extLst>
              <a:ext uri="{FF2B5EF4-FFF2-40B4-BE49-F238E27FC236}">
                <a16:creationId xmlns:a16="http://schemas.microsoft.com/office/drawing/2014/main" id="{CCFF9BB0-9C3E-BEB2-B93D-CE4479872A38}"/>
              </a:ext>
            </a:extLst>
          </p:cNvPr>
          <p:cNvSpPr txBox="1"/>
          <p:nvPr/>
        </p:nvSpPr>
        <p:spPr>
          <a:xfrm>
            <a:off x="1248989" y="1095897"/>
            <a:ext cx="6646020" cy="615553"/>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r>
              <a:rPr lang="en-US" sz="1100" dirty="0">
                <a:solidFill>
                  <a:schemeClr val="bg2">
                    <a:lumMod val="75000"/>
                  </a:schemeClr>
                </a:solidFill>
              </a:rPr>
              <a:t>1. Top selling SKUs in product category ‘toys’ can be kept.</a:t>
            </a:r>
          </a:p>
          <a:p>
            <a:r>
              <a:rPr lang="en-US" sz="1100" dirty="0">
                <a:solidFill>
                  <a:schemeClr val="bg2">
                    <a:lumMod val="75000"/>
                  </a:schemeClr>
                </a:solidFill>
              </a:rPr>
              <a:t>2. SKUs in product category ‘toys’ with revenue less than threshold (e.g. 20K) can be discarded.</a:t>
            </a:r>
            <a:endParaRPr lang="en-IN" sz="1100" dirty="0">
              <a:solidFill>
                <a:schemeClr val="bg2">
                  <a:lumMod val="75000"/>
                </a:schemeClr>
              </a:solidFill>
            </a:endParaRPr>
          </a:p>
        </p:txBody>
      </p:sp>
    </p:spTree>
    <p:extLst>
      <p:ext uri="{BB962C8B-B14F-4D97-AF65-F5344CB8AC3E}">
        <p14:creationId xmlns:p14="http://schemas.microsoft.com/office/powerpoint/2010/main" val="101798856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252</TotalTime>
  <Words>747</Words>
  <Application>Microsoft Office PowerPoint</Application>
  <PresentationFormat>On-screen Show (4:3)</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Century Gothic</vt:lpstr>
      <vt:lpstr>Wingdings</vt:lpstr>
      <vt:lpstr>Wingdings 3</vt:lpstr>
      <vt:lpstr>Slice</vt:lpstr>
      <vt:lpstr>OList retail analytics</vt:lpstr>
      <vt:lpstr>OList, an e-commerce company has faced some losses recently and they want to reduce any unnecessary inventory costs.  To manage the inventory cost OList would like to:  1. Identify top products contributing to the revenue.  2. Identify items that are more likely to be purchased individually or in combination with some other products.  3. Identify the items in various product categories which they can get rid of without significantly impacting business. </vt:lpstr>
      <vt:lpstr>Reading the dataset:  - Filtered for only ‘delivered’ orders.  - Discarded order status column.  - Treated null values, to hold maximum records.  - Created ‘Unknown’ for product category feature.  Merging all the tables:  - Created ‘revenue’ feature from price and shipping charges.  - Kept relevant columns: IDs, price, revenue, product category etc.  - Dropped duplicate records.  EDA Analysis:  - 80-20 Pareto Analysis  - Category Depth  - Market Basket Analysis  - Inventory Optimization  Export Cleaned dataset for Tableau Visualizations  - Also, exported Rules information from Market Basket Analysis.</vt:lpstr>
      <vt:lpstr>1. 80-20 Pareto Analysis: Top 20% categories driving ~80% revenue.  2. Category Depth: Unique SKUs (stock keeping units) per category.  3. Market Basket Analysis: Products sold more than others and Associations of products frequently bought together.  4. Inventory Optimization: categories with low revenue contribution but high SKU variety (inventory inefficiency).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3 categories contribute &gt;80% of total revenue, and top 13 categories account for ~93%.   Prioritize stock availability and supply chain for 3-5 High-Value categories.  The ‘toys’ category has 24,187 SKUs, (next top 20 categories have under 800).  Keep top selling SKUs in toys and optimize shelf space. This will reduce storage cost without much impact on sales.  Market basket analysis shows weak associations (max lift = 0.166).  Create product bundles (e.g. Toys + accessories, electronics + peripherals) to boost cross-sell.  Categories such as perfumery, telephony, stationery, pet shop, accessories generate &lt;100K revenue and low revenue/SKU as well.  Reduce inventory for these low-value categories.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Umang Malhotra</dc:creator>
  <cp:keywords/>
  <dc:description>generated using python-pptx</dc:description>
  <cp:lastModifiedBy>Umang Malhotra</cp:lastModifiedBy>
  <cp:revision>5</cp:revision>
  <dcterms:created xsi:type="dcterms:W3CDTF">2013-01-27T09:14:16Z</dcterms:created>
  <dcterms:modified xsi:type="dcterms:W3CDTF">2025-08-26T10:16:11Z</dcterms:modified>
  <cp:category/>
</cp:coreProperties>
</file>