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257" r:id="rId2"/>
    <p:sldId id="354" r:id="rId3"/>
    <p:sldId id="355" r:id="rId4"/>
    <p:sldId id="452" r:id="rId5"/>
    <p:sldId id="393" r:id="rId6"/>
    <p:sldId id="396" r:id="rId7"/>
    <p:sldId id="462" r:id="rId8"/>
    <p:sldId id="465" r:id="rId9"/>
    <p:sldId id="463" r:id="rId10"/>
    <p:sldId id="464" r:id="rId11"/>
    <p:sldId id="453" r:id="rId12"/>
    <p:sldId id="473" r:id="rId13"/>
    <p:sldId id="398" r:id="rId14"/>
    <p:sldId id="482" r:id="rId15"/>
    <p:sldId id="484" r:id="rId16"/>
    <p:sldId id="485" r:id="rId17"/>
    <p:sldId id="486" r:id="rId18"/>
    <p:sldId id="487" r:id="rId19"/>
    <p:sldId id="436" r:id="rId20"/>
    <p:sldId id="282" r:id="rId21"/>
    <p:sldId id="457" r:id="rId22"/>
    <p:sldId id="483" r:id="rId23"/>
    <p:sldId id="477" r:id="rId24"/>
    <p:sldId id="476" r:id="rId25"/>
    <p:sldId id="468" r:id="rId26"/>
    <p:sldId id="460" r:id="rId27"/>
    <p:sldId id="441" r:id="rId28"/>
    <p:sldId id="420" r:id="rId29"/>
    <p:sldId id="461" r:id="rId30"/>
    <p:sldId id="469" r:id="rId31"/>
    <p:sldId id="451" r:id="rId32"/>
    <p:sldId id="444" r:id="rId33"/>
    <p:sldId id="481" r:id="rId34"/>
    <p:sldId id="323" r:id="rId35"/>
    <p:sldId id="446" r:id="rId36"/>
    <p:sldId id="447" r:id="rId37"/>
    <p:sldId id="43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1BF950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 autoAdjust="0"/>
    <p:restoredTop sz="64748" autoAdjust="0"/>
  </p:normalViewPr>
  <p:slideViewPr>
    <p:cSldViewPr>
      <p:cViewPr varScale="1">
        <p:scale>
          <a:sx n="48" d="100"/>
          <a:sy n="48" d="100"/>
        </p:scale>
        <p:origin x="2034" y="54"/>
      </p:cViewPr>
      <p:guideLst>
        <p:guide orient="horz" pos="2160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notesViewPr>
    <p:cSldViewPr>
      <p:cViewPr varScale="1">
        <p:scale>
          <a:sx n="51" d="100"/>
          <a:sy n="51" d="100"/>
        </p:scale>
        <p:origin x="-28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BABA5-B216-4C4A-8D97-630849D28D06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8863D2-0CB1-4275-A39C-421DB626CBAF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基础数据</a:t>
          </a:r>
          <a:endParaRPr lang="zh-CN" altLang="en-US" sz="1800" b="1" dirty="0"/>
        </a:p>
      </dgm:t>
    </dgm:pt>
    <dgm:pt modelId="{DE49DC8C-78D5-4721-8859-FCD3E5A42210}" type="parTrans" cxnId="{F1A2F897-1C93-4BAD-A629-5F18F59D89A4}">
      <dgm:prSet/>
      <dgm:spPr/>
      <dgm:t>
        <a:bodyPr/>
        <a:lstStyle/>
        <a:p>
          <a:endParaRPr lang="zh-CN" altLang="en-US"/>
        </a:p>
      </dgm:t>
    </dgm:pt>
    <dgm:pt modelId="{ECC4B654-6689-4971-9706-92181AE5E5D5}" type="sibTrans" cxnId="{F1A2F897-1C93-4BAD-A629-5F18F59D89A4}">
      <dgm:prSet/>
      <dgm:spPr/>
      <dgm:t>
        <a:bodyPr/>
        <a:lstStyle/>
        <a:p>
          <a:endParaRPr lang="zh-CN" altLang="en-US"/>
        </a:p>
      </dgm:t>
    </dgm:pt>
    <dgm:pt modelId="{1D7CEAB8-BF1D-4A70-ABA2-ABBD0FC2C10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申报内容填写</a:t>
          </a:r>
          <a:endParaRPr lang="zh-CN" altLang="en-US" sz="1800" b="1" dirty="0"/>
        </a:p>
      </dgm:t>
    </dgm:pt>
    <dgm:pt modelId="{5C00FFCC-C76C-47FA-99C5-FC282F909AC9}" type="parTrans" cxnId="{125DD4F2-5D89-45D4-AAA3-835D5E57A1E0}">
      <dgm:prSet/>
      <dgm:spPr/>
      <dgm:t>
        <a:bodyPr/>
        <a:lstStyle/>
        <a:p>
          <a:endParaRPr lang="zh-CN" altLang="en-US"/>
        </a:p>
      </dgm:t>
    </dgm:pt>
    <dgm:pt modelId="{58EBAA28-68F7-4129-91F3-E5E67CAE9A7B}" type="sibTrans" cxnId="{125DD4F2-5D89-45D4-AAA3-835D5E57A1E0}">
      <dgm:prSet/>
      <dgm:spPr/>
      <dgm:t>
        <a:bodyPr/>
        <a:lstStyle/>
        <a:p>
          <a:endParaRPr lang="zh-CN" altLang="en-US"/>
        </a:p>
      </dgm:t>
    </dgm:pt>
    <dgm:pt modelId="{DDB6BCEC-C695-4717-99CA-919B42D3EFE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审批流程</a:t>
          </a:r>
          <a:endParaRPr lang="zh-CN" altLang="en-US" sz="1800" b="1" dirty="0"/>
        </a:p>
      </dgm:t>
    </dgm:pt>
    <dgm:pt modelId="{65F9B411-20AE-4C76-BF6C-C52ABD235532}" type="parTrans" cxnId="{1507DE91-D8FF-43FE-805F-9252BA3A1A17}">
      <dgm:prSet/>
      <dgm:spPr/>
      <dgm:t>
        <a:bodyPr/>
        <a:lstStyle/>
        <a:p>
          <a:endParaRPr lang="zh-CN" altLang="en-US"/>
        </a:p>
      </dgm:t>
    </dgm:pt>
    <dgm:pt modelId="{A076EFD2-C44D-4198-8664-A5A7DC74992D}" type="sibTrans" cxnId="{1507DE91-D8FF-43FE-805F-9252BA3A1A17}">
      <dgm:prSet/>
      <dgm:spPr/>
      <dgm:t>
        <a:bodyPr/>
        <a:lstStyle/>
        <a:p>
          <a:endParaRPr lang="zh-CN" altLang="en-US"/>
        </a:p>
      </dgm:t>
    </dgm:pt>
    <dgm:pt modelId="{4F11D6AC-281F-4668-957C-E2EAFDF58737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数据转换及汇总</a:t>
          </a:r>
          <a:endParaRPr lang="zh-CN" altLang="en-US" sz="1800" b="1" dirty="0"/>
        </a:p>
      </dgm:t>
    </dgm:pt>
    <dgm:pt modelId="{6276A4D8-6EA0-4FB2-9C81-4B64F0902438}" type="parTrans" cxnId="{8ADC7413-53E7-4A46-ACC8-08B639A5D438}">
      <dgm:prSet/>
      <dgm:spPr/>
      <dgm:t>
        <a:bodyPr/>
        <a:lstStyle/>
        <a:p>
          <a:endParaRPr lang="zh-CN" altLang="en-US"/>
        </a:p>
      </dgm:t>
    </dgm:pt>
    <dgm:pt modelId="{C0979DDB-02F9-48F6-97F9-CC08ADB34456}" type="sibTrans" cxnId="{8ADC7413-53E7-4A46-ACC8-08B639A5D438}">
      <dgm:prSet/>
      <dgm:spPr/>
      <dgm:t>
        <a:bodyPr/>
        <a:lstStyle/>
        <a:p>
          <a:endParaRPr lang="zh-CN" altLang="en-US"/>
        </a:p>
      </dgm:t>
    </dgm:pt>
    <dgm:pt modelId="{0AC1AEF3-F857-4ECE-9427-09807B14495B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报表及查询</a:t>
          </a:r>
          <a:endParaRPr lang="zh-CN" altLang="en-US" sz="1800" b="1" dirty="0"/>
        </a:p>
      </dgm:t>
    </dgm:pt>
    <dgm:pt modelId="{D2CDF6D2-C49E-4F34-8B75-34C3FD0CADBB}" type="parTrans" cxnId="{1184E42E-E087-4750-8931-92B57153B857}">
      <dgm:prSet/>
      <dgm:spPr/>
      <dgm:t>
        <a:bodyPr/>
        <a:lstStyle/>
        <a:p>
          <a:endParaRPr lang="zh-CN" altLang="en-US"/>
        </a:p>
      </dgm:t>
    </dgm:pt>
    <dgm:pt modelId="{2C895711-AE7B-4CC0-8440-3CD37FF8079E}" type="sibTrans" cxnId="{1184E42E-E087-4750-8931-92B57153B857}">
      <dgm:prSet/>
      <dgm:spPr/>
      <dgm:t>
        <a:bodyPr/>
        <a:lstStyle/>
        <a:p>
          <a:endParaRPr lang="zh-CN" altLang="en-US"/>
        </a:p>
      </dgm:t>
    </dgm:pt>
    <dgm:pt modelId="{82A3F90D-8186-408E-8CD7-F72C3744C83C}" type="pres">
      <dgm:prSet presAssocID="{635BABA5-B216-4C4A-8D97-630849D28D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C02CB3-1BCC-4A27-A628-BD9DD9F00EB7}" type="pres">
      <dgm:prSet presAssocID="{7D8863D2-0CB1-4275-A39C-421DB626CBAF}" presName="node" presStyleLbl="node1" presStyleIdx="0" presStyleCnt="5" custScaleX="1289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963D0-7475-4BD6-B99C-8ACFA3F73E10}" type="pres">
      <dgm:prSet presAssocID="{7D8863D2-0CB1-4275-A39C-421DB626CBAF}" presName="spNode" presStyleCnt="0"/>
      <dgm:spPr/>
    </dgm:pt>
    <dgm:pt modelId="{56786EC8-6FA5-4D95-BE74-98CAA5DE4A8E}" type="pres">
      <dgm:prSet presAssocID="{ECC4B654-6689-4971-9706-92181AE5E5D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D19E20F8-2509-44ED-8D23-C83822609D22}" type="pres">
      <dgm:prSet presAssocID="{1D7CEAB8-BF1D-4A70-ABA2-ABBD0FC2C105}" presName="node" presStyleLbl="node1" presStyleIdx="1" presStyleCnt="5" custRadScaleRad="98801" custRadScaleInc="9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753BF-D778-4118-A49B-730A4ED610CC}" type="pres">
      <dgm:prSet presAssocID="{1D7CEAB8-BF1D-4A70-ABA2-ABBD0FC2C105}" presName="spNode" presStyleCnt="0"/>
      <dgm:spPr/>
    </dgm:pt>
    <dgm:pt modelId="{4C7A635C-FAB2-4340-962A-207528874A66}" type="pres">
      <dgm:prSet presAssocID="{58EBAA28-68F7-4129-91F3-E5E67CAE9A7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702CDB13-66CC-457A-88B7-82DB930E55F0}" type="pres">
      <dgm:prSet presAssocID="{DDB6BCEC-C695-4717-99CA-919B42D3EFE2}" presName="node" presStyleLbl="node1" presStyleIdx="2" presStyleCnt="5" custScaleX="120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89BF74-0E01-4FE9-94A5-EA8BFB8F2A23}" type="pres">
      <dgm:prSet presAssocID="{DDB6BCEC-C695-4717-99CA-919B42D3EFE2}" presName="spNode" presStyleCnt="0"/>
      <dgm:spPr/>
    </dgm:pt>
    <dgm:pt modelId="{62FF1459-8C58-4E37-BB29-82374825D71A}" type="pres">
      <dgm:prSet presAssocID="{A076EFD2-C44D-4198-8664-A5A7DC74992D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4FBCA2C7-4941-4BD5-85D8-7A7D0AD7F26F}" type="pres">
      <dgm:prSet presAssocID="{4F11D6AC-281F-4668-957C-E2EAFDF58737}" presName="node" presStyleLbl="node1" presStyleIdx="3" presStyleCnt="5" custScaleX="1118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2AB1A-326B-46B8-968E-7FC6BE169096}" type="pres">
      <dgm:prSet presAssocID="{4F11D6AC-281F-4668-957C-E2EAFDF58737}" presName="spNode" presStyleCnt="0"/>
      <dgm:spPr/>
    </dgm:pt>
    <dgm:pt modelId="{C5A55A3D-2690-40CF-8B65-9673BAC0231B}" type="pres">
      <dgm:prSet presAssocID="{C0979DDB-02F9-48F6-97F9-CC08ADB34456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A544CE55-7645-4F16-9A1E-80F1F82762F3}" type="pres">
      <dgm:prSet presAssocID="{0AC1AEF3-F857-4ECE-9427-09807B14495B}" presName="node" presStyleLbl="node1" presStyleIdx="4" presStyleCnt="5" custRadScaleRad="98259" custRadScaleInc="-143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4F8D0-CDEB-44F6-97BD-8D3F9513FE95}" type="pres">
      <dgm:prSet presAssocID="{0AC1AEF3-F857-4ECE-9427-09807B14495B}" presName="spNode" presStyleCnt="0"/>
      <dgm:spPr/>
    </dgm:pt>
    <dgm:pt modelId="{2B3E5338-F7EB-401E-B7E2-4BD262FEE86A}" type="pres">
      <dgm:prSet presAssocID="{2C895711-AE7B-4CC0-8440-3CD37FF8079E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25DD4F2-5D89-45D4-AAA3-835D5E57A1E0}" srcId="{635BABA5-B216-4C4A-8D97-630849D28D06}" destId="{1D7CEAB8-BF1D-4A70-ABA2-ABBD0FC2C105}" srcOrd="1" destOrd="0" parTransId="{5C00FFCC-C76C-47FA-99C5-FC282F909AC9}" sibTransId="{58EBAA28-68F7-4129-91F3-E5E67CAE9A7B}"/>
    <dgm:cxn modelId="{4947F00C-5C2F-436B-8093-C7C769815CE3}" type="presOf" srcId="{C0979DDB-02F9-48F6-97F9-CC08ADB34456}" destId="{C5A55A3D-2690-40CF-8B65-9673BAC0231B}" srcOrd="0" destOrd="0" presId="urn:microsoft.com/office/officeart/2005/8/layout/cycle6"/>
    <dgm:cxn modelId="{D525869B-3A6B-41B5-A014-A35CE1033F88}" type="presOf" srcId="{58EBAA28-68F7-4129-91F3-E5E67CAE9A7B}" destId="{4C7A635C-FAB2-4340-962A-207528874A66}" srcOrd="0" destOrd="0" presId="urn:microsoft.com/office/officeart/2005/8/layout/cycle6"/>
    <dgm:cxn modelId="{9B78AD27-C692-4965-967A-15BD7C9EE7AE}" type="presOf" srcId="{1D7CEAB8-BF1D-4A70-ABA2-ABBD0FC2C105}" destId="{D19E20F8-2509-44ED-8D23-C83822609D22}" srcOrd="0" destOrd="0" presId="urn:microsoft.com/office/officeart/2005/8/layout/cycle6"/>
    <dgm:cxn modelId="{F1A2F897-1C93-4BAD-A629-5F18F59D89A4}" srcId="{635BABA5-B216-4C4A-8D97-630849D28D06}" destId="{7D8863D2-0CB1-4275-A39C-421DB626CBAF}" srcOrd="0" destOrd="0" parTransId="{DE49DC8C-78D5-4721-8859-FCD3E5A42210}" sibTransId="{ECC4B654-6689-4971-9706-92181AE5E5D5}"/>
    <dgm:cxn modelId="{7C232A00-F9BC-4ADB-A9BC-5858FC90BBB9}" type="presOf" srcId="{DDB6BCEC-C695-4717-99CA-919B42D3EFE2}" destId="{702CDB13-66CC-457A-88B7-82DB930E55F0}" srcOrd="0" destOrd="0" presId="urn:microsoft.com/office/officeart/2005/8/layout/cycle6"/>
    <dgm:cxn modelId="{62E8BC74-C488-41EB-B960-9285B3998347}" type="presOf" srcId="{0AC1AEF3-F857-4ECE-9427-09807B14495B}" destId="{A544CE55-7645-4F16-9A1E-80F1F82762F3}" srcOrd="0" destOrd="0" presId="urn:microsoft.com/office/officeart/2005/8/layout/cycle6"/>
    <dgm:cxn modelId="{8D26E275-A9F9-4C37-84A7-CA0CA60E3543}" type="presOf" srcId="{ECC4B654-6689-4971-9706-92181AE5E5D5}" destId="{56786EC8-6FA5-4D95-BE74-98CAA5DE4A8E}" srcOrd="0" destOrd="0" presId="urn:microsoft.com/office/officeart/2005/8/layout/cycle6"/>
    <dgm:cxn modelId="{7ED68BED-0A36-4302-8192-4D6E2C06809F}" type="presOf" srcId="{635BABA5-B216-4C4A-8D97-630849D28D06}" destId="{82A3F90D-8186-408E-8CD7-F72C3744C83C}" srcOrd="0" destOrd="0" presId="urn:microsoft.com/office/officeart/2005/8/layout/cycle6"/>
    <dgm:cxn modelId="{1184E42E-E087-4750-8931-92B57153B857}" srcId="{635BABA5-B216-4C4A-8D97-630849D28D06}" destId="{0AC1AEF3-F857-4ECE-9427-09807B14495B}" srcOrd="4" destOrd="0" parTransId="{D2CDF6D2-C49E-4F34-8B75-34C3FD0CADBB}" sibTransId="{2C895711-AE7B-4CC0-8440-3CD37FF8079E}"/>
    <dgm:cxn modelId="{1507DE91-D8FF-43FE-805F-9252BA3A1A17}" srcId="{635BABA5-B216-4C4A-8D97-630849D28D06}" destId="{DDB6BCEC-C695-4717-99CA-919B42D3EFE2}" srcOrd="2" destOrd="0" parTransId="{65F9B411-20AE-4C76-BF6C-C52ABD235532}" sibTransId="{A076EFD2-C44D-4198-8664-A5A7DC74992D}"/>
    <dgm:cxn modelId="{3BE29D02-0A98-4AE1-943E-E377636948B0}" type="presOf" srcId="{2C895711-AE7B-4CC0-8440-3CD37FF8079E}" destId="{2B3E5338-F7EB-401E-B7E2-4BD262FEE86A}" srcOrd="0" destOrd="0" presId="urn:microsoft.com/office/officeart/2005/8/layout/cycle6"/>
    <dgm:cxn modelId="{FDC7CF57-5172-4BC0-9592-0A93BC89BBFC}" type="presOf" srcId="{4F11D6AC-281F-4668-957C-E2EAFDF58737}" destId="{4FBCA2C7-4941-4BD5-85D8-7A7D0AD7F26F}" srcOrd="0" destOrd="0" presId="urn:microsoft.com/office/officeart/2005/8/layout/cycle6"/>
    <dgm:cxn modelId="{8ADC7413-53E7-4A46-ACC8-08B639A5D438}" srcId="{635BABA5-B216-4C4A-8D97-630849D28D06}" destId="{4F11D6AC-281F-4668-957C-E2EAFDF58737}" srcOrd="3" destOrd="0" parTransId="{6276A4D8-6EA0-4FB2-9C81-4B64F0902438}" sibTransId="{C0979DDB-02F9-48F6-97F9-CC08ADB34456}"/>
    <dgm:cxn modelId="{72F55DF1-3350-47F7-9D02-FFC139395424}" type="presOf" srcId="{7D8863D2-0CB1-4275-A39C-421DB626CBAF}" destId="{0BC02CB3-1BCC-4A27-A628-BD9DD9F00EB7}" srcOrd="0" destOrd="0" presId="urn:microsoft.com/office/officeart/2005/8/layout/cycle6"/>
    <dgm:cxn modelId="{552B6E26-AD2D-45CD-B371-7765253FF3E8}" type="presOf" srcId="{A076EFD2-C44D-4198-8664-A5A7DC74992D}" destId="{62FF1459-8C58-4E37-BB29-82374825D71A}" srcOrd="0" destOrd="0" presId="urn:microsoft.com/office/officeart/2005/8/layout/cycle6"/>
    <dgm:cxn modelId="{E79CF5F8-899D-4A09-88EF-8519224E6D57}" type="presParOf" srcId="{82A3F90D-8186-408E-8CD7-F72C3744C83C}" destId="{0BC02CB3-1BCC-4A27-A628-BD9DD9F00EB7}" srcOrd="0" destOrd="0" presId="urn:microsoft.com/office/officeart/2005/8/layout/cycle6"/>
    <dgm:cxn modelId="{4883BAC4-AB45-42A6-B377-68EE991B6265}" type="presParOf" srcId="{82A3F90D-8186-408E-8CD7-F72C3744C83C}" destId="{E1B963D0-7475-4BD6-B99C-8ACFA3F73E10}" srcOrd="1" destOrd="0" presId="urn:microsoft.com/office/officeart/2005/8/layout/cycle6"/>
    <dgm:cxn modelId="{01CECA49-063F-49E7-B8B7-88BD6B2EE191}" type="presParOf" srcId="{82A3F90D-8186-408E-8CD7-F72C3744C83C}" destId="{56786EC8-6FA5-4D95-BE74-98CAA5DE4A8E}" srcOrd="2" destOrd="0" presId="urn:microsoft.com/office/officeart/2005/8/layout/cycle6"/>
    <dgm:cxn modelId="{21D3A0C7-6CEA-4779-B8FA-FECB4E3B73B4}" type="presParOf" srcId="{82A3F90D-8186-408E-8CD7-F72C3744C83C}" destId="{D19E20F8-2509-44ED-8D23-C83822609D22}" srcOrd="3" destOrd="0" presId="urn:microsoft.com/office/officeart/2005/8/layout/cycle6"/>
    <dgm:cxn modelId="{F7F0FA0E-CF96-41DA-A7EB-F3E3CCA7EBCE}" type="presParOf" srcId="{82A3F90D-8186-408E-8CD7-F72C3744C83C}" destId="{F90753BF-D778-4118-A49B-730A4ED610CC}" srcOrd="4" destOrd="0" presId="urn:microsoft.com/office/officeart/2005/8/layout/cycle6"/>
    <dgm:cxn modelId="{E69135F0-629B-40CC-A9BF-56DBBC14D40E}" type="presParOf" srcId="{82A3F90D-8186-408E-8CD7-F72C3744C83C}" destId="{4C7A635C-FAB2-4340-962A-207528874A66}" srcOrd="5" destOrd="0" presId="urn:microsoft.com/office/officeart/2005/8/layout/cycle6"/>
    <dgm:cxn modelId="{55B29D59-D632-4F91-8C50-0DFEAF6A74B9}" type="presParOf" srcId="{82A3F90D-8186-408E-8CD7-F72C3744C83C}" destId="{702CDB13-66CC-457A-88B7-82DB930E55F0}" srcOrd="6" destOrd="0" presId="urn:microsoft.com/office/officeart/2005/8/layout/cycle6"/>
    <dgm:cxn modelId="{56B64951-A667-4061-9DDE-7A808F4AB4BD}" type="presParOf" srcId="{82A3F90D-8186-408E-8CD7-F72C3744C83C}" destId="{A389BF74-0E01-4FE9-94A5-EA8BFB8F2A23}" srcOrd="7" destOrd="0" presId="urn:microsoft.com/office/officeart/2005/8/layout/cycle6"/>
    <dgm:cxn modelId="{B7108897-191C-4C59-94D7-684FD92BDC90}" type="presParOf" srcId="{82A3F90D-8186-408E-8CD7-F72C3744C83C}" destId="{62FF1459-8C58-4E37-BB29-82374825D71A}" srcOrd="8" destOrd="0" presId="urn:microsoft.com/office/officeart/2005/8/layout/cycle6"/>
    <dgm:cxn modelId="{5286962E-16BD-4537-9E1F-6724F5FD0BFE}" type="presParOf" srcId="{82A3F90D-8186-408E-8CD7-F72C3744C83C}" destId="{4FBCA2C7-4941-4BD5-85D8-7A7D0AD7F26F}" srcOrd="9" destOrd="0" presId="urn:microsoft.com/office/officeart/2005/8/layout/cycle6"/>
    <dgm:cxn modelId="{1825493E-CF48-4CF9-AD6D-EDED06BF4736}" type="presParOf" srcId="{82A3F90D-8186-408E-8CD7-F72C3744C83C}" destId="{B182AB1A-326B-46B8-968E-7FC6BE169096}" srcOrd="10" destOrd="0" presId="urn:microsoft.com/office/officeart/2005/8/layout/cycle6"/>
    <dgm:cxn modelId="{070E856A-9122-4F6E-A93C-FED99258EAFD}" type="presParOf" srcId="{82A3F90D-8186-408E-8CD7-F72C3744C83C}" destId="{C5A55A3D-2690-40CF-8B65-9673BAC0231B}" srcOrd="11" destOrd="0" presId="urn:microsoft.com/office/officeart/2005/8/layout/cycle6"/>
    <dgm:cxn modelId="{23F11F41-1B56-4E6C-86C7-FE452540999A}" type="presParOf" srcId="{82A3F90D-8186-408E-8CD7-F72C3744C83C}" destId="{A544CE55-7645-4F16-9A1E-80F1F82762F3}" srcOrd="12" destOrd="0" presId="urn:microsoft.com/office/officeart/2005/8/layout/cycle6"/>
    <dgm:cxn modelId="{3A7C47D9-421D-4903-BF61-DD1696FC6C6C}" type="presParOf" srcId="{82A3F90D-8186-408E-8CD7-F72C3744C83C}" destId="{7A14F8D0-CDEB-44F6-97BD-8D3F9513FE95}" srcOrd="13" destOrd="0" presId="urn:microsoft.com/office/officeart/2005/8/layout/cycle6"/>
    <dgm:cxn modelId="{1AA34D85-A5CA-4F7B-8ACA-6FC52C66E592}" type="presParOf" srcId="{82A3F90D-8186-408E-8CD7-F72C3744C83C}" destId="{2B3E5338-F7EB-401E-B7E2-4BD262FEE86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BABA5-B216-4C4A-8D97-630849D28D06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8863D2-0CB1-4275-A39C-421DB626CBAF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基础数据</a:t>
          </a:r>
          <a:endParaRPr lang="zh-CN" altLang="en-US" sz="1800" b="1" dirty="0"/>
        </a:p>
      </dgm:t>
    </dgm:pt>
    <dgm:pt modelId="{DE49DC8C-78D5-4721-8859-FCD3E5A42210}" type="parTrans" cxnId="{F1A2F897-1C93-4BAD-A629-5F18F59D89A4}">
      <dgm:prSet/>
      <dgm:spPr/>
      <dgm:t>
        <a:bodyPr/>
        <a:lstStyle/>
        <a:p>
          <a:endParaRPr lang="zh-CN" altLang="en-US"/>
        </a:p>
      </dgm:t>
    </dgm:pt>
    <dgm:pt modelId="{ECC4B654-6689-4971-9706-92181AE5E5D5}" type="sibTrans" cxnId="{F1A2F897-1C93-4BAD-A629-5F18F59D89A4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1D7CEAB8-BF1D-4A70-ABA2-ABBD0FC2C105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预算控制项目确认</a:t>
          </a:r>
          <a:endParaRPr lang="zh-CN" altLang="en-US" sz="1800" b="1" dirty="0"/>
        </a:p>
      </dgm:t>
    </dgm:pt>
    <dgm:pt modelId="{5C00FFCC-C76C-47FA-99C5-FC282F909AC9}" type="parTrans" cxnId="{125DD4F2-5D89-45D4-AAA3-835D5E57A1E0}">
      <dgm:prSet/>
      <dgm:spPr/>
      <dgm:t>
        <a:bodyPr/>
        <a:lstStyle/>
        <a:p>
          <a:endParaRPr lang="zh-CN" altLang="en-US"/>
        </a:p>
      </dgm:t>
    </dgm:pt>
    <dgm:pt modelId="{58EBAA28-68F7-4129-91F3-E5E67CAE9A7B}" type="sibTrans" cxnId="{125DD4F2-5D89-45D4-AAA3-835D5E57A1E0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DB6BCEC-C695-4717-99CA-919B42D3EFE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审批流程</a:t>
          </a:r>
          <a:endParaRPr lang="zh-CN" altLang="en-US" sz="1800" b="1" dirty="0"/>
        </a:p>
      </dgm:t>
    </dgm:pt>
    <dgm:pt modelId="{65F9B411-20AE-4C76-BF6C-C52ABD235532}" type="parTrans" cxnId="{1507DE91-D8FF-43FE-805F-9252BA3A1A17}">
      <dgm:prSet/>
      <dgm:spPr/>
      <dgm:t>
        <a:bodyPr/>
        <a:lstStyle/>
        <a:p>
          <a:endParaRPr lang="zh-CN" altLang="en-US"/>
        </a:p>
      </dgm:t>
    </dgm:pt>
    <dgm:pt modelId="{A076EFD2-C44D-4198-8664-A5A7DC74992D}" type="sibTrans" cxnId="{1507DE91-D8FF-43FE-805F-9252BA3A1A17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F11D6AC-281F-4668-957C-E2EAFDF58737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控制策略</a:t>
          </a:r>
          <a:endParaRPr lang="zh-CN" altLang="en-US" sz="1800" b="1" dirty="0"/>
        </a:p>
      </dgm:t>
    </dgm:pt>
    <dgm:pt modelId="{6276A4D8-6EA0-4FB2-9C81-4B64F0902438}" type="parTrans" cxnId="{8ADC7413-53E7-4A46-ACC8-08B639A5D438}">
      <dgm:prSet/>
      <dgm:spPr/>
      <dgm:t>
        <a:bodyPr/>
        <a:lstStyle/>
        <a:p>
          <a:endParaRPr lang="zh-CN" altLang="en-US"/>
        </a:p>
      </dgm:t>
    </dgm:pt>
    <dgm:pt modelId="{C0979DDB-02F9-48F6-97F9-CC08ADB34456}" type="sibTrans" cxnId="{8ADC7413-53E7-4A46-ACC8-08B639A5D43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0AC1AEF3-F857-4ECE-9427-09807B14495B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报表及查询</a:t>
          </a:r>
          <a:endParaRPr lang="zh-CN" altLang="en-US" sz="1800" b="1" dirty="0"/>
        </a:p>
      </dgm:t>
    </dgm:pt>
    <dgm:pt modelId="{D2CDF6D2-C49E-4F34-8B75-34C3FD0CADBB}" type="parTrans" cxnId="{1184E42E-E087-4750-8931-92B57153B857}">
      <dgm:prSet/>
      <dgm:spPr/>
      <dgm:t>
        <a:bodyPr/>
        <a:lstStyle/>
        <a:p>
          <a:endParaRPr lang="zh-CN" altLang="en-US"/>
        </a:p>
      </dgm:t>
    </dgm:pt>
    <dgm:pt modelId="{2C895711-AE7B-4CC0-8440-3CD37FF8079E}" type="sibTrans" cxnId="{1184E42E-E087-4750-8931-92B57153B857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2A3F90D-8186-408E-8CD7-F72C3744C83C}" type="pres">
      <dgm:prSet presAssocID="{635BABA5-B216-4C4A-8D97-630849D28D0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C02CB3-1BCC-4A27-A628-BD9DD9F00EB7}" type="pres">
      <dgm:prSet presAssocID="{7D8863D2-0CB1-4275-A39C-421DB626CBAF}" presName="node" presStyleLbl="node1" presStyleIdx="0" presStyleCnt="5" custScaleX="1289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963D0-7475-4BD6-B99C-8ACFA3F73E10}" type="pres">
      <dgm:prSet presAssocID="{7D8863D2-0CB1-4275-A39C-421DB626CBAF}" presName="spNode" presStyleCnt="0"/>
      <dgm:spPr/>
    </dgm:pt>
    <dgm:pt modelId="{56786EC8-6FA5-4D95-BE74-98CAA5DE4A8E}" type="pres">
      <dgm:prSet presAssocID="{ECC4B654-6689-4971-9706-92181AE5E5D5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D19E20F8-2509-44ED-8D23-C83822609D22}" type="pres">
      <dgm:prSet presAssocID="{1D7CEAB8-BF1D-4A70-ABA2-ABBD0FC2C105}" presName="node" presStyleLbl="node1" presStyleIdx="1" presStyleCnt="5" custScaleX="104849" custRadScaleRad="98801" custRadScaleInc="95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0753BF-D778-4118-A49B-730A4ED610CC}" type="pres">
      <dgm:prSet presAssocID="{1D7CEAB8-BF1D-4A70-ABA2-ABBD0FC2C105}" presName="spNode" presStyleCnt="0"/>
      <dgm:spPr/>
    </dgm:pt>
    <dgm:pt modelId="{4C7A635C-FAB2-4340-962A-207528874A66}" type="pres">
      <dgm:prSet presAssocID="{58EBAA28-68F7-4129-91F3-E5E67CAE9A7B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702CDB13-66CC-457A-88B7-82DB930E55F0}" type="pres">
      <dgm:prSet presAssocID="{DDB6BCEC-C695-4717-99CA-919B42D3EFE2}" presName="node" presStyleLbl="node1" presStyleIdx="2" presStyleCnt="5" custScaleX="1205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89BF74-0E01-4FE9-94A5-EA8BFB8F2A23}" type="pres">
      <dgm:prSet presAssocID="{DDB6BCEC-C695-4717-99CA-919B42D3EFE2}" presName="spNode" presStyleCnt="0"/>
      <dgm:spPr/>
    </dgm:pt>
    <dgm:pt modelId="{62FF1459-8C58-4E37-BB29-82374825D71A}" type="pres">
      <dgm:prSet presAssocID="{A076EFD2-C44D-4198-8664-A5A7DC74992D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4FBCA2C7-4941-4BD5-85D8-7A7D0AD7F26F}" type="pres">
      <dgm:prSet presAssocID="{4F11D6AC-281F-4668-957C-E2EAFDF58737}" presName="node" presStyleLbl="node1" presStyleIdx="3" presStyleCnt="5" custScaleX="1118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82AB1A-326B-46B8-968E-7FC6BE169096}" type="pres">
      <dgm:prSet presAssocID="{4F11D6AC-281F-4668-957C-E2EAFDF58737}" presName="spNode" presStyleCnt="0"/>
      <dgm:spPr/>
    </dgm:pt>
    <dgm:pt modelId="{C5A55A3D-2690-40CF-8B65-9673BAC0231B}" type="pres">
      <dgm:prSet presAssocID="{C0979DDB-02F9-48F6-97F9-CC08ADB34456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A544CE55-7645-4F16-9A1E-80F1F82762F3}" type="pres">
      <dgm:prSet presAssocID="{0AC1AEF3-F857-4ECE-9427-09807B14495B}" presName="node" presStyleLbl="node1" presStyleIdx="4" presStyleCnt="5" custRadScaleRad="98915" custRadScaleInc="-85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4F8D0-CDEB-44F6-97BD-8D3F9513FE95}" type="pres">
      <dgm:prSet presAssocID="{0AC1AEF3-F857-4ECE-9427-09807B14495B}" presName="spNode" presStyleCnt="0"/>
      <dgm:spPr/>
    </dgm:pt>
    <dgm:pt modelId="{2B3E5338-F7EB-401E-B7E2-4BD262FEE86A}" type="pres">
      <dgm:prSet presAssocID="{2C895711-AE7B-4CC0-8440-3CD37FF8079E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1589B29-3FFD-453E-81E6-95FB376D414C}" type="presOf" srcId="{2C895711-AE7B-4CC0-8440-3CD37FF8079E}" destId="{2B3E5338-F7EB-401E-B7E2-4BD262FEE86A}" srcOrd="0" destOrd="0" presId="urn:microsoft.com/office/officeart/2005/8/layout/cycle6"/>
    <dgm:cxn modelId="{EAF3A1EB-37FB-47AB-8660-3D6537C31D62}" type="presOf" srcId="{DDB6BCEC-C695-4717-99CA-919B42D3EFE2}" destId="{702CDB13-66CC-457A-88B7-82DB930E55F0}" srcOrd="0" destOrd="0" presId="urn:microsoft.com/office/officeart/2005/8/layout/cycle6"/>
    <dgm:cxn modelId="{125DD4F2-5D89-45D4-AAA3-835D5E57A1E0}" srcId="{635BABA5-B216-4C4A-8D97-630849D28D06}" destId="{1D7CEAB8-BF1D-4A70-ABA2-ABBD0FC2C105}" srcOrd="1" destOrd="0" parTransId="{5C00FFCC-C76C-47FA-99C5-FC282F909AC9}" sibTransId="{58EBAA28-68F7-4129-91F3-E5E67CAE9A7B}"/>
    <dgm:cxn modelId="{B068998E-C7DC-4FB2-AB69-017A641A6866}" type="presOf" srcId="{1D7CEAB8-BF1D-4A70-ABA2-ABBD0FC2C105}" destId="{D19E20F8-2509-44ED-8D23-C83822609D22}" srcOrd="0" destOrd="0" presId="urn:microsoft.com/office/officeart/2005/8/layout/cycle6"/>
    <dgm:cxn modelId="{F1A2F897-1C93-4BAD-A629-5F18F59D89A4}" srcId="{635BABA5-B216-4C4A-8D97-630849D28D06}" destId="{7D8863D2-0CB1-4275-A39C-421DB626CBAF}" srcOrd="0" destOrd="0" parTransId="{DE49DC8C-78D5-4721-8859-FCD3E5A42210}" sibTransId="{ECC4B654-6689-4971-9706-92181AE5E5D5}"/>
    <dgm:cxn modelId="{18F09639-B44D-4A94-B674-7FF688C70CAF}" type="presOf" srcId="{4F11D6AC-281F-4668-957C-E2EAFDF58737}" destId="{4FBCA2C7-4941-4BD5-85D8-7A7D0AD7F26F}" srcOrd="0" destOrd="0" presId="urn:microsoft.com/office/officeart/2005/8/layout/cycle6"/>
    <dgm:cxn modelId="{8508DBC0-F61A-461B-B020-9C422BBF512A}" type="presOf" srcId="{7D8863D2-0CB1-4275-A39C-421DB626CBAF}" destId="{0BC02CB3-1BCC-4A27-A628-BD9DD9F00EB7}" srcOrd="0" destOrd="0" presId="urn:microsoft.com/office/officeart/2005/8/layout/cycle6"/>
    <dgm:cxn modelId="{EEDE72B6-FF64-4F27-BE17-FBE6430A6530}" type="presOf" srcId="{C0979DDB-02F9-48F6-97F9-CC08ADB34456}" destId="{C5A55A3D-2690-40CF-8B65-9673BAC0231B}" srcOrd="0" destOrd="0" presId="urn:microsoft.com/office/officeart/2005/8/layout/cycle6"/>
    <dgm:cxn modelId="{497CAC66-9F4E-4B44-AB60-9BDB9519565B}" type="presOf" srcId="{ECC4B654-6689-4971-9706-92181AE5E5D5}" destId="{56786EC8-6FA5-4D95-BE74-98CAA5DE4A8E}" srcOrd="0" destOrd="0" presId="urn:microsoft.com/office/officeart/2005/8/layout/cycle6"/>
    <dgm:cxn modelId="{5DE66EC5-2CDE-4689-93B8-753636A95315}" type="presOf" srcId="{58EBAA28-68F7-4129-91F3-E5E67CAE9A7B}" destId="{4C7A635C-FAB2-4340-962A-207528874A66}" srcOrd="0" destOrd="0" presId="urn:microsoft.com/office/officeart/2005/8/layout/cycle6"/>
    <dgm:cxn modelId="{1184E42E-E087-4750-8931-92B57153B857}" srcId="{635BABA5-B216-4C4A-8D97-630849D28D06}" destId="{0AC1AEF3-F857-4ECE-9427-09807B14495B}" srcOrd="4" destOrd="0" parTransId="{D2CDF6D2-C49E-4F34-8B75-34C3FD0CADBB}" sibTransId="{2C895711-AE7B-4CC0-8440-3CD37FF8079E}"/>
    <dgm:cxn modelId="{DA41B217-646F-4B14-8AAB-42C61BFABE12}" type="presOf" srcId="{A076EFD2-C44D-4198-8664-A5A7DC74992D}" destId="{62FF1459-8C58-4E37-BB29-82374825D71A}" srcOrd="0" destOrd="0" presId="urn:microsoft.com/office/officeart/2005/8/layout/cycle6"/>
    <dgm:cxn modelId="{1507DE91-D8FF-43FE-805F-9252BA3A1A17}" srcId="{635BABA5-B216-4C4A-8D97-630849D28D06}" destId="{DDB6BCEC-C695-4717-99CA-919B42D3EFE2}" srcOrd="2" destOrd="0" parTransId="{65F9B411-20AE-4C76-BF6C-C52ABD235532}" sibTransId="{A076EFD2-C44D-4198-8664-A5A7DC74992D}"/>
    <dgm:cxn modelId="{E2CB0E45-FD17-47F5-87CC-55F232F1BA6A}" type="presOf" srcId="{635BABA5-B216-4C4A-8D97-630849D28D06}" destId="{82A3F90D-8186-408E-8CD7-F72C3744C83C}" srcOrd="0" destOrd="0" presId="urn:microsoft.com/office/officeart/2005/8/layout/cycle6"/>
    <dgm:cxn modelId="{8ADC7413-53E7-4A46-ACC8-08B639A5D438}" srcId="{635BABA5-B216-4C4A-8D97-630849D28D06}" destId="{4F11D6AC-281F-4668-957C-E2EAFDF58737}" srcOrd="3" destOrd="0" parTransId="{6276A4D8-6EA0-4FB2-9C81-4B64F0902438}" sibTransId="{C0979DDB-02F9-48F6-97F9-CC08ADB34456}"/>
    <dgm:cxn modelId="{35044C7E-931F-44D3-B650-ACE757EA5798}" type="presOf" srcId="{0AC1AEF3-F857-4ECE-9427-09807B14495B}" destId="{A544CE55-7645-4F16-9A1E-80F1F82762F3}" srcOrd="0" destOrd="0" presId="urn:microsoft.com/office/officeart/2005/8/layout/cycle6"/>
    <dgm:cxn modelId="{349F369C-39D4-453F-A481-AC292C460073}" type="presParOf" srcId="{82A3F90D-8186-408E-8CD7-F72C3744C83C}" destId="{0BC02CB3-1BCC-4A27-A628-BD9DD9F00EB7}" srcOrd="0" destOrd="0" presId="urn:microsoft.com/office/officeart/2005/8/layout/cycle6"/>
    <dgm:cxn modelId="{08D509FF-E4B7-4ADA-B8E3-E89C3ED362AE}" type="presParOf" srcId="{82A3F90D-8186-408E-8CD7-F72C3744C83C}" destId="{E1B963D0-7475-4BD6-B99C-8ACFA3F73E10}" srcOrd="1" destOrd="0" presId="urn:microsoft.com/office/officeart/2005/8/layout/cycle6"/>
    <dgm:cxn modelId="{ECEADBE3-E8D1-4B74-AF5F-401CF146B441}" type="presParOf" srcId="{82A3F90D-8186-408E-8CD7-F72C3744C83C}" destId="{56786EC8-6FA5-4D95-BE74-98CAA5DE4A8E}" srcOrd="2" destOrd="0" presId="urn:microsoft.com/office/officeart/2005/8/layout/cycle6"/>
    <dgm:cxn modelId="{1278CE3A-24BD-470D-B1F2-B17B6B8A9CE3}" type="presParOf" srcId="{82A3F90D-8186-408E-8CD7-F72C3744C83C}" destId="{D19E20F8-2509-44ED-8D23-C83822609D22}" srcOrd="3" destOrd="0" presId="urn:microsoft.com/office/officeart/2005/8/layout/cycle6"/>
    <dgm:cxn modelId="{5D5CE64D-BC4B-4A14-9ECD-E6699CC9EFDA}" type="presParOf" srcId="{82A3F90D-8186-408E-8CD7-F72C3744C83C}" destId="{F90753BF-D778-4118-A49B-730A4ED610CC}" srcOrd="4" destOrd="0" presId="urn:microsoft.com/office/officeart/2005/8/layout/cycle6"/>
    <dgm:cxn modelId="{B2C8E80C-5D85-4475-BD7D-94943FEB4426}" type="presParOf" srcId="{82A3F90D-8186-408E-8CD7-F72C3744C83C}" destId="{4C7A635C-FAB2-4340-962A-207528874A66}" srcOrd="5" destOrd="0" presId="urn:microsoft.com/office/officeart/2005/8/layout/cycle6"/>
    <dgm:cxn modelId="{3BDE3B87-D2D7-4FBD-9A3F-A768AEEBCA45}" type="presParOf" srcId="{82A3F90D-8186-408E-8CD7-F72C3744C83C}" destId="{702CDB13-66CC-457A-88B7-82DB930E55F0}" srcOrd="6" destOrd="0" presId="urn:microsoft.com/office/officeart/2005/8/layout/cycle6"/>
    <dgm:cxn modelId="{44803C33-ECC8-410A-B990-83F5263E2C90}" type="presParOf" srcId="{82A3F90D-8186-408E-8CD7-F72C3744C83C}" destId="{A389BF74-0E01-4FE9-94A5-EA8BFB8F2A23}" srcOrd="7" destOrd="0" presId="urn:microsoft.com/office/officeart/2005/8/layout/cycle6"/>
    <dgm:cxn modelId="{D8ECB565-847E-4FF0-9734-42553B791518}" type="presParOf" srcId="{82A3F90D-8186-408E-8CD7-F72C3744C83C}" destId="{62FF1459-8C58-4E37-BB29-82374825D71A}" srcOrd="8" destOrd="0" presId="urn:microsoft.com/office/officeart/2005/8/layout/cycle6"/>
    <dgm:cxn modelId="{6D7F6568-7616-4B13-9828-5600AC561281}" type="presParOf" srcId="{82A3F90D-8186-408E-8CD7-F72C3744C83C}" destId="{4FBCA2C7-4941-4BD5-85D8-7A7D0AD7F26F}" srcOrd="9" destOrd="0" presId="urn:microsoft.com/office/officeart/2005/8/layout/cycle6"/>
    <dgm:cxn modelId="{9963C605-5D06-4ADE-B8DE-D3EF8B9904B0}" type="presParOf" srcId="{82A3F90D-8186-408E-8CD7-F72C3744C83C}" destId="{B182AB1A-326B-46B8-968E-7FC6BE169096}" srcOrd="10" destOrd="0" presId="urn:microsoft.com/office/officeart/2005/8/layout/cycle6"/>
    <dgm:cxn modelId="{676E9912-189B-4672-A495-DBA2E5B7FAA0}" type="presParOf" srcId="{82A3F90D-8186-408E-8CD7-F72C3744C83C}" destId="{C5A55A3D-2690-40CF-8B65-9673BAC0231B}" srcOrd="11" destOrd="0" presId="urn:microsoft.com/office/officeart/2005/8/layout/cycle6"/>
    <dgm:cxn modelId="{9489032D-97E7-49DF-86D8-C4242713E69F}" type="presParOf" srcId="{82A3F90D-8186-408E-8CD7-F72C3744C83C}" destId="{A544CE55-7645-4F16-9A1E-80F1F82762F3}" srcOrd="12" destOrd="0" presId="urn:microsoft.com/office/officeart/2005/8/layout/cycle6"/>
    <dgm:cxn modelId="{FC4F5F63-E21B-452A-8CD3-E506EBF967E4}" type="presParOf" srcId="{82A3F90D-8186-408E-8CD7-F72C3744C83C}" destId="{7A14F8D0-CDEB-44F6-97BD-8D3F9513FE95}" srcOrd="13" destOrd="0" presId="urn:microsoft.com/office/officeart/2005/8/layout/cycle6"/>
    <dgm:cxn modelId="{B4C7BB41-EC4E-4323-93EA-9CA0741A39AB}" type="presParOf" srcId="{82A3F90D-8186-408E-8CD7-F72C3744C83C}" destId="{2B3E5338-F7EB-401E-B7E2-4BD262FEE86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B38DC0-E7EE-4FF7-A7BC-26847402094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D484F6B-0D6E-4165-B44C-BF0DBA43269F}">
      <dgm:prSet phldrT="[文本]" custT="1"/>
      <dgm:spPr/>
      <dgm:t>
        <a:bodyPr/>
        <a:lstStyle/>
        <a:p>
          <a:r>
            <a:rPr lang="zh-CN" altLang="en-US" sz="1600" dirty="0" smtClean="0"/>
            <a:t>科目</a:t>
          </a:r>
          <a:endParaRPr lang="zh-CN" altLang="en-US" sz="1600" dirty="0"/>
        </a:p>
      </dgm:t>
    </dgm:pt>
    <dgm:pt modelId="{3182AB4D-8212-482D-9CE6-F763C39500E8}" type="parTrans" cxnId="{F41E2AFF-86CD-46D4-B2B4-8C42FEA5398D}">
      <dgm:prSet/>
      <dgm:spPr/>
      <dgm:t>
        <a:bodyPr/>
        <a:lstStyle/>
        <a:p>
          <a:endParaRPr lang="zh-CN" altLang="en-US" sz="1200"/>
        </a:p>
      </dgm:t>
    </dgm:pt>
    <dgm:pt modelId="{A02A6E72-6E3B-4584-8323-FF2B69DE139A}" type="sibTrans" cxnId="{F41E2AFF-86CD-46D4-B2B4-8C42FEA5398D}">
      <dgm:prSet/>
      <dgm:spPr/>
      <dgm:t>
        <a:bodyPr/>
        <a:lstStyle/>
        <a:p>
          <a:endParaRPr lang="zh-CN" altLang="en-US" sz="1200"/>
        </a:p>
      </dgm:t>
    </dgm:pt>
    <dgm:pt modelId="{9BB7F0AD-6800-4C2C-8225-A1956BC86DDF}">
      <dgm:prSet phldrT="[文本]" custT="1"/>
      <dgm:spPr/>
      <dgm:t>
        <a:bodyPr/>
        <a:lstStyle/>
        <a:p>
          <a:r>
            <a:rPr lang="zh-CN" altLang="en-US" sz="1600" dirty="0" smtClean="0"/>
            <a:t>费用类别</a:t>
          </a:r>
          <a:endParaRPr lang="zh-CN" altLang="en-US" sz="1600" dirty="0"/>
        </a:p>
      </dgm:t>
    </dgm:pt>
    <dgm:pt modelId="{EB208F64-5E37-4079-9096-A778D5C2F661}" type="parTrans" cxnId="{FAE95D5B-887C-4A5F-BFB7-18658937A930}">
      <dgm:prSet/>
      <dgm:spPr/>
      <dgm:t>
        <a:bodyPr/>
        <a:lstStyle/>
        <a:p>
          <a:endParaRPr lang="zh-CN" altLang="en-US" sz="1200"/>
        </a:p>
      </dgm:t>
    </dgm:pt>
    <dgm:pt modelId="{40963514-B61D-4F0B-9C40-39B577A813A4}" type="sibTrans" cxnId="{FAE95D5B-887C-4A5F-BFB7-18658937A930}">
      <dgm:prSet/>
      <dgm:spPr/>
      <dgm:t>
        <a:bodyPr/>
        <a:lstStyle/>
        <a:p>
          <a:endParaRPr lang="zh-CN" altLang="en-US" sz="1200"/>
        </a:p>
      </dgm:t>
    </dgm:pt>
    <dgm:pt modelId="{1C26B662-ED5A-4D17-BBE7-BBCB47F0DAEB}">
      <dgm:prSet phldrT="[文本]" custT="1"/>
      <dgm:spPr/>
      <dgm:t>
        <a:bodyPr/>
        <a:lstStyle/>
        <a:p>
          <a:r>
            <a:rPr lang="zh-CN" altLang="en-US" sz="1600" dirty="0" smtClean="0"/>
            <a:t>项目</a:t>
          </a:r>
          <a:endParaRPr lang="zh-CN" altLang="en-US" sz="1600" dirty="0"/>
        </a:p>
      </dgm:t>
    </dgm:pt>
    <dgm:pt modelId="{26C6D5D5-02FF-4C21-96B5-C477148F9C5B}" type="parTrans" cxnId="{6B92772A-2B31-4EA1-B9E7-A993D298A6A5}">
      <dgm:prSet/>
      <dgm:spPr/>
      <dgm:t>
        <a:bodyPr/>
        <a:lstStyle/>
        <a:p>
          <a:endParaRPr lang="zh-CN" altLang="en-US"/>
        </a:p>
      </dgm:t>
    </dgm:pt>
    <dgm:pt modelId="{AC952AE8-1DCE-438F-B4A4-C1A821CB3D6A}" type="sibTrans" cxnId="{6B92772A-2B31-4EA1-B9E7-A993D298A6A5}">
      <dgm:prSet/>
      <dgm:spPr/>
      <dgm:t>
        <a:bodyPr/>
        <a:lstStyle/>
        <a:p>
          <a:endParaRPr lang="zh-CN" altLang="en-US"/>
        </a:p>
      </dgm:t>
    </dgm:pt>
    <dgm:pt modelId="{02A60072-C073-4CC4-88F4-9BBEB42D63FD}" type="pres">
      <dgm:prSet presAssocID="{0FB38DC0-E7EE-4FF7-A7BC-26847402094E}" presName="Name0" presStyleCnt="0">
        <dgm:presLayoutVars>
          <dgm:dir/>
          <dgm:animLvl val="lvl"/>
          <dgm:resizeHandles val="exact"/>
        </dgm:presLayoutVars>
      </dgm:prSet>
      <dgm:spPr/>
    </dgm:pt>
    <dgm:pt modelId="{CEE0A0D7-B5EB-44FA-949A-90D6E5A9C5B3}" type="pres">
      <dgm:prSet presAssocID="{AD484F6B-0D6E-4165-B44C-BF0DBA4326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707F5A-DDE6-496B-84E8-9454185061CF}" type="pres">
      <dgm:prSet presAssocID="{A02A6E72-6E3B-4584-8323-FF2B69DE139A}" presName="parTxOnlySpace" presStyleCnt="0"/>
      <dgm:spPr/>
    </dgm:pt>
    <dgm:pt modelId="{79DE4EC7-7DD6-4497-9369-003EE4830ACA}" type="pres">
      <dgm:prSet presAssocID="{9BB7F0AD-6800-4C2C-8225-A1956BC86DD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94B60-9383-4009-BD8A-AB1AB908250E}" type="pres">
      <dgm:prSet presAssocID="{40963514-B61D-4F0B-9C40-39B577A813A4}" presName="parTxOnlySpace" presStyleCnt="0"/>
      <dgm:spPr/>
    </dgm:pt>
    <dgm:pt modelId="{BC261438-B8C5-40BF-A5F4-241A621EAAAD}" type="pres">
      <dgm:prSet presAssocID="{1C26B662-ED5A-4D17-BBE7-BBCB47F0DA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E95D5B-887C-4A5F-BFB7-18658937A930}" srcId="{0FB38DC0-E7EE-4FF7-A7BC-26847402094E}" destId="{9BB7F0AD-6800-4C2C-8225-A1956BC86DDF}" srcOrd="1" destOrd="0" parTransId="{EB208F64-5E37-4079-9096-A778D5C2F661}" sibTransId="{40963514-B61D-4F0B-9C40-39B577A813A4}"/>
    <dgm:cxn modelId="{2850D4BA-D2AF-4E5E-B5E6-8DDA8D7F9098}" type="presOf" srcId="{0FB38DC0-E7EE-4FF7-A7BC-26847402094E}" destId="{02A60072-C073-4CC4-88F4-9BBEB42D63FD}" srcOrd="0" destOrd="0" presId="urn:microsoft.com/office/officeart/2005/8/layout/chevron1"/>
    <dgm:cxn modelId="{E395CDC5-7C55-4BE9-AA55-435FDDA1E760}" type="presOf" srcId="{9BB7F0AD-6800-4C2C-8225-A1956BC86DDF}" destId="{79DE4EC7-7DD6-4497-9369-003EE4830ACA}" srcOrd="0" destOrd="0" presId="urn:microsoft.com/office/officeart/2005/8/layout/chevron1"/>
    <dgm:cxn modelId="{A78EC571-CD0C-492E-ADD9-65485F4111B9}" type="presOf" srcId="{AD484F6B-0D6E-4165-B44C-BF0DBA43269F}" destId="{CEE0A0D7-B5EB-44FA-949A-90D6E5A9C5B3}" srcOrd="0" destOrd="0" presId="urn:microsoft.com/office/officeart/2005/8/layout/chevron1"/>
    <dgm:cxn modelId="{6B92772A-2B31-4EA1-B9E7-A993D298A6A5}" srcId="{0FB38DC0-E7EE-4FF7-A7BC-26847402094E}" destId="{1C26B662-ED5A-4D17-BBE7-BBCB47F0DAEB}" srcOrd="2" destOrd="0" parTransId="{26C6D5D5-02FF-4C21-96B5-C477148F9C5B}" sibTransId="{AC952AE8-1DCE-438F-B4A4-C1A821CB3D6A}"/>
    <dgm:cxn modelId="{34AFB9A7-5DAE-4C50-A0B7-A9B1E260E66B}" type="presOf" srcId="{1C26B662-ED5A-4D17-BBE7-BBCB47F0DAEB}" destId="{BC261438-B8C5-40BF-A5F4-241A621EAAAD}" srcOrd="0" destOrd="0" presId="urn:microsoft.com/office/officeart/2005/8/layout/chevron1"/>
    <dgm:cxn modelId="{F41E2AFF-86CD-46D4-B2B4-8C42FEA5398D}" srcId="{0FB38DC0-E7EE-4FF7-A7BC-26847402094E}" destId="{AD484F6B-0D6E-4165-B44C-BF0DBA43269F}" srcOrd="0" destOrd="0" parTransId="{3182AB4D-8212-482D-9CE6-F763C39500E8}" sibTransId="{A02A6E72-6E3B-4584-8323-FF2B69DE139A}"/>
    <dgm:cxn modelId="{6AA782F0-4741-42D6-9B90-F2CB8C7DF7A1}" type="presParOf" srcId="{02A60072-C073-4CC4-88F4-9BBEB42D63FD}" destId="{CEE0A0D7-B5EB-44FA-949A-90D6E5A9C5B3}" srcOrd="0" destOrd="0" presId="urn:microsoft.com/office/officeart/2005/8/layout/chevron1"/>
    <dgm:cxn modelId="{A9C9D757-2715-4D92-BFAC-5B40A20F5D37}" type="presParOf" srcId="{02A60072-C073-4CC4-88F4-9BBEB42D63FD}" destId="{3C707F5A-DDE6-496B-84E8-9454185061CF}" srcOrd="1" destOrd="0" presId="urn:microsoft.com/office/officeart/2005/8/layout/chevron1"/>
    <dgm:cxn modelId="{8364F612-F78A-4E1F-B67E-A4067EA47924}" type="presParOf" srcId="{02A60072-C073-4CC4-88F4-9BBEB42D63FD}" destId="{79DE4EC7-7DD6-4497-9369-003EE4830ACA}" srcOrd="2" destOrd="0" presId="urn:microsoft.com/office/officeart/2005/8/layout/chevron1"/>
    <dgm:cxn modelId="{4F1422FF-0F36-4E59-B37E-82C32A352730}" type="presParOf" srcId="{02A60072-C073-4CC4-88F4-9BBEB42D63FD}" destId="{0EA94B60-9383-4009-BD8A-AB1AB908250E}" srcOrd="3" destOrd="0" presId="urn:microsoft.com/office/officeart/2005/8/layout/chevron1"/>
    <dgm:cxn modelId="{A9BFB9FB-F1EA-4430-ABC2-BCF127D6650E}" type="presParOf" srcId="{02A60072-C073-4CC4-88F4-9BBEB42D63FD}" destId="{BC261438-B8C5-40BF-A5F4-241A621EAAA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5125FB-13DE-4AF5-A360-64F5408D551C}" type="doc">
      <dgm:prSet loTypeId="urn:microsoft.com/office/officeart/2005/8/layout/vList3#2" loCatId="picture" qsTypeId="urn:microsoft.com/office/officeart/2005/8/quickstyle/simple1" qsCatId="simple" csTypeId="urn:microsoft.com/office/officeart/2005/8/colors/accent6_2" csCatId="accent6" phldr="1"/>
      <dgm:spPr/>
    </dgm:pt>
    <dgm:pt modelId="{4421E79C-2987-448A-A80C-99DBA230BACC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邮件审批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FBFC0E-45F0-432A-B710-6AF405AD374E}" type="parTrans" cxnId="{3E5B2EBC-5C49-4DF4-B1CC-9FCA8394D3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72A642-89B8-4FE4-A3B6-5D6D5B37B43A}" type="sibTrans" cxnId="{3E5B2EBC-5C49-4DF4-B1CC-9FCA8394D3A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E0A3DC-3FC8-45B9-83BA-8430936D7B1D}">
      <dgm:prSet phldrT="[文本]"/>
      <dgm:spPr/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HR+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移动端审批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51E97-2CC2-49BF-81BF-A43C26659B02}" type="parTrans" cxnId="{825C91CC-979B-4C58-880F-C22BDF056E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6F62E5-6DC3-4F26-9893-3A2E7E497FFA}" type="sibTrans" cxnId="{825C91CC-979B-4C58-880F-C22BDF056EA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3578FD-CF3B-44F1-9435-301DB73F6E3A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系统审批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EA2E00-912F-4FBA-B96E-8F6EDEAE23E6}" type="parTrans" cxnId="{BE8E80EF-50B3-404E-9DB3-3568C6207D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1DDDEB-8249-49E9-A775-4C7A0D34D632}" type="sibTrans" cxnId="{BE8E80EF-50B3-404E-9DB3-3568C6207D0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B1A212-7BD3-4707-BB0D-2F6EC3BCE619}" type="pres">
      <dgm:prSet presAssocID="{8E5125FB-13DE-4AF5-A360-64F5408D551C}" presName="linearFlow" presStyleCnt="0">
        <dgm:presLayoutVars>
          <dgm:dir/>
          <dgm:resizeHandles val="exact"/>
        </dgm:presLayoutVars>
      </dgm:prSet>
      <dgm:spPr/>
    </dgm:pt>
    <dgm:pt modelId="{2E5829ED-1399-4464-82E6-A6285365BE24}" type="pres">
      <dgm:prSet presAssocID="{4421E79C-2987-448A-A80C-99DBA230BACC}" presName="composite" presStyleCnt="0"/>
      <dgm:spPr/>
    </dgm:pt>
    <dgm:pt modelId="{789FFD87-8B36-4240-B9FA-C98E9BC629DA}" type="pres">
      <dgm:prSet presAssocID="{4421E79C-2987-448A-A80C-99DBA230BACC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719FAE-C22D-4A03-AFFB-167E6CC34145}" type="pres">
      <dgm:prSet presAssocID="{4421E79C-2987-448A-A80C-99DBA230BAC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30760-F398-4EE3-998A-68782EC7E452}" type="pres">
      <dgm:prSet presAssocID="{0E72A642-89B8-4FE4-A3B6-5D6D5B37B43A}" presName="spacing" presStyleCnt="0"/>
      <dgm:spPr/>
    </dgm:pt>
    <dgm:pt modelId="{A0761E89-CC32-463B-BA8D-A21F03D7B2C8}" type="pres">
      <dgm:prSet presAssocID="{27E0A3DC-3FC8-45B9-83BA-8430936D7B1D}" presName="composite" presStyleCnt="0"/>
      <dgm:spPr/>
    </dgm:pt>
    <dgm:pt modelId="{0C2C43FE-B45D-4696-8071-2BB43EA58890}" type="pres">
      <dgm:prSet presAssocID="{27E0A3DC-3FC8-45B9-83BA-8430936D7B1D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1752E5E-58C1-4216-83A8-6B8DEF185114}" type="pres">
      <dgm:prSet presAssocID="{27E0A3DC-3FC8-45B9-83BA-8430936D7B1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6A896-A8A7-4312-854A-227734F04B59}" type="pres">
      <dgm:prSet presAssocID="{F96F62E5-6DC3-4F26-9893-3A2E7E497FFA}" presName="spacing" presStyleCnt="0"/>
      <dgm:spPr/>
    </dgm:pt>
    <dgm:pt modelId="{A537B5B4-0526-4DBA-9E4D-6F435065F379}" type="pres">
      <dgm:prSet presAssocID="{F13578FD-CF3B-44F1-9435-301DB73F6E3A}" presName="composite" presStyleCnt="0"/>
      <dgm:spPr/>
    </dgm:pt>
    <dgm:pt modelId="{1F8F06DE-2165-4C78-95BF-7170F15D5B9C}" type="pres">
      <dgm:prSet presAssocID="{F13578FD-CF3B-44F1-9435-301DB73F6E3A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</dgm:pt>
    <dgm:pt modelId="{607CB9AB-6572-4E29-883D-DB308E81437B}" type="pres">
      <dgm:prSet presAssocID="{F13578FD-CF3B-44F1-9435-301DB73F6E3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29BF8B-A40C-484D-A8DA-6DC301F6E4BB}" type="presOf" srcId="{8E5125FB-13DE-4AF5-A360-64F5408D551C}" destId="{39B1A212-7BD3-4707-BB0D-2F6EC3BCE619}" srcOrd="0" destOrd="0" presId="urn:microsoft.com/office/officeart/2005/8/layout/vList3#2"/>
    <dgm:cxn modelId="{3E5B2EBC-5C49-4DF4-B1CC-9FCA8394D3A7}" srcId="{8E5125FB-13DE-4AF5-A360-64F5408D551C}" destId="{4421E79C-2987-448A-A80C-99DBA230BACC}" srcOrd="0" destOrd="0" parTransId="{DCFBFC0E-45F0-432A-B710-6AF405AD374E}" sibTransId="{0E72A642-89B8-4FE4-A3B6-5D6D5B37B43A}"/>
    <dgm:cxn modelId="{C9B737B4-38E5-47B5-9B00-EA0AF1169CBF}" type="presOf" srcId="{F13578FD-CF3B-44F1-9435-301DB73F6E3A}" destId="{607CB9AB-6572-4E29-883D-DB308E81437B}" srcOrd="0" destOrd="0" presId="urn:microsoft.com/office/officeart/2005/8/layout/vList3#2"/>
    <dgm:cxn modelId="{825C91CC-979B-4C58-880F-C22BDF056EA4}" srcId="{8E5125FB-13DE-4AF5-A360-64F5408D551C}" destId="{27E0A3DC-3FC8-45B9-83BA-8430936D7B1D}" srcOrd="1" destOrd="0" parTransId="{EC351E97-2CC2-49BF-81BF-A43C26659B02}" sibTransId="{F96F62E5-6DC3-4F26-9893-3A2E7E497FFA}"/>
    <dgm:cxn modelId="{BE8E80EF-50B3-404E-9DB3-3568C6207D0F}" srcId="{8E5125FB-13DE-4AF5-A360-64F5408D551C}" destId="{F13578FD-CF3B-44F1-9435-301DB73F6E3A}" srcOrd="2" destOrd="0" parTransId="{8DEA2E00-912F-4FBA-B96E-8F6EDEAE23E6}" sibTransId="{1A1DDDEB-8249-49E9-A775-4C7A0D34D632}"/>
    <dgm:cxn modelId="{84E3B2F3-8E4C-40EE-8F6C-B99BDFEEAB59}" type="presOf" srcId="{4421E79C-2987-448A-A80C-99DBA230BACC}" destId="{B7719FAE-C22D-4A03-AFFB-167E6CC34145}" srcOrd="0" destOrd="0" presId="urn:microsoft.com/office/officeart/2005/8/layout/vList3#2"/>
    <dgm:cxn modelId="{FD2F011D-3A9A-4881-AC0F-CBC0A147B2CE}" type="presOf" srcId="{27E0A3DC-3FC8-45B9-83BA-8430936D7B1D}" destId="{F1752E5E-58C1-4216-83A8-6B8DEF185114}" srcOrd="0" destOrd="0" presId="urn:microsoft.com/office/officeart/2005/8/layout/vList3#2"/>
    <dgm:cxn modelId="{78A15246-79A1-4DCE-9561-146EC2D8712A}" type="presParOf" srcId="{39B1A212-7BD3-4707-BB0D-2F6EC3BCE619}" destId="{2E5829ED-1399-4464-82E6-A6285365BE24}" srcOrd="0" destOrd="0" presId="urn:microsoft.com/office/officeart/2005/8/layout/vList3#2"/>
    <dgm:cxn modelId="{2A62B78A-7C93-4653-A3A9-08DE2BF4EDA5}" type="presParOf" srcId="{2E5829ED-1399-4464-82E6-A6285365BE24}" destId="{789FFD87-8B36-4240-B9FA-C98E9BC629DA}" srcOrd="0" destOrd="0" presId="urn:microsoft.com/office/officeart/2005/8/layout/vList3#2"/>
    <dgm:cxn modelId="{D66FFA74-C1FA-44FC-A24F-6B8D25B227C7}" type="presParOf" srcId="{2E5829ED-1399-4464-82E6-A6285365BE24}" destId="{B7719FAE-C22D-4A03-AFFB-167E6CC34145}" srcOrd="1" destOrd="0" presId="urn:microsoft.com/office/officeart/2005/8/layout/vList3#2"/>
    <dgm:cxn modelId="{37946B6F-F629-4DE7-B5E6-49FFF636495C}" type="presParOf" srcId="{39B1A212-7BD3-4707-BB0D-2F6EC3BCE619}" destId="{99D30760-F398-4EE3-998A-68782EC7E452}" srcOrd="1" destOrd="0" presId="urn:microsoft.com/office/officeart/2005/8/layout/vList3#2"/>
    <dgm:cxn modelId="{4981C5EC-E116-46E5-BA7B-ED4348A8BE9F}" type="presParOf" srcId="{39B1A212-7BD3-4707-BB0D-2F6EC3BCE619}" destId="{A0761E89-CC32-463B-BA8D-A21F03D7B2C8}" srcOrd="2" destOrd="0" presId="urn:microsoft.com/office/officeart/2005/8/layout/vList3#2"/>
    <dgm:cxn modelId="{19B92B3D-8F48-4ECE-8144-B622F617FDCC}" type="presParOf" srcId="{A0761E89-CC32-463B-BA8D-A21F03D7B2C8}" destId="{0C2C43FE-B45D-4696-8071-2BB43EA58890}" srcOrd="0" destOrd="0" presId="urn:microsoft.com/office/officeart/2005/8/layout/vList3#2"/>
    <dgm:cxn modelId="{D17FDBE2-E78A-42DA-9DE2-6C20D2B69DAD}" type="presParOf" srcId="{A0761E89-CC32-463B-BA8D-A21F03D7B2C8}" destId="{F1752E5E-58C1-4216-83A8-6B8DEF185114}" srcOrd="1" destOrd="0" presId="urn:microsoft.com/office/officeart/2005/8/layout/vList3#2"/>
    <dgm:cxn modelId="{01635E91-99FF-40E9-B026-D0F9111A8574}" type="presParOf" srcId="{39B1A212-7BD3-4707-BB0D-2F6EC3BCE619}" destId="{5626A896-A8A7-4312-854A-227734F04B59}" srcOrd="3" destOrd="0" presId="urn:microsoft.com/office/officeart/2005/8/layout/vList3#2"/>
    <dgm:cxn modelId="{DCE72E64-7768-4898-B1C9-E8C5F1407FEE}" type="presParOf" srcId="{39B1A212-7BD3-4707-BB0D-2F6EC3BCE619}" destId="{A537B5B4-0526-4DBA-9E4D-6F435065F379}" srcOrd="4" destOrd="0" presId="urn:microsoft.com/office/officeart/2005/8/layout/vList3#2"/>
    <dgm:cxn modelId="{93CDE705-40E1-414E-8348-DA9BCF489818}" type="presParOf" srcId="{A537B5B4-0526-4DBA-9E4D-6F435065F379}" destId="{1F8F06DE-2165-4C78-95BF-7170F15D5B9C}" srcOrd="0" destOrd="0" presId="urn:microsoft.com/office/officeart/2005/8/layout/vList3#2"/>
    <dgm:cxn modelId="{CD754D57-CCA4-4F5C-B97B-16264C55E08C}" type="presParOf" srcId="{A537B5B4-0526-4DBA-9E4D-6F435065F379}" destId="{607CB9AB-6572-4E29-883D-DB308E81437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453EB2-D052-4EF3-A67B-F21F37032DC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8DDC2F-1F9A-4D44-B1B7-15530F6C0440}">
      <dgm:prSet phldrT="[文本]"/>
      <dgm:spPr/>
      <dgm:t>
        <a:bodyPr/>
        <a:lstStyle/>
        <a:p>
          <a:r>
            <a:rPr lang="zh-CN" altLang="en-US" dirty="0" smtClean="0"/>
            <a:t>全面预算管理</a:t>
          </a:r>
          <a:endParaRPr lang="zh-CN" altLang="en-US" dirty="0"/>
        </a:p>
      </dgm:t>
    </dgm:pt>
    <dgm:pt modelId="{1B2B4499-579E-4B47-8917-02D319BF774A}" type="parTrans" cxnId="{D7C2C49C-B956-44D4-BB17-41D92B4ECAE5}">
      <dgm:prSet/>
      <dgm:spPr/>
      <dgm:t>
        <a:bodyPr/>
        <a:lstStyle/>
        <a:p>
          <a:endParaRPr lang="zh-CN" altLang="en-US"/>
        </a:p>
      </dgm:t>
    </dgm:pt>
    <dgm:pt modelId="{33DE19BA-A74F-4057-B81E-DCD388E94955}" type="sibTrans" cxnId="{D7C2C49C-B956-44D4-BB17-41D92B4ECAE5}">
      <dgm:prSet/>
      <dgm:spPr/>
      <dgm:t>
        <a:bodyPr/>
        <a:lstStyle/>
        <a:p>
          <a:endParaRPr lang="zh-CN" altLang="en-US"/>
        </a:p>
      </dgm:t>
    </dgm:pt>
    <dgm:pt modelId="{84AD71B1-7B26-4C82-91A2-1E6EB074DFED}">
      <dgm:prSet phldrT="[文本]"/>
      <dgm:spPr/>
      <dgm:t>
        <a:bodyPr/>
        <a:lstStyle/>
        <a:p>
          <a:r>
            <a:rPr lang="zh-CN" altLang="en-US" dirty="0" smtClean="0"/>
            <a:t>系统灵活</a:t>
          </a:r>
          <a:endParaRPr lang="zh-CN" altLang="en-US" dirty="0"/>
        </a:p>
      </dgm:t>
    </dgm:pt>
    <dgm:pt modelId="{CCF3BFE4-17E3-46A3-9D45-5F01CA9B9AFF}" type="parTrans" cxnId="{D972FBC0-9909-43A5-AA22-EBED27EA3432}">
      <dgm:prSet/>
      <dgm:spPr/>
      <dgm:t>
        <a:bodyPr/>
        <a:lstStyle/>
        <a:p>
          <a:endParaRPr lang="zh-CN" altLang="en-US"/>
        </a:p>
      </dgm:t>
    </dgm:pt>
    <dgm:pt modelId="{57975698-8EB1-41D9-A2E4-FB5F01C03B81}" type="sibTrans" cxnId="{D972FBC0-9909-43A5-AA22-EBED27EA3432}">
      <dgm:prSet/>
      <dgm:spPr/>
      <dgm:t>
        <a:bodyPr/>
        <a:lstStyle/>
        <a:p>
          <a:endParaRPr lang="zh-CN" altLang="en-US"/>
        </a:p>
      </dgm:t>
    </dgm:pt>
    <dgm:pt modelId="{05467AF4-600C-4679-A55C-0F6893EE35DC}">
      <dgm:prSet phldrT="[文本]"/>
      <dgm:spPr/>
      <dgm:t>
        <a:bodyPr/>
        <a:lstStyle/>
        <a:p>
          <a:r>
            <a:rPr lang="zh-CN" altLang="en-US" dirty="0" smtClean="0"/>
            <a:t>组织协调</a:t>
          </a:r>
          <a:endParaRPr lang="zh-CN" altLang="en-US" dirty="0"/>
        </a:p>
      </dgm:t>
    </dgm:pt>
    <dgm:pt modelId="{C0FFA92B-EA86-4642-BB65-5ED84E00B342}" type="parTrans" cxnId="{A81BCCB0-C97D-4875-B1C9-3FF0A9B691D3}">
      <dgm:prSet/>
      <dgm:spPr/>
      <dgm:t>
        <a:bodyPr/>
        <a:lstStyle/>
        <a:p>
          <a:endParaRPr lang="zh-CN" altLang="en-US"/>
        </a:p>
      </dgm:t>
    </dgm:pt>
    <dgm:pt modelId="{F7767EBC-5D33-4EFE-8A31-69ECA6BF27A1}" type="sibTrans" cxnId="{A81BCCB0-C97D-4875-B1C9-3FF0A9B691D3}">
      <dgm:prSet/>
      <dgm:spPr/>
      <dgm:t>
        <a:bodyPr/>
        <a:lstStyle/>
        <a:p>
          <a:endParaRPr lang="zh-CN" altLang="en-US"/>
        </a:p>
      </dgm:t>
    </dgm:pt>
    <dgm:pt modelId="{68779EA1-9483-4B6A-95FA-A2BE45DE851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项目过程中需要各个部门的人员，组织协调各部门资源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3773A-E21D-46B4-9A44-0100B9CC7199}" type="parTrans" cxnId="{25E4F1BC-E98D-4B61-96AA-68A5A259EFEC}">
      <dgm:prSet/>
      <dgm:spPr/>
      <dgm:t>
        <a:bodyPr/>
        <a:lstStyle/>
        <a:p>
          <a:endParaRPr lang="zh-CN" altLang="en-US"/>
        </a:p>
      </dgm:t>
    </dgm:pt>
    <dgm:pt modelId="{BF1D7C37-A3C4-4F47-A5AD-C3E9DDFB7FC8}" type="sibTrans" cxnId="{25E4F1BC-E98D-4B61-96AA-68A5A259EFEC}">
      <dgm:prSet/>
      <dgm:spPr/>
      <dgm:t>
        <a:bodyPr/>
        <a:lstStyle/>
        <a:p>
          <a:endParaRPr lang="zh-CN" altLang="en-US"/>
        </a:p>
      </dgm:t>
    </dgm:pt>
    <dgm:pt modelId="{41500C66-EA7D-4892-AEDF-26FE2D14CD1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逐步培养集团及各板块预算线上管理的意识，建立预算线上管理理念，实现全员参与</a:t>
          </a:r>
          <a:endParaRPr lang="zh-CN" altLang="en-US" dirty="0"/>
        </a:p>
      </dgm:t>
    </dgm:pt>
    <dgm:pt modelId="{BDE94629-9827-4184-B8F7-E2C1F70A3C03}" type="parTrans" cxnId="{ADC540EE-4926-4BB3-98C4-0BBDFC924607}">
      <dgm:prSet/>
      <dgm:spPr/>
      <dgm:t>
        <a:bodyPr/>
        <a:lstStyle/>
        <a:p>
          <a:endParaRPr lang="zh-CN" altLang="en-US"/>
        </a:p>
      </dgm:t>
    </dgm:pt>
    <dgm:pt modelId="{9080F22B-63FB-46BB-BC1C-625D951FF735}" type="sibTrans" cxnId="{ADC540EE-4926-4BB3-98C4-0BBDFC924607}">
      <dgm:prSet/>
      <dgm:spPr/>
      <dgm:t>
        <a:bodyPr/>
        <a:lstStyle/>
        <a:p>
          <a:endParaRPr lang="zh-CN" altLang="en-US"/>
        </a:p>
      </dgm:t>
    </dgm:pt>
    <dgm:pt modelId="{AAEC9F0A-D083-4BA9-9A5B-D7443DDB537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申报平台的选型、设计需统筹考虑，注重功能灵活性、可扩展性以及用户体验的提升</a:t>
          </a:r>
          <a:endParaRPr lang="zh-CN" altLang="en-US" dirty="0"/>
        </a:p>
      </dgm:t>
    </dgm:pt>
    <dgm:pt modelId="{5CE0A607-1057-4C98-8B20-6C802D265C9A}" type="parTrans" cxnId="{49E9AFE4-DABE-4044-AAE5-EA90060CBEE4}">
      <dgm:prSet/>
      <dgm:spPr/>
      <dgm:t>
        <a:bodyPr/>
        <a:lstStyle/>
        <a:p>
          <a:endParaRPr lang="zh-CN" altLang="en-US"/>
        </a:p>
      </dgm:t>
    </dgm:pt>
    <dgm:pt modelId="{174B26FB-C64D-4EAE-BFB3-720C25E44F01}" type="sibTrans" cxnId="{49E9AFE4-DABE-4044-AAE5-EA90060CBEE4}">
      <dgm:prSet/>
      <dgm:spPr/>
      <dgm:t>
        <a:bodyPr/>
        <a:lstStyle/>
        <a:p>
          <a:endParaRPr lang="zh-CN" altLang="en-US"/>
        </a:p>
      </dgm:t>
    </dgm:pt>
    <dgm:pt modelId="{4E3EA1F7-F4FA-4303-9A02-909FD709714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系统应对集团到板块的不同需求变化，通过梳理标准化流程及设置配置控制灵活程度，降低上线风险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2C28E1-580C-4DBA-AA91-A174B00CFAA4}" type="parTrans" cxnId="{3FDE60B4-743E-4E55-BEC7-711FE8404FCF}">
      <dgm:prSet/>
      <dgm:spPr/>
      <dgm:t>
        <a:bodyPr/>
        <a:lstStyle/>
        <a:p>
          <a:endParaRPr lang="zh-CN" altLang="en-US"/>
        </a:p>
      </dgm:t>
    </dgm:pt>
    <dgm:pt modelId="{A1C6BD70-1D38-4EA5-A9DB-BAD7181B6A7A}" type="sibTrans" cxnId="{3FDE60B4-743E-4E55-BEC7-711FE8404FCF}">
      <dgm:prSet/>
      <dgm:spPr/>
      <dgm:t>
        <a:bodyPr/>
        <a:lstStyle/>
        <a:p>
          <a:endParaRPr lang="zh-CN" altLang="en-US"/>
        </a:p>
      </dgm:t>
    </dgm:pt>
    <dgm:pt modelId="{C386F404-785D-4D77-96C6-FEC0F61828A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涉及多个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系统的方案和开发，要协调好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内部资源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8AF7F-6C2A-4CF6-8A7E-DC8E96A510D0}" type="parTrans" cxnId="{4442A697-2E21-4474-B9EA-DB5611849E8E}">
      <dgm:prSet/>
      <dgm:spPr/>
      <dgm:t>
        <a:bodyPr/>
        <a:lstStyle/>
        <a:p>
          <a:endParaRPr lang="zh-CN" altLang="en-US"/>
        </a:p>
      </dgm:t>
    </dgm:pt>
    <dgm:pt modelId="{1F87ED86-6600-4861-B1E8-043DD33836DF}" type="sibTrans" cxnId="{4442A697-2E21-4474-B9EA-DB5611849E8E}">
      <dgm:prSet/>
      <dgm:spPr/>
      <dgm:t>
        <a:bodyPr/>
        <a:lstStyle/>
        <a:p>
          <a:endParaRPr lang="zh-CN" altLang="en-US"/>
        </a:p>
      </dgm:t>
    </dgm:pt>
    <dgm:pt modelId="{6042E294-0970-4802-BA6A-0493616EF530}" type="pres">
      <dgm:prSet presAssocID="{FC453EB2-D052-4EF3-A67B-F21F37032DC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063429-59E9-4039-BFF7-DA8FF9012B09}" type="pres">
      <dgm:prSet presAssocID="{AC8DDC2F-1F9A-4D44-B1B7-15530F6C0440}" presName="parentLin" presStyleCnt="0"/>
      <dgm:spPr/>
    </dgm:pt>
    <dgm:pt modelId="{D9B650D0-94DA-4A4C-9B16-E114D78B2624}" type="pres">
      <dgm:prSet presAssocID="{AC8DDC2F-1F9A-4D44-B1B7-15530F6C044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237E416-4B0E-4797-A866-0CDBFFB059B7}" type="pres">
      <dgm:prSet presAssocID="{AC8DDC2F-1F9A-4D44-B1B7-15530F6C044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517EC-C7EC-4EBA-8BD8-B64BE9E3C19A}" type="pres">
      <dgm:prSet presAssocID="{AC8DDC2F-1F9A-4D44-B1B7-15530F6C0440}" presName="negativeSpace" presStyleCnt="0"/>
      <dgm:spPr/>
    </dgm:pt>
    <dgm:pt modelId="{4D752BD5-84E7-42AF-B1DB-B66292D5BD0A}" type="pres">
      <dgm:prSet presAssocID="{AC8DDC2F-1F9A-4D44-B1B7-15530F6C044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19DB9-D659-472A-868B-F11FD5A25490}" type="pres">
      <dgm:prSet presAssocID="{33DE19BA-A74F-4057-B81E-DCD388E94955}" presName="spaceBetweenRectangles" presStyleCnt="0"/>
      <dgm:spPr/>
    </dgm:pt>
    <dgm:pt modelId="{46D8D4D3-8EBD-493F-BAA7-EBA0A4CAAA96}" type="pres">
      <dgm:prSet presAssocID="{84AD71B1-7B26-4C82-91A2-1E6EB074DFED}" presName="parentLin" presStyleCnt="0"/>
      <dgm:spPr/>
    </dgm:pt>
    <dgm:pt modelId="{0B836ECB-78C6-455D-AB6A-9519C9C85ACF}" type="pres">
      <dgm:prSet presAssocID="{84AD71B1-7B26-4C82-91A2-1E6EB074DFE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F9807F-4D57-4BC0-A1FA-A902FE69BFDE}" type="pres">
      <dgm:prSet presAssocID="{84AD71B1-7B26-4C82-91A2-1E6EB074DF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37749D-C757-4659-87CF-E1B1E5A97C19}" type="pres">
      <dgm:prSet presAssocID="{84AD71B1-7B26-4C82-91A2-1E6EB074DFED}" presName="negativeSpace" presStyleCnt="0"/>
      <dgm:spPr/>
    </dgm:pt>
    <dgm:pt modelId="{304A4FA8-4E59-4838-BF32-6AF41B9F700E}" type="pres">
      <dgm:prSet presAssocID="{84AD71B1-7B26-4C82-91A2-1E6EB074DFE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662DF-EF82-4EB3-9B7E-EDDF5B8FB307}" type="pres">
      <dgm:prSet presAssocID="{57975698-8EB1-41D9-A2E4-FB5F01C03B81}" presName="spaceBetweenRectangles" presStyleCnt="0"/>
      <dgm:spPr/>
    </dgm:pt>
    <dgm:pt modelId="{51B604DC-40B5-4E09-9867-E3BB9B96BF24}" type="pres">
      <dgm:prSet presAssocID="{05467AF4-600C-4679-A55C-0F6893EE35DC}" presName="parentLin" presStyleCnt="0"/>
      <dgm:spPr/>
    </dgm:pt>
    <dgm:pt modelId="{4AD643E7-B569-4DE0-9DBE-68EF44A99BF3}" type="pres">
      <dgm:prSet presAssocID="{05467AF4-600C-4679-A55C-0F6893EE35D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8B87F86-27BE-414B-9C2B-EF1C90D9C14A}" type="pres">
      <dgm:prSet presAssocID="{05467AF4-600C-4679-A55C-0F6893EE35D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6ADD9-63EF-43B9-A300-71B77032DD81}" type="pres">
      <dgm:prSet presAssocID="{05467AF4-600C-4679-A55C-0F6893EE35DC}" presName="negativeSpace" presStyleCnt="0"/>
      <dgm:spPr/>
    </dgm:pt>
    <dgm:pt modelId="{33E82721-AB54-4A97-8B35-021ED0A72F8E}" type="pres">
      <dgm:prSet presAssocID="{05467AF4-600C-4679-A55C-0F6893EE35D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104A18-C93B-4E7C-94FF-4CB284DE5B84}" type="presOf" srcId="{C386F404-785D-4D77-96C6-FEC0F61828A6}" destId="{33E82721-AB54-4A97-8B35-021ED0A72F8E}" srcOrd="0" destOrd="0" presId="urn:microsoft.com/office/officeart/2005/8/layout/list1"/>
    <dgm:cxn modelId="{776CA549-3758-427D-B780-1348947A2489}" type="presOf" srcId="{FC453EB2-D052-4EF3-A67B-F21F37032DCA}" destId="{6042E294-0970-4802-BA6A-0493616EF530}" srcOrd="0" destOrd="0" presId="urn:microsoft.com/office/officeart/2005/8/layout/list1"/>
    <dgm:cxn modelId="{A8E15A02-EA9E-447D-99CE-E5DEEEEADFE1}" type="presOf" srcId="{4E3EA1F7-F4FA-4303-9A02-909FD709714B}" destId="{304A4FA8-4E59-4838-BF32-6AF41B9F700E}" srcOrd="0" destOrd="0" presId="urn:microsoft.com/office/officeart/2005/8/layout/list1"/>
    <dgm:cxn modelId="{9208AFC1-4165-41C9-8F48-744EC46BA014}" type="presOf" srcId="{AC8DDC2F-1F9A-4D44-B1B7-15530F6C0440}" destId="{D9B650D0-94DA-4A4C-9B16-E114D78B2624}" srcOrd="0" destOrd="0" presId="urn:microsoft.com/office/officeart/2005/8/layout/list1"/>
    <dgm:cxn modelId="{26998542-1844-42F3-B9F0-CA0A02E15CF6}" type="presOf" srcId="{05467AF4-600C-4679-A55C-0F6893EE35DC}" destId="{E8B87F86-27BE-414B-9C2B-EF1C90D9C14A}" srcOrd="1" destOrd="0" presId="urn:microsoft.com/office/officeart/2005/8/layout/list1"/>
    <dgm:cxn modelId="{0A9CA7ED-E9BF-4580-B3E4-9F7F0A0640A1}" type="presOf" srcId="{84AD71B1-7B26-4C82-91A2-1E6EB074DFED}" destId="{7BF9807F-4D57-4BC0-A1FA-A902FE69BFDE}" srcOrd="1" destOrd="0" presId="urn:microsoft.com/office/officeart/2005/8/layout/list1"/>
    <dgm:cxn modelId="{D972FBC0-9909-43A5-AA22-EBED27EA3432}" srcId="{FC453EB2-D052-4EF3-A67B-F21F37032DCA}" destId="{84AD71B1-7B26-4C82-91A2-1E6EB074DFED}" srcOrd="1" destOrd="0" parTransId="{CCF3BFE4-17E3-46A3-9D45-5F01CA9B9AFF}" sibTransId="{57975698-8EB1-41D9-A2E4-FB5F01C03B81}"/>
    <dgm:cxn modelId="{4442A697-2E21-4474-B9EA-DB5611849E8E}" srcId="{05467AF4-600C-4679-A55C-0F6893EE35DC}" destId="{C386F404-785D-4D77-96C6-FEC0F61828A6}" srcOrd="0" destOrd="0" parTransId="{3CA8AF7F-6C2A-4CF6-8A7E-DC8E96A510D0}" sibTransId="{1F87ED86-6600-4861-B1E8-043DD33836DF}"/>
    <dgm:cxn modelId="{D7C2C49C-B956-44D4-BB17-41D92B4ECAE5}" srcId="{FC453EB2-D052-4EF3-A67B-F21F37032DCA}" destId="{AC8DDC2F-1F9A-4D44-B1B7-15530F6C0440}" srcOrd="0" destOrd="0" parTransId="{1B2B4499-579E-4B47-8917-02D319BF774A}" sibTransId="{33DE19BA-A74F-4057-B81E-DCD388E94955}"/>
    <dgm:cxn modelId="{19763EE3-88D6-46B6-AC9D-5C1E9C91F8FD}" type="presOf" srcId="{41500C66-EA7D-4892-AEDF-26FE2D14CD11}" destId="{4D752BD5-84E7-42AF-B1DB-B66292D5BD0A}" srcOrd="0" destOrd="0" presId="urn:microsoft.com/office/officeart/2005/8/layout/list1"/>
    <dgm:cxn modelId="{59B2AFE2-45FD-43B3-BECA-E3CA2B8DBE81}" type="presOf" srcId="{68779EA1-9483-4B6A-95FA-A2BE45DE8515}" destId="{33E82721-AB54-4A97-8B35-021ED0A72F8E}" srcOrd="0" destOrd="1" presId="urn:microsoft.com/office/officeart/2005/8/layout/list1"/>
    <dgm:cxn modelId="{FADDE727-42C9-4DE1-826E-2BD20DC29F78}" type="presOf" srcId="{05467AF4-600C-4679-A55C-0F6893EE35DC}" destId="{4AD643E7-B569-4DE0-9DBE-68EF44A99BF3}" srcOrd="0" destOrd="0" presId="urn:microsoft.com/office/officeart/2005/8/layout/list1"/>
    <dgm:cxn modelId="{25E4F1BC-E98D-4B61-96AA-68A5A259EFEC}" srcId="{05467AF4-600C-4679-A55C-0F6893EE35DC}" destId="{68779EA1-9483-4B6A-95FA-A2BE45DE8515}" srcOrd="1" destOrd="0" parTransId="{F203773A-E21D-46B4-9A44-0100B9CC7199}" sibTransId="{BF1D7C37-A3C4-4F47-A5AD-C3E9DDFB7FC8}"/>
    <dgm:cxn modelId="{3FDE60B4-743E-4E55-BEC7-711FE8404FCF}" srcId="{84AD71B1-7B26-4C82-91A2-1E6EB074DFED}" destId="{4E3EA1F7-F4FA-4303-9A02-909FD709714B}" srcOrd="0" destOrd="0" parTransId="{D42C28E1-580C-4DBA-AA91-A174B00CFAA4}" sibTransId="{A1C6BD70-1D38-4EA5-A9DB-BAD7181B6A7A}"/>
    <dgm:cxn modelId="{DD4C58C1-2F5D-484B-B8D8-DA9AB3F77EFE}" type="presOf" srcId="{AAEC9F0A-D083-4BA9-9A5B-D7443DDB5376}" destId="{304A4FA8-4E59-4838-BF32-6AF41B9F700E}" srcOrd="0" destOrd="1" presId="urn:microsoft.com/office/officeart/2005/8/layout/list1"/>
    <dgm:cxn modelId="{49E9AFE4-DABE-4044-AAE5-EA90060CBEE4}" srcId="{84AD71B1-7B26-4C82-91A2-1E6EB074DFED}" destId="{AAEC9F0A-D083-4BA9-9A5B-D7443DDB5376}" srcOrd="1" destOrd="0" parTransId="{5CE0A607-1057-4C98-8B20-6C802D265C9A}" sibTransId="{174B26FB-C64D-4EAE-BFB3-720C25E44F01}"/>
    <dgm:cxn modelId="{91D3AF67-4818-4497-BD08-D9A654DA0542}" type="presOf" srcId="{84AD71B1-7B26-4C82-91A2-1E6EB074DFED}" destId="{0B836ECB-78C6-455D-AB6A-9519C9C85ACF}" srcOrd="0" destOrd="0" presId="urn:microsoft.com/office/officeart/2005/8/layout/list1"/>
    <dgm:cxn modelId="{A81BCCB0-C97D-4875-B1C9-3FF0A9B691D3}" srcId="{FC453EB2-D052-4EF3-A67B-F21F37032DCA}" destId="{05467AF4-600C-4679-A55C-0F6893EE35DC}" srcOrd="2" destOrd="0" parTransId="{C0FFA92B-EA86-4642-BB65-5ED84E00B342}" sibTransId="{F7767EBC-5D33-4EFE-8A31-69ECA6BF27A1}"/>
    <dgm:cxn modelId="{BF169D24-DAD1-4A7F-8719-446928B00429}" type="presOf" srcId="{AC8DDC2F-1F9A-4D44-B1B7-15530F6C0440}" destId="{1237E416-4B0E-4797-A866-0CDBFFB059B7}" srcOrd="1" destOrd="0" presId="urn:microsoft.com/office/officeart/2005/8/layout/list1"/>
    <dgm:cxn modelId="{ADC540EE-4926-4BB3-98C4-0BBDFC924607}" srcId="{AC8DDC2F-1F9A-4D44-B1B7-15530F6C0440}" destId="{41500C66-EA7D-4892-AEDF-26FE2D14CD11}" srcOrd="0" destOrd="0" parTransId="{BDE94629-9827-4184-B8F7-E2C1F70A3C03}" sibTransId="{9080F22B-63FB-46BB-BC1C-625D951FF735}"/>
    <dgm:cxn modelId="{48AF7349-BBCA-4B44-9285-73C7FF5AABCA}" type="presParOf" srcId="{6042E294-0970-4802-BA6A-0493616EF530}" destId="{36063429-59E9-4039-BFF7-DA8FF9012B09}" srcOrd="0" destOrd="0" presId="urn:microsoft.com/office/officeart/2005/8/layout/list1"/>
    <dgm:cxn modelId="{41BE6F3E-1F42-40F5-AD26-591085ABEEDF}" type="presParOf" srcId="{36063429-59E9-4039-BFF7-DA8FF9012B09}" destId="{D9B650D0-94DA-4A4C-9B16-E114D78B2624}" srcOrd="0" destOrd="0" presId="urn:microsoft.com/office/officeart/2005/8/layout/list1"/>
    <dgm:cxn modelId="{C60A5B2C-0C16-47CE-8023-90D0A4B82799}" type="presParOf" srcId="{36063429-59E9-4039-BFF7-DA8FF9012B09}" destId="{1237E416-4B0E-4797-A866-0CDBFFB059B7}" srcOrd="1" destOrd="0" presId="urn:microsoft.com/office/officeart/2005/8/layout/list1"/>
    <dgm:cxn modelId="{5282B5C3-4F18-488F-B4C6-C90F58BB6EFC}" type="presParOf" srcId="{6042E294-0970-4802-BA6A-0493616EF530}" destId="{B57517EC-C7EC-4EBA-8BD8-B64BE9E3C19A}" srcOrd="1" destOrd="0" presId="urn:microsoft.com/office/officeart/2005/8/layout/list1"/>
    <dgm:cxn modelId="{D7AD9080-DB4D-42D1-95A8-7637CDF3EF48}" type="presParOf" srcId="{6042E294-0970-4802-BA6A-0493616EF530}" destId="{4D752BD5-84E7-42AF-B1DB-B66292D5BD0A}" srcOrd="2" destOrd="0" presId="urn:microsoft.com/office/officeart/2005/8/layout/list1"/>
    <dgm:cxn modelId="{6ECC11D2-3496-44FE-9E5F-C0392491D9DA}" type="presParOf" srcId="{6042E294-0970-4802-BA6A-0493616EF530}" destId="{3B419DB9-D659-472A-868B-F11FD5A25490}" srcOrd="3" destOrd="0" presId="urn:microsoft.com/office/officeart/2005/8/layout/list1"/>
    <dgm:cxn modelId="{C66CD559-0409-4BFA-9EC3-EAC99912632B}" type="presParOf" srcId="{6042E294-0970-4802-BA6A-0493616EF530}" destId="{46D8D4D3-8EBD-493F-BAA7-EBA0A4CAAA96}" srcOrd="4" destOrd="0" presId="urn:microsoft.com/office/officeart/2005/8/layout/list1"/>
    <dgm:cxn modelId="{81006A21-E531-4556-AB37-FB69060D2EB0}" type="presParOf" srcId="{46D8D4D3-8EBD-493F-BAA7-EBA0A4CAAA96}" destId="{0B836ECB-78C6-455D-AB6A-9519C9C85ACF}" srcOrd="0" destOrd="0" presId="urn:microsoft.com/office/officeart/2005/8/layout/list1"/>
    <dgm:cxn modelId="{EDD77F11-42CE-4332-8F27-3D4C476AF933}" type="presParOf" srcId="{46D8D4D3-8EBD-493F-BAA7-EBA0A4CAAA96}" destId="{7BF9807F-4D57-4BC0-A1FA-A902FE69BFDE}" srcOrd="1" destOrd="0" presId="urn:microsoft.com/office/officeart/2005/8/layout/list1"/>
    <dgm:cxn modelId="{3CEA8AFB-DC53-459B-9928-7F520BCE0B7A}" type="presParOf" srcId="{6042E294-0970-4802-BA6A-0493616EF530}" destId="{2337749D-C757-4659-87CF-E1B1E5A97C19}" srcOrd="5" destOrd="0" presId="urn:microsoft.com/office/officeart/2005/8/layout/list1"/>
    <dgm:cxn modelId="{8CB4C277-DFB9-4872-B18F-DF2702CAF89F}" type="presParOf" srcId="{6042E294-0970-4802-BA6A-0493616EF530}" destId="{304A4FA8-4E59-4838-BF32-6AF41B9F700E}" srcOrd="6" destOrd="0" presId="urn:microsoft.com/office/officeart/2005/8/layout/list1"/>
    <dgm:cxn modelId="{39739937-9FDA-438E-B7B5-17026363BF9B}" type="presParOf" srcId="{6042E294-0970-4802-BA6A-0493616EF530}" destId="{9FB662DF-EF82-4EB3-9B7E-EDDF5B8FB307}" srcOrd="7" destOrd="0" presId="urn:microsoft.com/office/officeart/2005/8/layout/list1"/>
    <dgm:cxn modelId="{67DC0E65-E57B-4B93-9C77-5A0BC1425A1F}" type="presParOf" srcId="{6042E294-0970-4802-BA6A-0493616EF530}" destId="{51B604DC-40B5-4E09-9867-E3BB9B96BF24}" srcOrd="8" destOrd="0" presId="urn:microsoft.com/office/officeart/2005/8/layout/list1"/>
    <dgm:cxn modelId="{AA4312D9-8EC9-4CA7-A0D3-224950849AD0}" type="presParOf" srcId="{51B604DC-40B5-4E09-9867-E3BB9B96BF24}" destId="{4AD643E7-B569-4DE0-9DBE-68EF44A99BF3}" srcOrd="0" destOrd="0" presId="urn:microsoft.com/office/officeart/2005/8/layout/list1"/>
    <dgm:cxn modelId="{86DA030B-63DA-429E-A6B2-5DF2C7708740}" type="presParOf" srcId="{51B604DC-40B5-4E09-9867-E3BB9B96BF24}" destId="{E8B87F86-27BE-414B-9C2B-EF1C90D9C14A}" srcOrd="1" destOrd="0" presId="urn:microsoft.com/office/officeart/2005/8/layout/list1"/>
    <dgm:cxn modelId="{C5F36463-A0F5-4545-B9B2-0261DC5E1687}" type="presParOf" srcId="{6042E294-0970-4802-BA6A-0493616EF530}" destId="{F7D6ADD9-63EF-43B9-A300-71B77032DD81}" srcOrd="9" destOrd="0" presId="urn:microsoft.com/office/officeart/2005/8/layout/list1"/>
    <dgm:cxn modelId="{36A5A4BF-D9B5-4F82-919F-674A847204D1}" type="presParOf" srcId="{6042E294-0970-4802-BA6A-0493616EF530}" destId="{33E82721-AB54-4A97-8B35-021ED0A72F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02CB3-1BCC-4A27-A628-BD9DD9F00EB7}">
      <dsp:nvSpPr>
        <dsp:cNvPr id="0" name=""/>
        <dsp:cNvSpPr/>
      </dsp:nvSpPr>
      <dsp:spPr>
        <a:xfrm>
          <a:off x="1785947" y="1935"/>
          <a:ext cx="1404930" cy="708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基础数据</a:t>
          </a:r>
          <a:endParaRPr lang="zh-CN" altLang="en-US" sz="1800" b="1" kern="1200" dirty="0"/>
        </a:p>
      </dsp:txBody>
      <dsp:txXfrm>
        <a:off x="1820530" y="36518"/>
        <a:ext cx="1335764" cy="639266"/>
      </dsp:txXfrm>
    </dsp:sp>
    <dsp:sp modelId="{56786EC8-6FA5-4D95-BE74-98CAA5DE4A8E}">
      <dsp:nvSpPr>
        <dsp:cNvPr id="0" name=""/>
        <dsp:cNvSpPr/>
      </dsp:nvSpPr>
      <dsp:spPr>
        <a:xfrm>
          <a:off x="1043297" y="338123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153513" y="208399"/>
              </a:moveTo>
              <a:arcTo wR="1414504" hR="1414504" stAng="18089806" swAng="16720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20F8-2509-44ED-8D23-C83822609D22}">
      <dsp:nvSpPr>
        <dsp:cNvPr id="0" name=""/>
        <dsp:cNvSpPr/>
      </dsp:nvSpPr>
      <dsp:spPr>
        <a:xfrm>
          <a:off x="3288744" y="1037816"/>
          <a:ext cx="1089895" cy="708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申报内容填写</a:t>
          </a:r>
          <a:endParaRPr lang="zh-CN" altLang="en-US" sz="1800" b="1" kern="1200" dirty="0"/>
        </a:p>
      </dsp:txBody>
      <dsp:txXfrm>
        <a:off x="3323327" y="1072399"/>
        <a:ext cx="1020729" cy="639266"/>
      </dsp:txXfrm>
    </dsp:sp>
    <dsp:sp modelId="{4C7A635C-FAB2-4340-962A-207528874A66}">
      <dsp:nvSpPr>
        <dsp:cNvPr id="0" name=""/>
        <dsp:cNvSpPr/>
      </dsp:nvSpPr>
      <dsp:spPr>
        <a:xfrm>
          <a:off x="1057590" y="380937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828422" y="1373755"/>
              </a:moveTo>
              <a:arcTo wR="1414504" hR="1414504" stAng="21500951" swAng="204393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CDB13-66CC-457A-88B7-82DB930E55F0}">
      <dsp:nvSpPr>
        <dsp:cNvPr id="0" name=""/>
        <dsp:cNvSpPr/>
      </dsp:nvSpPr>
      <dsp:spPr>
        <a:xfrm>
          <a:off x="2662979" y="2560798"/>
          <a:ext cx="1313716" cy="708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审批流程</a:t>
          </a:r>
          <a:endParaRPr lang="zh-CN" altLang="en-US" sz="1800" b="1" kern="1200" dirty="0"/>
        </a:p>
      </dsp:txBody>
      <dsp:txXfrm>
        <a:off x="2697562" y="2595381"/>
        <a:ext cx="1244550" cy="639266"/>
      </dsp:txXfrm>
    </dsp:sp>
    <dsp:sp modelId="{62FF1459-8C58-4E37-BB29-82374825D71A}">
      <dsp:nvSpPr>
        <dsp:cNvPr id="0" name=""/>
        <dsp:cNvSpPr/>
      </dsp:nvSpPr>
      <dsp:spPr>
        <a:xfrm>
          <a:off x="1073908" y="356151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1585133" y="2818680"/>
              </a:moveTo>
              <a:arcTo wR="1414504" hR="1414504" stAng="4984300" swAng="948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CA2C7-4941-4BD5-85D8-7A7D0AD7F26F}">
      <dsp:nvSpPr>
        <dsp:cNvPr id="0" name=""/>
        <dsp:cNvSpPr/>
      </dsp:nvSpPr>
      <dsp:spPr>
        <a:xfrm>
          <a:off x="1047736" y="2560798"/>
          <a:ext cx="1218503" cy="708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数据转换及汇总</a:t>
          </a:r>
          <a:endParaRPr lang="zh-CN" altLang="en-US" sz="1800" b="1" kern="1200" dirty="0"/>
        </a:p>
      </dsp:txBody>
      <dsp:txXfrm>
        <a:off x="1082319" y="2595381"/>
        <a:ext cx="1149337" cy="639266"/>
      </dsp:txXfrm>
    </dsp:sp>
    <dsp:sp modelId="{C5A55A3D-2690-40CF-8B65-9673BAC0231B}">
      <dsp:nvSpPr>
        <dsp:cNvPr id="0" name=""/>
        <dsp:cNvSpPr/>
      </dsp:nvSpPr>
      <dsp:spPr>
        <a:xfrm>
          <a:off x="1098173" y="393434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12681" y="2160456"/>
              </a:moveTo>
              <a:arcTo wR="1414504" hR="1414504" stAng="8890370" swAng="196846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4CE55-7645-4F16-9A1E-80F1F82762F3}">
      <dsp:nvSpPr>
        <dsp:cNvPr id="0" name=""/>
        <dsp:cNvSpPr/>
      </dsp:nvSpPr>
      <dsp:spPr>
        <a:xfrm>
          <a:off x="598191" y="1067155"/>
          <a:ext cx="1089895" cy="708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报表及查询</a:t>
          </a:r>
          <a:endParaRPr lang="zh-CN" altLang="en-US" sz="1800" b="1" kern="1200" dirty="0"/>
        </a:p>
      </dsp:txBody>
      <dsp:txXfrm>
        <a:off x="632774" y="1101738"/>
        <a:ext cx="1020729" cy="639266"/>
      </dsp:txXfrm>
    </dsp:sp>
    <dsp:sp modelId="{2B3E5338-F7EB-401E-B7E2-4BD262FEE86A}">
      <dsp:nvSpPr>
        <dsp:cNvPr id="0" name=""/>
        <dsp:cNvSpPr/>
      </dsp:nvSpPr>
      <dsp:spPr>
        <a:xfrm>
          <a:off x="1116616" y="330709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176586" y="730120"/>
              </a:moveTo>
              <a:arcTo wR="1414504" hR="1414504" stAng="12536163" swAng="17388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02CB3-1BCC-4A27-A628-BD9DD9F00EB7}">
      <dsp:nvSpPr>
        <dsp:cNvPr id="0" name=""/>
        <dsp:cNvSpPr/>
      </dsp:nvSpPr>
      <dsp:spPr>
        <a:xfrm>
          <a:off x="1772735" y="1935"/>
          <a:ext cx="1404930" cy="70843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基础数据</a:t>
          </a:r>
          <a:endParaRPr lang="zh-CN" altLang="en-US" sz="1800" b="1" kern="1200" dirty="0"/>
        </a:p>
      </dsp:txBody>
      <dsp:txXfrm>
        <a:off x="1807318" y="36518"/>
        <a:ext cx="1335764" cy="639266"/>
      </dsp:txXfrm>
    </dsp:sp>
    <dsp:sp modelId="{56786EC8-6FA5-4D95-BE74-98CAA5DE4A8E}">
      <dsp:nvSpPr>
        <dsp:cNvPr id="0" name=""/>
        <dsp:cNvSpPr/>
      </dsp:nvSpPr>
      <dsp:spPr>
        <a:xfrm>
          <a:off x="1030084" y="338123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153513" y="208399"/>
              </a:moveTo>
              <a:arcTo wR="1414504" hR="1414504" stAng="18089806" swAng="1672060"/>
            </a:path>
          </a:pathLst>
        </a:custGeom>
        <a:noFill/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20F8-2509-44ED-8D23-C83822609D22}">
      <dsp:nvSpPr>
        <dsp:cNvPr id="0" name=""/>
        <dsp:cNvSpPr/>
      </dsp:nvSpPr>
      <dsp:spPr>
        <a:xfrm>
          <a:off x="3249107" y="1037816"/>
          <a:ext cx="1142744" cy="70843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预算控制项目确认</a:t>
          </a:r>
          <a:endParaRPr lang="zh-CN" altLang="en-US" sz="1800" b="1" kern="1200" dirty="0"/>
        </a:p>
      </dsp:txBody>
      <dsp:txXfrm>
        <a:off x="3283690" y="1072399"/>
        <a:ext cx="1073578" cy="639266"/>
      </dsp:txXfrm>
    </dsp:sp>
    <dsp:sp modelId="{4C7A635C-FAB2-4340-962A-207528874A66}">
      <dsp:nvSpPr>
        <dsp:cNvPr id="0" name=""/>
        <dsp:cNvSpPr/>
      </dsp:nvSpPr>
      <dsp:spPr>
        <a:xfrm>
          <a:off x="1044378" y="380937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828422" y="1373755"/>
              </a:moveTo>
              <a:arcTo wR="1414504" hR="1414504" stAng="21500951" swAng="2043937"/>
            </a:path>
          </a:pathLst>
        </a:custGeom>
        <a:noFill/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CDB13-66CC-457A-88B7-82DB930E55F0}">
      <dsp:nvSpPr>
        <dsp:cNvPr id="0" name=""/>
        <dsp:cNvSpPr/>
      </dsp:nvSpPr>
      <dsp:spPr>
        <a:xfrm>
          <a:off x="2649767" y="2560798"/>
          <a:ext cx="1313716" cy="70843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审批流程</a:t>
          </a:r>
          <a:endParaRPr lang="zh-CN" altLang="en-US" sz="1800" b="1" kern="1200" dirty="0"/>
        </a:p>
      </dsp:txBody>
      <dsp:txXfrm>
        <a:off x="2684350" y="2595381"/>
        <a:ext cx="1244550" cy="639266"/>
      </dsp:txXfrm>
    </dsp:sp>
    <dsp:sp modelId="{62FF1459-8C58-4E37-BB29-82374825D71A}">
      <dsp:nvSpPr>
        <dsp:cNvPr id="0" name=""/>
        <dsp:cNvSpPr/>
      </dsp:nvSpPr>
      <dsp:spPr>
        <a:xfrm>
          <a:off x="1060695" y="356151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1585133" y="2818680"/>
              </a:moveTo>
              <a:arcTo wR="1414504" hR="1414504" stAng="4984300" swAng="948261"/>
            </a:path>
          </a:pathLst>
        </a:custGeom>
        <a:noFill/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CA2C7-4941-4BD5-85D8-7A7D0AD7F26F}">
      <dsp:nvSpPr>
        <dsp:cNvPr id="0" name=""/>
        <dsp:cNvSpPr/>
      </dsp:nvSpPr>
      <dsp:spPr>
        <a:xfrm>
          <a:off x="1034523" y="2560798"/>
          <a:ext cx="1218503" cy="70843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控制策略</a:t>
          </a:r>
          <a:endParaRPr lang="zh-CN" altLang="en-US" sz="1800" b="1" kern="1200" dirty="0"/>
        </a:p>
      </dsp:txBody>
      <dsp:txXfrm>
        <a:off x="1069106" y="2595381"/>
        <a:ext cx="1149337" cy="639266"/>
      </dsp:txXfrm>
    </dsp:sp>
    <dsp:sp modelId="{C5A55A3D-2690-40CF-8B65-9673BAC0231B}">
      <dsp:nvSpPr>
        <dsp:cNvPr id="0" name=""/>
        <dsp:cNvSpPr/>
      </dsp:nvSpPr>
      <dsp:spPr>
        <a:xfrm>
          <a:off x="1075393" y="378425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21966" y="2175212"/>
              </a:moveTo>
              <a:arcTo wR="1414504" hR="1414504" stAng="8847996" swAng="2059254"/>
            </a:path>
          </a:pathLst>
        </a:custGeom>
        <a:noFill/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4CE55-7645-4F16-9A1E-80F1F82762F3}">
      <dsp:nvSpPr>
        <dsp:cNvPr id="0" name=""/>
        <dsp:cNvSpPr/>
      </dsp:nvSpPr>
      <dsp:spPr>
        <a:xfrm>
          <a:off x="584984" y="1031871"/>
          <a:ext cx="1089895" cy="70843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报表及查询</a:t>
          </a:r>
          <a:endParaRPr lang="zh-CN" altLang="en-US" sz="1800" b="1" kern="1200" dirty="0"/>
        </a:p>
      </dsp:txBody>
      <dsp:txXfrm>
        <a:off x="619567" y="1066454"/>
        <a:ext cx="1020729" cy="639266"/>
      </dsp:txXfrm>
    </dsp:sp>
    <dsp:sp modelId="{2B3E5338-F7EB-401E-B7E2-4BD262FEE86A}">
      <dsp:nvSpPr>
        <dsp:cNvPr id="0" name=""/>
        <dsp:cNvSpPr/>
      </dsp:nvSpPr>
      <dsp:spPr>
        <a:xfrm>
          <a:off x="1088628" y="339742"/>
          <a:ext cx="2829009" cy="2829009"/>
        </a:xfrm>
        <a:custGeom>
          <a:avLst/>
          <a:gdLst/>
          <a:ahLst/>
          <a:cxnLst/>
          <a:rect l="0" t="0" r="0" b="0"/>
          <a:pathLst>
            <a:path>
              <a:moveTo>
                <a:pt x="201898" y="686211"/>
              </a:moveTo>
              <a:arcTo wR="1414504" hR="1414504" stAng="12659346" swAng="1658589"/>
            </a:path>
          </a:pathLst>
        </a:custGeom>
        <a:noFill/>
        <a:ln w="9525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0A0D7-B5EB-44FA-949A-90D6E5A9C5B3}">
      <dsp:nvSpPr>
        <dsp:cNvPr id="0" name=""/>
        <dsp:cNvSpPr/>
      </dsp:nvSpPr>
      <dsp:spPr>
        <a:xfrm>
          <a:off x="1118" y="0"/>
          <a:ext cx="1362209" cy="2957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科目</a:t>
          </a:r>
          <a:endParaRPr lang="zh-CN" altLang="en-US" sz="1600" kern="1200" dirty="0"/>
        </a:p>
      </dsp:txBody>
      <dsp:txXfrm>
        <a:off x="149009" y="0"/>
        <a:ext cx="1066428" cy="295781"/>
      </dsp:txXfrm>
    </dsp:sp>
    <dsp:sp modelId="{79DE4EC7-7DD6-4497-9369-003EE4830ACA}">
      <dsp:nvSpPr>
        <dsp:cNvPr id="0" name=""/>
        <dsp:cNvSpPr/>
      </dsp:nvSpPr>
      <dsp:spPr>
        <a:xfrm>
          <a:off x="1227107" y="0"/>
          <a:ext cx="1362209" cy="2957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费用类别</a:t>
          </a:r>
          <a:endParaRPr lang="zh-CN" altLang="en-US" sz="1600" kern="1200" dirty="0"/>
        </a:p>
      </dsp:txBody>
      <dsp:txXfrm>
        <a:off x="1374998" y="0"/>
        <a:ext cx="1066428" cy="295781"/>
      </dsp:txXfrm>
    </dsp:sp>
    <dsp:sp modelId="{BC261438-B8C5-40BF-A5F4-241A621EAAAD}">
      <dsp:nvSpPr>
        <dsp:cNvPr id="0" name=""/>
        <dsp:cNvSpPr/>
      </dsp:nvSpPr>
      <dsp:spPr>
        <a:xfrm>
          <a:off x="2453095" y="0"/>
          <a:ext cx="1362209" cy="2957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项目</a:t>
          </a:r>
          <a:endParaRPr lang="zh-CN" altLang="en-US" sz="1600" kern="1200" dirty="0"/>
        </a:p>
      </dsp:txBody>
      <dsp:txXfrm>
        <a:off x="2600986" y="0"/>
        <a:ext cx="1066428" cy="295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19FAE-C22D-4A03-AFFB-167E6CC34145}">
      <dsp:nvSpPr>
        <dsp:cNvPr id="0" name=""/>
        <dsp:cNvSpPr/>
      </dsp:nvSpPr>
      <dsp:spPr>
        <a:xfrm rot="10800000">
          <a:off x="561323" y="390"/>
          <a:ext cx="1771756" cy="46021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4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邮件审批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676377" y="390"/>
        <a:ext cx="1656702" cy="460215"/>
      </dsp:txXfrm>
    </dsp:sp>
    <dsp:sp modelId="{789FFD87-8B36-4240-B9FA-C98E9BC629DA}">
      <dsp:nvSpPr>
        <dsp:cNvPr id="0" name=""/>
        <dsp:cNvSpPr/>
      </dsp:nvSpPr>
      <dsp:spPr>
        <a:xfrm>
          <a:off x="331215" y="390"/>
          <a:ext cx="460215" cy="46021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52E5E-58C1-4216-83A8-6B8DEF185114}">
      <dsp:nvSpPr>
        <dsp:cNvPr id="0" name=""/>
        <dsp:cNvSpPr/>
      </dsp:nvSpPr>
      <dsp:spPr>
        <a:xfrm rot="10800000">
          <a:off x="561323" y="597984"/>
          <a:ext cx="1771756" cy="46021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4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HR+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移动端审批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676377" y="597984"/>
        <a:ext cx="1656702" cy="460215"/>
      </dsp:txXfrm>
    </dsp:sp>
    <dsp:sp modelId="{0C2C43FE-B45D-4696-8071-2BB43EA58890}">
      <dsp:nvSpPr>
        <dsp:cNvPr id="0" name=""/>
        <dsp:cNvSpPr/>
      </dsp:nvSpPr>
      <dsp:spPr>
        <a:xfrm>
          <a:off x="331215" y="597984"/>
          <a:ext cx="460215" cy="46021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CB9AB-6572-4E29-883D-DB308E81437B}">
      <dsp:nvSpPr>
        <dsp:cNvPr id="0" name=""/>
        <dsp:cNvSpPr/>
      </dsp:nvSpPr>
      <dsp:spPr>
        <a:xfrm rot="10800000">
          <a:off x="561323" y="1195577"/>
          <a:ext cx="1771756" cy="46021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94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系统审批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676377" y="1195577"/>
        <a:ext cx="1656702" cy="460215"/>
      </dsp:txXfrm>
    </dsp:sp>
    <dsp:sp modelId="{1F8F06DE-2165-4C78-95BF-7170F15D5B9C}">
      <dsp:nvSpPr>
        <dsp:cNvPr id="0" name=""/>
        <dsp:cNvSpPr/>
      </dsp:nvSpPr>
      <dsp:spPr>
        <a:xfrm>
          <a:off x="331215" y="1195577"/>
          <a:ext cx="460215" cy="4602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52BD5-84E7-42AF-B1DB-B66292D5BD0A}">
      <dsp:nvSpPr>
        <dsp:cNvPr id="0" name=""/>
        <dsp:cNvSpPr/>
      </dsp:nvSpPr>
      <dsp:spPr>
        <a:xfrm>
          <a:off x="0" y="248334"/>
          <a:ext cx="6096000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逐步培养集团及各板块预算线上管理的意识，建立预算线上管理理念，实现全员参与</a:t>
          </a:r>
          <a:endParaRPr lang="zh-CN" altLang="en-US" sz="1300" kern="1200" dirty="0"/>
        </a:p>
      </dsp:txBody>
      <dsp:txXfrm>
        <a:off x="0" y="248334"/>
        <a:ext cx="6096000" cy="880425"/>
      </dsp:txXfrm>
    </dsp:sp>
    <dsp:sp modelId="{1237E416-4B0E-4797-A866-0CDBFFB059B7}">
      <dsp:nvSpPr>
        <dsp:cNvPr id="0" name=""/>
        <dsp:cNvSpPr/>
      </dsp:nvSpPr>
      <dsp:spPr>
        <a:xfrm>
          <a:off x="304800" y="56454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全面预算管理</a:t>
          </a:r>
          <a:endParaRPr lang="zh-CN" altLang="en-US" sz="1300" kern="1200" dirty="0"/>
        </a:p>
      </dsp:txBody>
      <dsp:txXfrm>
        <a:off x="323534" y="75188"/>
        <a:ext cx="4229732" cy="346292"/>
      </dsp:txXfrm>
    </dsp:sp>
    <dsp:sp modelId="{304A4FA8-4E59-4838-BF32-6AF41B9F700E}">
      <dsp:nvSpPr>
        <dsp:cNvPr id="0" name=""/>
        <dsp:cNvSpPr/>
      </dsp:nvSpPr>
      <dsp:spPr>
        <a:xfrm>
          <a:off x="0" y="1390839"/>
          <a:ext cx="6096000" cy="143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系统应对集团到板块的不同需求变化，通过梳理标准化流程及设置配置控制灵活程度，降低上线风险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申报平台的选型、设计需统筹考虑，注重功能灵活性、可扩展性以及用户体验的提升</a:t>
          </a:r>
          <a:endParaRPr lang="zh-CN" altLang="en-US" sz="1300" kern="1200" dirty="0"/>
        </a:p>
      </dsp:txBody>
      <dsp:txXfrm>
        <a:off x="0" y="1390839"/>
        <a:ext cx="6096000" cy="1433250"/>
      </dsp:txXfrm>
    </dsp:sp>
    <dsp:sp modelId="{7BF9807F-4D57-4BC0-A1FA-A902FE69BFDE}">
      <dsp:nvSpPr>
        <dsp:cNvPr id="0" name=""/>
        <dsp:cNvSpPr/>
      </dsp:nvSpPr>
      <dsp:spPr>
        <a:xfrm>
          <a:off x="304800" y="1198960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系统灵活</a:t>
          </a:r>
          <a:endParaRPr lang="zh-CN" altLang="en-US" sz="1300" kern="1200" dirty="0"/>
        </a:p>
      </dsp:txBody>
      <dsp:txXfrm>
        <a:off x="323534" y="1217694"/>
        <a:ext cx="4229732" cy="346292"/>
      </dsp:txXfrm>
    </dsp:sp>
    <dsp:sp modelId="{33E82721-AB54-4A97-8B35-021ED0A72F8E}">
      <dsp:nvSpPr>
        <dsp:cNvPr id="0" name=""/>
        <dsp:cNvSpPr/>
      </dsp:nvSpPr>
      <dsp:spPr>
        <a:xfrm>
          <a:off x="0" y="3086170"/>
          <a:ext cx="6096000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涉及多个</a:t>
          </a:r>
          <a:r>
            <a:rPr lang="en-US" altLang="zh-CN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系统的方案和开发，要协调好</a:t>
          </a:r>
          <a:r>
            <a:rPr lang="en-US" altLang="zh-CN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ERP</a:t>
          </a: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内部资源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项目过程中需要各个部门的人员，组织协调各部门资源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86170"/>
        <a:ext cx="6096000" cy="921375"/>
      </dsp:txXfrm>
    </dsp:sp>
    <dsp:sp modelId="{E8B87F86-27BE-414B-9C2B-EF1C90D9C14A}">
      <dsp:nvSpPr>
        <dsp:cNvPr id="0" name=""/>
        <dsp:cNvSpPr/>
      </dsp:nvSpPr>
      <dsp:spPr>
        <a:xfrm>
          <a:off x="304800" y="2894290"/>
          <a:ext cx="42672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组织协调</a:t>
          </a:r>
          <a:endParaRPr lang="zh-CN" altLang="en-US" sz="1300" kern="1200" dirty="0"/>
        </a:p>
      </dsp:txBody>
      <dsp:txXfrm>
        <a:off x="323534" y="2913024"/>
        <a:ext cx="4229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80A00-0645-4720-85DF-775C62060F7C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B4BE2-C5C4-49FD-9801-86D9F884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3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953A-586F-4763-8306-23145E5C3C65}" type="datetimeFigureOut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2646-A988-4774-81BC-596D8B212C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4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6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0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跟现状的差异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0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1400" dirty="0" smtClean="0"/>
              <a:t>预算组织差异化，预算申报规范，预算专员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根据各预算业务申报的实际情况，分析汇总，在系统中定义申报模板所需的字段；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/>
              <a:t>系统自动将根据预算申报内容选择所需字段，与管控要求的必填字段汇总，生成申报模板。</a:t>
            </a:r>
            <a:endParaRPr lang="en-US" altLang="zh-CN" sz="1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系统支持年份等维值校验，并对不符数据进行警示；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设置允差进行对比，并对不符数据警示；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其他校验警示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171450" indent="-171450">
              <a:lnSpc>
                <a:spcPct val="150000"/>
              </a:lnSpc>
            </a:pPr>
            <a:r>
              <a:rPr lang="zh-CN" altLang="en-US" sz="1400" b="1" dirty="0" smtClean="0"/>
              <a:t>进度监控：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支持申报过程中完成进度可视化查询，及时掌握填报进度；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支持查看模板的审批链及当前所在节点。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在预算申报之前，需要将申报过程使用的标准化、可字段化管理的业务属性，在系统中进行维护和校验，方便预算申报的填写，如服务器采购的产品类型、版权采购类型等；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操作方式：接口同步、手工维护、</a:t>
            </a:r>
            <a:r>
              <a:rPr lang="en-US" altLang="zh-CN" sz="1400" dirty="0" smtClean="0"/>
              <a:t>excel</a:t>
            </a:r>
            <a:r>
              <a:rPr lang="zh-CN" altLang="en-US" sz="1400" dirty="0" smtClean="0"/>
              <a:t>导入；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1" u="sng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u="sng" dirty="0" smtClean="0"/>
              <a:t>角色权限</a:t>
            </a:r>
            <a:r>
              <a:rPr lang="zh-CN" altLang="en-US" sz="1400" dirty="0" smtClean="0"/>
              <a:t>：通过角色，区别用户所能使用的菜单和功能。</a:t>
            </a:r>
            <a:endParaRPr lang="en-US" altLang="zh-CN" sz="1400" dirty="0" smtClean="0"/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系统管理：维护基础数据、申报模板等</a:t>
            </a:r>
            <a:endParaRPr lang="en-US" altLang="zh-CN" sz="1200" dirty="0" smtClean="0"/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预算编制：可导入、导出、编制申报数据</a:t>
            </a:r>
            <a:endParaRPr lang="en-US" altLang="zh-CN" sz="1200" dirty="0" smtClean="0"/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预算审核：审核并查看相关数据</a:t>
            </a: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u="sng" dirty="0" smtClean="0"/>
              <a:t>数据权限</a:t>
            </a:r>
            <a:r>
              <a:rPr lang="zh-CN" altLang="en-US" sz="1400" dirty="0" smtClean="0"/>
              <a:t>：通过对板块、项目等维度的权限管理，区分用户所能访问的数据范围。</a:t>
            </a:r>
            <a:endParaRPr lang="en-US" altLang="zh-CN" sz="1400" dirty="0" smtClean="0"/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板块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内容：按集团、媒体、焦点、视频板块及其对应的申报内容进行权限划分</a:t>
            </a: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期间：按月份、季度、年度展示数据</a:t>
            </a: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项目：可访问权限范围内的项目</a:t>
            </a:r>
          </a:p>
          <a:p>
            <a:pPr marL="4572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200" dirty="0" smtClean="0"/>
              <a:t>其他维度：其他维度维值权限设定，供业务扩展备用</a:t>
            </a:r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7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功能是整体上线的，业务流程是统一的，但是业务管理要求不尽相同，所以关注点不同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Pr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财务口径现成的，成熟的，财务操作选择，我们要映射</a:t>
            </a:r>
            <a:endParaRPr lang="en-US" altLang="zh-CN" baseline="0" dirty="0" smtClean="0"/>
          </a:p>
          <a:p>
            <a:r>
              <a:rPr lang="zh-CN" altLang="en-US" baseline="0" dirty="0" smtClean="0"/>
              <a:t>业务口径不成熟</a:t>
            </a:r>
            <a:endParaRPr lang="en-US" altLang="zh-CN" baseline="0" dirty="0" smtClean="0"/>
          </a:p>
          <a:p>
            <a:r>
              <a:rPr lang="zh-CN" altLang="en-US" baseline="0" dirty="0" smtClean="0"/>
              <a:t>前期梳理，组织科目完整的两个</a:t>
            </a:r>
            <a:endParaRPr lang="en-US" altLang="zh-CN" baseline="0" dirty="0" smtClean="0"/>
          </a:p>
          <a:p>
            <a:r>
              <a:rPr lang="zh-CN" altLang="en-US" dirty="0" smtClean="0"/>
              <a:t>迭代着做，按业务按板块梳理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不同的费用类型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69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季度结账，预算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88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1200" dirty="0" smtClean="0"/>
              <a:t>责任人可能会不清晰，需求和方案的确认会更复杂，来自不同部门需求出发点可能不一致；</a:t>
            </a:r>
            <a:endParaRPr lang="en-US" altLang="zh-CN" sz="1200" dirty="0" smtClean="0"/>
          </a:p>
          <a:p>
            <a:pPr lvl="0"/>
            <a:r>
              <a:rPr lang="zh-CN" altLang="en-US" sz="1200" dirty="0" smtClean="0"/>
              <a:t>需要各个部门的人员进行系统测试以及数据验证，组织协调工作会比较复杂；</a:t>
            </a:r>
            <a:endParaRPr lang="en-US" altLang="zh-CN" sz="1200" dirty="0" smtClean="0"/>
          </a:p>
          <a:p>
            <a:pPr lvl="0"/>
            <a:r>
              <a:rPr lang="zh-CN" altLang="en-US" sz="1200" dirty="0" smtClean="0"/>
              <a:t>由于涉及业务操作，很有可能改变现有的操作模式；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预算控制关联系统多，集成性要求较高，各系统间数据交互频繁，接口规范性、及时性、准确性要求较高，系统间协同配合及控制功能整体上线难度较大；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各板块系统应用深度不一，部门、科目级别数据规范性需加强，费用类别、项目级别明细数据初始化整理、转换工作量及难度较大；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申报平台的选型、设计需统筹考虑，架构要灵活，注重功能灵活性以及用户体验的提升；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全集团培育全面预算管理文化，实现全员参与，需要较大的力度；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3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搜狗和畅游将预算数据提交给财务，财务按照搜狐预算口径上传到预算系统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2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2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AD9E2646-A988-4774-81BC-596D8B212C94}" type="slidenum">
              <a:rPr lang="zh-CN" altLang="en-US" sz="1200" kern="1200">
                <a:solidFill>
                  <a:prstClr val="black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 kern="1200">
              <a:solidFill>
                <a:prstClr val="black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1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AD9E2646-A988-4774-81BC-596D8B212C94}" type="slidenum">
              <a:rPr lang="zh-CN" altLang="en-US" sz="1200" kern="1200">
                <a:solidFill>
                  <a:prstClr val="black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z="1200" kern="1200">
              <a:solidFill>
                <a:prstClr val="black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1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AD9E2646-A988-4774-81BC-596D8B212C94}" type="slidenum">
              <a:rPr lang="zh-CN" altLang="en-US" sz="1200" kern="1200">
                <a:solidFill>
                  <a:prstClr val="black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z="1200" kern="1200">
              <a:solidFill>
                <a:prstClr val="black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1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AD9E2646-A988-4774-81BC-596D8B212C94}" type="slidenum">
              <a:rPr lang="zh-CN" altLang="en-US" sz="1200" kern="1200">
                <a:solidFill>
                  <a:prstClr val="black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z="1200" kern="1200">
              <a:solidFill>
                <a:prstClr val="black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1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与收入相关的预算管控，按照收入与费用比例进行管控；与项目相关的预算，通过预算执行分析报表，查看项目执行情况，根据项目实际情况进行管控；与人员相关的预算按照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进行管控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申请的时候，要加入钱相关的收入费用联动值放进去，两个一起报，业务计划，钱的计划进行匹配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控的时候，财务预算，联动值结合进行控制，不同业务是什么</a:t>
            </a:r>
            <a:endParaRPr lang="en-US" altLang="zh-CN" sz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业务线报收入，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E2646-A988-4774-81BC-596D8B212C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5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全面，灵活，</a:t>
            </a:r>
            <a:endParaRPr lang="en-US" altLang="zh-CN" dirty="0" smtClean="0"/>
          </a:p>
          <a:p>
            <a:r>
              <a:rPr lang="zh-CN" altLang="en-US" dirty="0" smtClean="0"/>
              <a:t>预算专员，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有看得见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我们可以真正的去管理预算，严不严，看业务发展成熟度，</a:t>
            </a:r>
          </a:p>
          <a:p>
            <a:r>
              <a:rPr lang="zh-CN" altLang="en-US" dirty="0" smtClean="0"/>
              <a:t>不同口径数据、费用明细、执行差异，预算调整变化</a:t>
            </a:r>
            <a:endParaRPr lang="en-US" altLang="zh-CN" dirty="0" smtClean="0"/>
          </a:p>
          <a:p>
            <a:r>
              <a:rPr lang="zh-CN" altLang="en-US" dirty="0" smtClean="0"/>
              <a:t>利用管理建议方案，流程，做到整个业务流程“看得见，管得住”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1.业务部门与财务部门的数据透明化，避免了数据版本众多导致的信息不一致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2.系统化的衔接使业务部门和财务部门能同时看到预算数、可用预算数及占用预算数据，在一定程度上减轻了业务领导和财务部门审核数据的压力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3.未来系统与移动端的集成，使费用单据的审核既能在线上进行也能在移动端进行，工作时间和地点灵活多变，可适应性变强。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sz="120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预算额度、占用额度、实际发生、剩余额度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AD9E2646-A988-4774-81BC-596D8B212C94}" type="slidenum">
              <a:rPr lang="zh-CN" altLang="en-US" sz="1200" kern="1200">
                <a:solidFill>
                  <a:prstClr val="black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 kern="1200">
              <a:solidFill>
                <a:prstClr val="black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2016/5/16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2016/5/16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2016/5/16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2016/5/16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2016/5/16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2016/5/16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00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27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副标题 2"/>
          <p:cNvSpPr txBox="1">
            <a:spLocks/>
          </p:cNvSpPr>
          <p:nvPr userDrawn="1"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266073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预算申报和控制项目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        --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方案汇报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57200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底稿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数据传送功能</a:t>
            </a:r>
            <a:endParaRPr 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71056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48" y="1268759"/>
            <a:ext cx="889248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 rot="1330332">
            <a:off x="8064461" y="901131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257300"/>
            <a:ext cx="882173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Planning</a:t>
            </a:r>
            <a:r>
              <a:rPr lang="zh-CN" altLang="en-US" dirty="0" smtClean="0"/>
              <a:t>系统报表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330332">
            <a:off x="8064461" y="901131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1114"/>
            <a:ext cx="9144032" cy="725470"/>
          </a:xfrm>
        </p:spPr>
        <p:txBody>
          <a:bodyPr/>
          <a:lstStyle/>
          <a:p>
            <a:r>
              <a:rPr lang="zh-CN" altLang="en-US" sz="3000" dirty="0" smtClean="0"/>
              <a:t>成本</a:t>
            </a:r>
            <a:r>
              <a:rPr lang="en-US" altLang="zh-CN" sz="3000" dirty="0" smtClean="0"/>
              <a:t>/</a:t>
            </a:r>
            <a:r>
              <a:rPr lang="zh-CN" altLang="en-US" sz="3000" dirty="0" smtClean="0"/>
              <a:t>费用</a:t>
            </a:r>
            <a:r>
              <a:rPr lang="en-US" altLang="zh-CN" sz="3000" dirty="0" smtClean="0"/>
              <a:t>/CAPEX</a:t>
            </a:r>
            <a:r>
              <a:rPr lang="zh-CN" altLang="en-US" sz="3000" dirty="0" smtClean="0"/>
              <a:t>预算申报</a:t>
            </a:r>
            <a:r>
              <a:rPr lang="en-US" altLang="zh-CN" sz="3000" dirty="0" smtClean="0"/>
              <a:t>&amp;</a:t>
            </a:r>
            <a:r>
              <a:rPr lang="zh-CN" altLang="en-US" sz="3000" dirty="0" smtClean="0"/>
              <a:t>控制现状流程图</a:t>
            </a:r>
            <a:endParaRPr lang="zh-CN" altLang="en-US" sz="3000" dirty="0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34718"/>
              </p:ext>
            </p:extLst>
          </p:nvPr>
        </p:nvGraphicFramePr>
        <p:xfrm>
          <a:off x="107950" y="758825"/>
          <a:ext cx="8856663" cy="570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0" name="Visio" r:id="rId3" imgW="9562385" imgH="8353365" progId="Visio.Drawing.11">
                  <p:embed/>
                </p:oleObj>
              </mc:Choice>
              <mc:Fallback>
                <p:oleObj name="Visio" r:id="rId3" imgW="9562385" imgH="8353365" progId="Visio.Drawing.11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58825"/>
                        <a:ext cx="8856663" cy="570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755850" y="3224624"/>
            <a:ext cx="4673670" cy="431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" name="组合 20"/>
          <p:cNvGrpSpPr/>
          <p:nvPr/>
        </p:nvGrpSpPr>
        <p:grpSpPr>
          <a:xfrm>
            <a:off x="1673243" y="1795864"/>
            <a:ext cx="5756278" cy="431800"/>
            <a:chOff x="1673243" y="857232"/>
            <a:chExt cx="5756278" cy="4318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项目背景和目标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2"/>
          <p:cNvGrpSpPr/>
          <p:nvPr/>
        </p:nvGrpSpPr>
        <p:grpSpPr>
          <a:xfrm>
            <a:off x="1673242" y="4653384"/>
            <a:ext cx="5756278" cy="431800"/>
            <a:chOff x="1673242" y="3014696"/>
            <a:chExt cx="5756278" cy="43180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及挑战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26"/>
          <p:cNvGrpSpPr/>
          <p:nvPr/>
        </p:nvGrpSpPr>
        <p:grpSpPr>
          <a:xfrm>
            <a:off x="1673242" y="3935832"/>
            <a:ext cx="5756278" cy="431800"/>
            <a:chOff x="1673242" y="3014696"/>
            <a:chExt cx="5756278" cy="43180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业务需求及解决方案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29"/>
          <p:cNvGrpSpPr/>
          <p:nvPr/>
        </p:nvGrpSpPr>
        <p:grpSpPr>
          <a:xfrm>
            <a:off x="2214546" y="2510244"/>
            <a:ext cx="5214974" cy="431800"/>
            <a:chOff x="2214546" y="1500174"/>
            <a:chExt cx="5214974" cy="431800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集团预算管理现状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30"/>
          <p:cNvGrpSpPr/>
          <p:nvPr/>
        </p:nvGrpSpPr>
        <p:grpSpPr>
          <a:xfrm>
            <a:off x="2214546" y="3224624"/>
            <a:ext cx="5214974" cy="431800"/>
            <a:chOff x="2214546" y="1500174"/>
            <a:chExt cx="5214974" cy="4318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集团预算管理目标和规划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1.2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集团预算</a:t>
            </a:r>
            <a:r>
              <a:rPr lang="zh-CN" altLang="en-US" dirty="0" smtClean="0"/>
              <a:t>管理整体目标</a:t>
            </a:r>
            <a:endParaRPr lang="zh-CN" altLang="en-US" dirty="0"/>
          </a:p>
        </p:txBody>
      </p:sp>
      <p:pic>
        <p:nvPicPr>
          <p:cNvPr id="4" name="Picture 9" descr="C:\dar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2668588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1"/>
          <p:cNvGrpSpPr/>
          <p:nvPr/>
        </p:nvGrpSpPr>
        <p:grpSpPr>
          <a:xfrm>
            <a:off x="3281047" y="1701439"/>
            <a:ext cx="5246008" cy="490918"/>
            <a:chOff x="2708178" y="1271779"/>
            <a:chExt cx="5246008" cy="490918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007774" y="1323976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1200" dirty="0">
                  <a:solidFill>
                    <a:srgbClr val="18478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集中</a:t>
              </a:r>
              <a:endParaRPr lang="en-US" altLang="zh-CN" sz="2000" b="1" kern="1200" dirty="0">
                <a:solidFill>
                  <a:srgbClr val="18478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653678" y="1271779"/>
              <a:ext cx="3300508" cy="49091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完善</a:t>
              </a:r>
              <a:r>
                <a:rPr lang="zh-CN" altLang="en-US" sz="1600" kern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统一</a:t>
              </a:r>
              <a:r>
                <a:rPr lang="zh-CN" altLang="en-US" sz="1600" kern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、集中</a:t>
              </a:r>
              <a:r>
                <a:rPr lang="zh-CN" altLang="en-US" sz="1600" kern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的预算管控平台</a:t>
              </a:r>
              <a:endParaRPr lang="zh-CN" altLang="en-US" sz="16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 rot="16200000">
              <a:off x="3394634" y="607357"/>
              <a:ext cx="468884" cy="1841796"/>
            </a:xfrm>
            <a:custGeom>
              <a:avLst/>
              <a:gdLst>
                <a:gd name="T0" fmla="*/ 13 w 2245"/>
                <a:gd name="T1" fmla="*/ 0 h 1610"/>
                <a:gd name="T2" fmla="*/ 0 w 2245"/>
                <a:gd name="T3" fmla="*/ 0 h 1610"/>
                <a:gd name="T4" fmla="*/ 0 w 2245"/>
                <a:gd name="T5" fmla="*/ 1752 h 1610"/>
                <a:gd name="T6" fmla="*/ 0 60000 65536"/>
                <a:gd name="T7" fmla="*/ 0 60000 65536"/>
                <a:gd name="T8" fmla="*/ 0 60000 65536"/>
                <a:gd name="T9" fmla="*/ 0 w 2245"/>
                <a:gd name="T10" fmla="*/ 0 h 1610"/>
                <a:gd name="T11" fmla="*/ 2245 w 2245"/>
                <a:gd name="T12" fmla="*/ 1610 h 1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5" h="1610">
                  <a:moveTo>
                    <a:pt x="2245" y="0"/>
                  </a:moveTo>
                  <a:lnTo>
                    <a:pt x="0" y="0"/>
                  </a:lnTo>
                  <a:lnTo>
                    <a:pt x="0" y="161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9" name="组合 12"/>
          <p:cNvGrpSpPr/>
          <p:nvPr/>
        </p:nvGrpSpPr>
        <p:grpSpPr>
          <a:xfrm>
            <a:off x="3268195" y="2680105"/>
            <a:ext cx="5246008" cy="490918"/>
            <a:chOff x="2708178" y="1271779"/>
            <a:chExt cx="5246008" cy="490918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996757" y="1323976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1200" dirty="0">
                  <a:solidFill>
                    <a:srgbClr val="18478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效率</a:t>
              </a:r>
              <a:endParaRPr lang="en-US" altLang="zh-CN" sz="2000" b="1" kern="1200" dirty="0">
                <a:solidFill>
                  <a:srgbClr val="18478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653678" y="1271779"/>
              <a:ext cx="3300508" cy="49091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提升业务和财务</a:t>
              </a:r>
              <a:r>
                <a:rPr lang="zh-CN" altLang="en-US" sz="1600" kern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基础工作效率</a:t>
              </a:r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 rot="16200000">
              <a:off x="3394634" y="607357"/>
              <a:ext cx="468884" cy="1841796"/>
            </a:xfrm>
            <a:custGeom>
              <a:avLst/>
              <a:gdLst>
                <a:gd name="T0" fmla="*/ 13 w 2245"/>
                <a:gd name="T1" fmla="*/ 0 h 1610"/>
                <a:gd name="T2" fmla="*/ 0 w 2245"/>
                <a:gd name="T3" fmla="*/ 0 h 1610"/>
                <a:gd name="T4" fmla="*/ 0 w 2245"/>
                <a:gd name="T5" fmla="*/ 1752 h 1610"/>
                <a:gd name="T6" fmla="*/ 0 60000 65536"/>
                <a:gd name="T7" fmla="*/ 0 60000 65536"/>
                <a:gd name="T8" fmla="*/ 0 60000 65536"/>
                <a:gd name="T9" fmla="*/ 0 w 2245"/>
                <a:gd name="T10" fmla="*/ 0 h 1610"/>
                <a:gd name="T11" fmla="*/ 2245 w 2245"/>
                <a:gd name="T12" fmla="*/ 1610 h 1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5" h="1610">
                  <a:moveTo>
                    <a:pt x="2245" y="0"/>
                  </a:moveTo>
                  <a:lnTo>
                    <a:pt x="0" y="0"/>
                  </a:lnTo>
                  <a:lnTo>
                    <a:pt x="0" y="161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3" name="组合 16"/>
          <p:cNvGrpSpPr/>
          <p:nvPr/>
        </p:nvGrpSpPr>
        <p:grpSpPr>
          <a:xfrm>
            <a:off x="3266359" y="3735885"/>
            <a:ext cx="5246008" cy="490918"/>
            <a:chOff x="2708178" y="1271779"/>
            <a:chExt cx="5246008" cy="490918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52689" y="1323976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1200" dirty="0">
                  <a:solidFill>
                    <a:srgbClr val="18478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报告</a:t>
              </a:r>
              <a:endParaRPr lang="en-US" altLang="zh-CN" sz="2000" b="1" kern="1200" dirty="0">
                <a:solidFill>
                  <a:srgbClr val="18478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653678" y="1271779"/>
              <a:ext cx="3300508" cy="49091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提高</a:t>
              </a:r>
              <a:r>
                <a:rPr lang="zh-CN" altLang="en-US" sz="1600" kern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对内的</a:t>
              </a:r>
              <a:r>
                <a:rPr lang="zh-CN" altLang="en-US" sz="1600" kern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报告能力</a:t>
              </a:r>
              <a:r>
                <a:rPr lang="zh-CN" altLang="en-US" sz="1600" kern="12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与时效性</a:t>
              </a:r>
              <a:endParaRPr lang="zh-CN" altLang="en-US" sz="1600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 rot="16200000">
              <a:off x="3394634" y="607357"/>
              <a:ext cx="468884" cy="1841796"/>
            </a:xfrm>
            <a:custGeom>
              <a:avLst/>
              <a:gdLst>
                <a:gd name="T0" fmla="*/ 13 w 2245"/>
                <a:gd name="T1" fmla="*/ 0 h 1610"/>
                <a:gd name="T2" fmla="*/ 0 w 2245"/>
                <a:gd name="T3" fmla="*/ 0 h 1610"/>
                <a:gd name="T4" fmla="*/ 0 w 2245"/>
                <a:gd name="T5" fmla="*/ 1752 h 1610"/>
                <a:gd name="T6" fmla="*/ 0 60000 65536"/>
                <a:gd name="T7" fmla="*/ 0 60000 65536"/>
                <a:gd name="T8" fmla="*/ 0 60000 65536"/>
                <a:gd name="T9" fmla="*/ 0 w 2245"/>
                <a:gd name="T10" fmla="*/ 0 h 1610"/>
                <a:gd name="T11" fmla="*/ 2245 w 2245"/>
                <a:gd name="T12" fmla="*/ 1610 h 1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5" h="1610">
                  <a:moveTo>
                    <a:pt x="2245" y="0"/>
                  </a:moveTo>
                  <a:lnTo>
                    <a:pt x="0" y="0"/>
                  </a:lnTo>
                  <a:lnTo>
                    <a:pt x="0" y="161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  <p:grpSp>
        <p:nvGrpSpPr>
          <p:cNvPr id="17" name="组合 20"/>
          <p:cNvGrpSpPr/>
          <p:nvPr/>
        </p:nvGrpSpPr>
        <p:grpSpPr>
          <a:xfrm>
            <a:off x="3264521" y="4703543"/>
            <a:ext cx="5246008" cy="490918"/>
            <a:chOff x="2730212" y="1271779"/>
            <a:chExt cx="5246008" cy="49091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963706" y="1323976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kern="1200" dirty="0">
                  <a:solidFill>
                    <a:srgbClr val="184785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监控</a:t>
              </a:r>
              <a:endParaRPr lang="en-US" altLang="zh-CN" sz="2000" b="1" kern="1200" dirty="0">
                <a:solidFill>
                  <a:srgbClr val="184785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675712" y="1271779"/>
              <a:ext cx="3300508" cy="490917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 anchorCtr="0">
              <a:noAutofit/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12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加强对公司整体运营的及时监控</a:t>
              </a: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 rot="16200000">
              <a:off x="3416668" y="607357"/>
              <a:ext cx="468884" cy="1841796"/>
            </a:xfrm>
            <a:custGeom>
              <a:avLst/>
              <a:gdLst>
                <a:gd name="T0" fmla="*/ 13 w 2245"/>
                <a:gd name="T1" fmla="*/ 0 h 1610"/>
                <a:gd name="T2" fmla="*/ 0 w 2245"/>
                <a:gd name="T3" fmla="*/ 0 h 1610"/>
                <a:gd name="T4" fmla="*/ 0 w 2245"/>
                <a:gd name="T5" fmla="*/ 1752 h 1610"/>
                <a:gd name="T6" fmla="*/ 0 60000 65536"/>
                <a:gd name="T7" fmla="*/ 0 60000 65536"/>
                <a:gd name="T8" fmla="*/ 0 60000 65536"/>
                <a:gd name="T9" fmla="*/ 0 w 2245"/>
                <a:gd name="T10" fmla="*/ 0 h 1610"/>
                <a:gd name="T11" fmla="*/ 2245 w 2245"/>
                <a:gd name="T12" fmla="*/ 1610 h 16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5" h="1610">
                  <a:moveTo>
                    <a:pt x="2245" y="0"/>
                  </a:moveTo>
                  <a:lnTo>
                    <a:pt x="0" y="0"/>
                  </a:lnTo>
                  <a:lnTo>
                    <a:pt x="0" y="161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kern="120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6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2440" y="6525344"/>
            <a:ext cx="1440000" cy="216000"/>
          </a:xfrm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38EC136-8945-40F2-9EB8-25AD508EC81C}" type="slidenum">
              <a:rPr lang="zh-CN" altLang="en-US" sz="1200" kern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200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714480" y="-11114"/>
            <a:ext cx="7429552" cy="725470"/>
          </a:xfrm>
        </p:spPr>
        <p:txBody>
          <a:bodyPr/>
          <a:lstStyle/>
          <a:p>
            <a:r>
              <a:rPr lang="zh-CN" altLang="en-US" dirty="0"/>
              <a:t>预算</a:t>
            </a:r>
            <a:r>
              <a:rPr lang="zh-CN" altLang="en-US" dirty="0" smtClean="0"/>
              <a:t>线上管控实现</a:t>
            </a:r>
            <a:r>
              <a:rPr lang="zh-CN" altLang="en-US" dirty="0"/>
              <a:t>的业务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五边形 10"/>
          <p:cNvSpPr>
            <a:spLocks noChangeArrowheads="1"/>
          </p:cNvSpPr>
          <p:nvPr/>
        </p:nvSpPr>
        <p:spPr bwMode="auto">
          <a:xfrm>
            <a:off x="868364" y="1905021"/>
            <a:ext cx="7376044" cy="720725"/>
          </a:xfrm>
          <a:prstGeom prst="homePlate">
            <a:avLst>
              <a:gd name="adj" fmla="val 49927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60441" y="1924070"/>
            <a:ext cx="6714827" cy="312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>
              <a:defRPr/>
            </a:pP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系统实现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的预算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管理业务内容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46151" y="2293961"/>
            <a:ext cx="827088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目标设定</a:t>
            </a: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935167" y="2290786"/>
            <a:ext cx="827087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业务申报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910685" y="2288209"/>
            <a:ext cx="1805332" cy="28147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财务预算编制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5831557" y="2289195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滚动预测</a:t>
            </a: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6848177" y="2289195"/>
            <a:ext cx="827088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预算分析</a:t>
            </a:r>
          </a:p>
        </p:txBody>
      </p:sp>
      <p:sp>
        <p:nvSpPr>
          <p:cNvPr id="14" name="五边形 10"/>
          <p:cNvSpPr>
            <a:spLocks noChangeArrowheads="1"/>
          </p:cNvSpPr>
          <p:nvPr/>
        </p:nvSpPr>
        <p:spPr bwMode="auto">
          <a:xfrm rot="5400000">
            <a:off x="-1440695" y="3671975"/>
            <a:ext cx="4050611" cy="504000"/>
          </a:xfrm>
          <a:prstGeom prst="homePlate">
            <a:avLst>
              <a:gd name="adj" fmla="val 49880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9891" y="2822233"/>
            <a:ext cx="420687" cy="9668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endParaRPr lang="zh-CN" altLang="en-US" sz="1400" kern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9888" y="3849855"/>
            <a:ext cx="417512" cy="17951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各业务板块</a:t>
            </a:r>
          </a:p>
        </p:txBody>
      </p:sp>
      <p:cxnSp>
        <p:nvCxnSpPr>
          <p:cNvPr id="17" name="直接箭头连接符 18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773241" y="244159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0" name="直接箭头连接符 24"/>
          <p:cNvCxnSpPr>
            <a:cxnSpLocks noChangeShapeType="1"/>
            <a:stCxn id="11" idx="3"/>
            <a:endCxn id="72" idx="1"/>
          </p:cNvCxnSpPr>
          <p:nvPr/>
        </p:nvCxnSpPr>
        <p:spPr bwMode="auto">
          <a:xfrm flipV="1">
            <a:off x="4716017" y="2426616"/>
            <a:ext cx="156323" cy="233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27"/>
          <p:cNvCxnSpPr>
            <a:cxnSpLocks noChangeShapeType="1"/>
            <a:endCxn id="13" idx="1"/>
          </p:cNvCxnSpPr>
          <p:nvPr/>
        </p:nvCxnSpPr>
        <p:spPr bwMode="auto">
          <a:xfrm flipV="1">
            <a:off x="6617750" y="2439214"/>
            <a:ext cx="230431" cy="79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91122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集团目标测算</a:t>
            </a:r>
          </a:p>
        </p:txBody>
      </p:sp>
      <p:cxnSp>
        <p:nvCxnSpPr>
          <p:cNvPr id="23" name="直接连接符 30"/>
          <p:cNvCxnSpPr>
            <a:cxnSpLocks noChangeShapeType="1"/>
          </p:cNvCxnSpPr>
          <p:nvPr/>
        </p:nvCxnSpPr>
        <p:spPr bwMode="auto">
          <a:xfrm flipH="1">
            <a:off x="1828803" y="2827999"/>
            <a:ext cx="15877" cy="297726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6" name="直接连接符 33"/>
          <p:cNvCxnSpPr>
            <a:cxnSpLocks noChangeShapeType="1"/>
          </p:cNvCxnSpPr>
          <p:nvPr/>
        </p:nvCxnSpPr>
        <p:spPr bwMode="auto">
          <a:xfrm flipH="1">
            <a:off x="2865441" y="2831857"/>
            <a:ext cx="1" cy="297340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7" name="直接连接符 34"/>
          <p:cNvCxnSpPr>
            <a:cxnSpLocks noChangeShapeType="1"/>
          </p:cNvCxnSpPr>
          <p:nvPr/>
        </p:nvCxnSpPr>
        <p:spPr bwMode="auto">
          <a:xfrm flipH="1">
            <a:off x="4766472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8" name="直接连接符 35"/>
          <p:cNvCxnSpPr>
            <a:cxnSpLocks noChangeShapeType="1"/>
          </p:cNvCxnSpPr>
          <p:nvPr/>
        </p:nvCxnSpPr>
        <p:spPr bwMode="auto">
          <a:xfrm flipH="1">
            <a:off x="6813255" y="2852936"/>
            <a:ext cx="6351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>
            <a:off x="898528" y="3849855"/>
            <a:ext cx="7345880" cy="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31" name="矩形 42"/>
          <p:cNvSpPr>
            <a:spLocks noChangeArrowheads="1"/>
          </p:cNvSpPr>
          <p:nvPr/>
        </p:nvSpPr>
        <p:spPr bwMode="auto">
          <a:xfrm>
            <a:off x="925516" y="3935582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目标测算</a:t>
            </a:r>
          </a:p>
        </p:txBody>
      </p:sp>
      <p:sp>
        <p:nvSpPr>
          <p:cNvPr id="32" name="矩形 43"/>
          <p:cNvSpPr>
            <a:spLocks noChangeArrowheads="1"/>
          </p:cNvSpPr>
          <p:nvPr/>
        </p:nvSpPr>
        <p:spPr bwMode="auto">
          <a:xfrm>
            <a:off x="922342" y="4269751"/>
            <a:ext cx="827087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目标分解</a:t>
            </a:r>
          </a:p>
        </p:txBody>
      </p:sp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1943125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营销计划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50"/>
          <p:cNvSpPr>
            <a:spLocks noChangeArrowheads="1"/>
          </p:cNvSpPr>
          <p:nvPr/>
        </p:nvSpPr>
        <p:spPr bwMode="auto">
          <a:xfrm>
            <a:off x="2910685" y="2874851"/>
            <a:ext cx="1812131" cy="2381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集团预算合并</a:t>
            </a: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3905253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预算损益表</a:t>
            </a:r>
          </a:p>
        </p:txBody>
      </p:sp>
      <p:sp>
        <p:nvSpPr>
          <p:cNvPr id="43" name="矩形 54"/>
          <p:cNvSpPr>
            <a:spLocks noChangeArrowheads="1"/>
          </p:cNvSpPr>
          <p:nvPr/>
        </p:nvSpPr>
        <p:spPr bwMode="auto">
          <a:xfrm>
            <a:off x="3912051" y="4277330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55"/>
          <p:cNvSpPr>
            <a:spLocks noChangeArrowheads="1"/>
          </p:cNvSpPr>
          <p:nvPr/>
        </p:nvSpPr>
        <p:spPr bwMode="auto">
          <a:xfrm>
            <a:off x="2952751" y="3936376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收入预算</a:t>
            </a:r>
          </a:p>
        </p:txBody>
      </p:sp>
      <p:sp>
        <p:nvSpPr>
          <p:cNvPr id="45" name="矩形 56"/>
          <p:cNvSpPr>
            <a:spLocks noChangeArrowheads="1"/>
          </p:cNvSpPr>
          <p:nvPr/>
        </p:nvSpPr>
        <p:spPr bwMode="auto">
          <a:xfrm>
            <a:off x="2965453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费用预算</a:t>
            </a:r>
          </a:p>
        </p:txBody>
      </p:sp>
      <p:sp>
        <p:nvSpPr>
          <p:cNvPr id="52" name="矩形 64"/>
          <p:cNvSpPr>
            <a:spLocks noChangeArrowheads="1"/>
          </p:cNvSpPr>
          <p:nvPr/>
        </p:nvSpPr>
        <p:spPr bwMode="auto">
          <a:xfrm>
            <a:off x="5849506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损益滚动预测</a:t>
            </a:r>
          </a:p>
        </p:txBody>
      </p:sp>
      <p:sp>
        <p:nvSpPr>
          <p:cNvPr id="53" name="矩形 65"/>
          <p:cNvSpPr>
            <a:spLocks noChangeArrowheads="1"/>
          </p:cNvSpPr>
          <p:nvPr/>
        </p:nvSpPr>
        <p:spPr bwMode="auto">
          <a:xfrm>
            <a:off x="5849506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  <p:sp>
        <p:nvSpPr>
          <p:cNvPr id="54" name="矩形 66"/>
          <p:cNvSpPr>
            <a:spLocks noChangeArrowheads="1"/>
          </p:cNvSpPr>
          <p:nvPr/>
        </p:nvSpPr>
        <p:spPr bwMode="auto">
          <a:xfrm>
            <a:off x="6898980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5" name="矩形 67"/>
          <p:cNvSpPr>
            <a:spLocks noChangeArrowheads="1"/>
          </p:cNvSpPr>
          <p:nvPr/>
        </p:nvSpPr>
        <p:spPr bwMode="auto">
          <a:xfrm>
            <a:off x="6897394" y="3183550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预算执行分析</a:t>
            </a:r>
          </a:p>
        </p:txBody>
      </p:sp>
      <p:sp>
        <p:nvSpPr>
          <p:cNvPr id="56" name="矩形 68"/>
          <p:cNvSpPr>
            <a:spLocks noChangeArrowheads="1"/>
          </p:cNvSpPr>
          <p:nvPr/>
        </p:nvSpPr>
        <p:spPr bwMode="auto">
          <a:xfrm>
            <a:off x="6910094" y="3501504"/>
            <a:ext cx="827087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7" name="矩形 69"/>
          <p:cNvSpPr>
            <a:spLocks noChangeArrowheads="1"/>
          </p:cNvSpPr>
          <p:nvPr/>
        </p:nvSpPr>
        <p:spPr bwMode="auto">
          <a:xfrm>
            <a:off x="6905327" y="3936376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8" name="矩形 70"/>
          <p:cNvSpPr>
            <a:spLocks noChangeArrowheads="1"/>
          </p:cNvSpPr>
          <p:nvPr/>
        </p:nvSpPr>
        <p:spPr bwMode="auto">
          <a:xfrm>
            <a:off x="6902154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预算执行分析</a:t>
            </a:r>
          </a:p>
        </p:txBody>
      </p:sp>
      <p:sp>
        <p:nvSpPr>
          <p:cNvPr id="60" name="矩形 72"/>
          <p:cNvSpPr>
            <a:spLocks noChangeArrowheads="1"/>
          </p:cNvSpPr>
          <p:nvPr/>
        </p:nvSpPr>
        <p:spPr bwMode="auto">
          <a:xfrm>
            <a:off x="6895806" y="460613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预算差异分析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1" name="矩形 35"/>
          <p:cNvSpPr>
            <a:spLocks noChangeArrowheads="1"/>
          </p:cNvSpPr>
          <p:nvPr/>
        </p:nvSpPr>
        <p:spPr bwMode="auto">
          <a:xfrm>
            <a:off x="474664" y="1169977"/>
            <a:ext cx="8297863" cy="401637"/>
          </a:xfrm>
          <a:prstGeom prst="rect">
            <a:avLst/>
          </a:prstGeom>
          <a:noFill/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l" rtl="0"/>
            <a:r>
              <a:rPr lang="zh-CN" altLang="en-US" sz="16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1600" kern="12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线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上管控可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实现功能一览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矩形 12"/>
          <p:cNvSpPr>
            <a:spLocks noChangeArrowheads="1"/>
          </p:cNvSpPr>
          <p:nvPr/>
        </p:nvSpPr>
        <p:spPr bwMode="auto">
          <a:xfrm>
            <a:off x="4872340" y="2276596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预算控制</a:t>
            </a:r>
          </a:p>
        </p:txBody>
      </p:sp>
      <p:sp>
        <p:nvSpPr>
          <p:cNvPr id="83" name="矩形 52"/>
          <p:cNvSpPr>
            <a:spLocks noChangeArrowheads="1"/>
          </p:cNvSpPr>
          <p:nvPr/>
        </p:nvSpPr>
        <p:spPr bwMode="auto">
          <a:xfrm>
            <a:off x="2929368" y="3184344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预算损益表</a:t>
            </a:r>
          </a:p>
        </p:txBody>
      </p:sp>
      <p:sp>
        <p:nvSpPr>
          <p:cNvPr id="85" name="矩形 54"/>
          <p:cNvSpPr>
            <a:spLocks noChangeArrowheads="1"/>
          </p:cNvSpPr>
          <p:nvPr/>
        </p:nvSpPr>
        <p:spPr bwMode="auto">
          <a:xfrm>
            <a:off x="3884616" y="3183550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矩形 28"/>
          <p:cNvSpPr>
            <a:spLocks noChangeArrowheads="1"/>
          </p:cNvSpPr>
          <p:nvPr/>
        </p:nvSpPr>
        <p:spPr bwMode="auto">
          <a:xfrm>
            <a:off x="1943125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sp>
        <p:nvSpPr>
          <p:cNvPr id="94" name="矩形 28"/>
          <p:cNvSpPr>
            <a:spLocks noChangeArrowheads="1"/>
          </p:cNvSpPr>
          <p:nvPr/>
        </p:nvSpPr>
        <p:spPr bwMode="auto">
          <a:xfrm>
            <a:off x="195709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cxnSp>
        <p:nvCxnSpPr>
          <p:cNvPr id="90" name="直接箭头连接符 24"/>
          <p:cNvCxnSpPr>
            <a:cxnSpLocks noChangeShapeType="1"/>
          </p:cNvCxnSpPr>
          <p:nvPr/>
        </p:nvCxnSpPr>
        <p:spPr bwMode="auto">
          <a:xfrm flipV="1">
            <a:off x="5709095" y="2408289"/>
            <a:ext cx="159049" cy="12599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82" name="矩形 59"/>
          <p:cNvSpPr>
            <a:spLocks noChangeArrowheads="1"/>
          </p:cNvSpPr>
          <p:nvPr/>
        </p:nvSpPr>
        <p:spPr bwMode="auto">
          <a:xfrm>
            <a:off x="2956292" y="4611985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</a:p>
        </p:txBody>
      </p:sp>
      <p:cxnSp>
        <p:nvCxnSpPr>
          <p:cNvPr id="92" name="直接连接符 34"/>
          <p:cNvCxnSpPr>
            <a:cxnSpLocks noChangeShapeType="1"/>
          </p:cNvCxnSpPr>
          <p:nvPr/>
        </p:nvCxnSpPr>
        <p:spPr bwMode="auto">
          <a:xfrm flipH="1">
            <a:off x="5751038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93" name="矩形 45"/>
          <p:cNvSpPr>
            <a:spLocks noChangeArrowheads="1"/>
          </p:cNvSpPr>
          <p:nvPr/>
        </p:nvSpPr>
        <p:spPr bwMode="auto">
          <a:xfrm>
            <a:off x="1943125" y="4606131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人员计划</a:t>
            </a:r>
          </a:p>
        </p:txBody>
      </p:sp>
      <p:sp>
        <p:nvSpPr>
          <p:cNvPr id="101" name="矩形 46"/>
          <p:cNvSpPr>
            <a:spLocks noChangeArrowheads="1"/>
          </p:cNvSpPr>
          <p:nvPr/>
        </p:nvSpPr>
        <p:spPr bwMode="auto">
          <a:xfrm>
            <a:off x="1943125" y="4921669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费用支出计划</a:t>
            </a:r>
          </a:p>
        </p:txBody>
      </p:sp>
      <p:sp>
        <p:nvSpPr>
          <p:cNvPr id="104" name="矩形 28"/>
          <p:cNvSpPr>
            <a:spLocks noChangeArrowheads="1"/>
          </p:cNvSpPr>
          <p:nvPr/>
        </p:nvSpPr>
        <p:spPr bwMode="auto">
          <a:xfrm>
            <a:off x="916331" y="3184344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</a:p>
        </p:txBody>
      </p:sp>
      <p:sp>
        <p:nvSpPr>
          <p:cNvPr id="108" name="矩形 46"/>
          <p:cNvSpPr>
            <a:spLocks noChangeArrowheads="1"/>
          </p:cNvSpPr>
          <p:nvPr/>
        </p:nvSpPr>
        <p:spPr bwMode="auto">
          <a:xfrm>
            <a:off x="1943125" y="5260057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支出</a:t>
            </a:r>
            <a:endParaRPr lang="en-US" altLang="zh-CN" sz="1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箭头连接符 18"/>
          <p:cNvCxnSpPr>
            <a:cxnSpLocks noChangeShapeType="1"/>
          </p:cNvCxnSpPr>
          <p:nvPr/>
        </p:nvCxnSpPr>
        <p:spPr bwMode="auto">
          <a:xfrm flipV="1">
            <a:off x="2771800" y="242088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3" name="矩形 28"/>
          <p:cNvSpPr>
            <a:spLocks noChangeArrowheads="1"/>
          </p:cNvSpPr>
          <p:nvPr/>
        </p:nvSpPr>
        <p:spPr bwMode="auto">
          <a:xfrm>
            <a:off x="4860032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实际收入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4" name="矩形 28"/>
          <p:cNvSpPr>
            <a:spLocks noChangeArrowheads="1"/>
          </p:cNvSpPr>
          <p:nvPr/>
        </p:nvSpPr>
        <p:spPr bwMode="auto">
          <a:xfrm>
            <a:off x="4857752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费用控制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857752" y="460613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6" name="五角星 65"/>
          <p:cNvSpPr/>
          <p:nvPr/>
        </p:nvSpPr>
        <p:spPr>
          <a:xfrm>
            <a:off x="327587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五角星 66"/>
          <p:cNvSpPr/>
          <p:nvPr/>
        </p:nvSpPr>
        <p:spPr>
          <a:xfrm>
            <a:off x="345589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五角星 67"/>
          <p:cNvSpPr/>
          <p:nvPr/>
        </p:nvSpPr>
        <p:spPr>
          <a:xfrm>
            <a:off x="363591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五角星 68"/>
          <p:cNvSpPr/>
          <p:nvPr/>
        </p:nvSpPr>
        <p:spPr>
          <a:xfrm>
            <a:off x="381099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五角星 69"/>
          <p:cNvSpPr/>
          <p:nvPr/>
        </p:nvSpPr>
        <p:spPr>
          <a:xfrm>
            <a:off x="398984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五角星 72"/>
          <p:cNvSpPr/>
          <p:nvPr/>
        </p:nvSpPr>
        <p:spPr>
          <a:xfrm>
            <a:off x="583600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五角星 73"/>
          <p:cNvSpPr/>
          <p:nvPr/>
        </p:nvSpPr>
        <p:spPr>
          <a:xfrm>
            <a:off x="601602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五角星 74"/>
          <p:cNvSpPr/>
          <p:nvPr/>
        </p:nvSpPr>
        <p:spPr>
          <a:xfrm>
            <a:off x="619604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五角星 75"/>
          <p:cNvSpPr/>
          <p:nvPr/>
        </p:nvSpPr>
        <p:spPr>
          <a:xfrm>
            <a:off x="637112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五角星 76"/>
          <p:cNvSpPr/>
          <p:nvPr/>
        </p:nvSpPr>
        <p:spPr>
          <a:xfrm>
            <a:off x="6549976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五角星 77"/>
          <p:cNvSpPr/>
          <p:nvPr/>
        </p:nvSpPr>
        <p:spPr>
          <a:xfrm>
            <a:off x="690355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五角星 78"/>
          <p:cNvSpPr/>
          <p:nvPr/>
        </p:nvSpPr>
        <p:spPr>
          <a:xfrm>
            <a:off x="708357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五角星 79"/>
          <p:cNvSpPr/>
          <p:nvPr/>
        </p:nvSpPr>
        <p:spPr>
          <a:xfrm>
            <a:off x="726359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五角星 80"/>
          <p:cNvSpPr/>
          <p:nvPr/>
        </p:nvSpPr>
        <p:spPr>
          <a:xfrm>
            <a:off x="743867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五角星 86"/>
          <p:cNvSpPr/>
          <p:nvPr/>
        </p:nvSpPr>
        <p:spPr>
          <a:xfrm>
            <a:off x="761752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五角星 88"/>
          <p:cNvSpPr/>
          <p:nvPr/>
        </p:nvSpPr>
        <p:spPr>
          <a:xfrm>
            <a:off x="92430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五角星 90"/>
          <p:cNvSpPr/>
          <p:nvPr/>
        </p:nvSpPr>
        <p:spPr>
          <a:xfrm>
            <a:off x="11043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五角星 94"/>
          <p:cNvSpPr/>
          <p:nvPr/>
        </p:nvSpPr>
        <p:spPr>
          <a:xfrm>
            <a:off x="128434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五角星 95"/>
          <p:cNvSpPr/>
          <p:nvPr/>
        </p:nvSpPr>
        <p:spPr>
          <a:xfrm>
            <a:off x="14594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五角星 96"/>
          <p:cNvSpPr/>
          <p:nvPr/>
        </p:nvSpPr>
        <p:spPr>
          <a:xfrm>
            <a:off x="163827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五角星 97"/>
          <p:cNvSpPr/>
          <p:nvPr/>
        </p:nvSpPr>
        <p:spPr>
          <a:xfrm>
            <a:off x="197971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五角星 98"/>
          <p:cNvSpPr/>
          <p:nvPr/>
        </p:nvSpPr>
        <p:spPr>
          <a:xfrm>
            <a:off x="215973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五角星 99"/>
          <p:cNvSpPr/>
          <p:nvPr/>
        </p:nvSpPr>
        <p:spPr>
          <a:xfrm>
            <a:off x="233975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五角星 102"/>
          <p:cNvSpPr/>
          <p:nvPr/>
        </p:nvSpPr>
        <p:spPr>
          <a:xfrm>
            <a:off x="251483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五角星 104"/>
          <p:cNvSpPr/>
          <p:nvPr/>
        </p:nvSpPr>
        <p:spPr>
          <a:xfrm>
            <a:off x="269368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五角星 105"/>
          <p:cNvSpPr/>
          <p:nvPr/>
        </p:nvSpPr>
        <p:spPr>
          <a:xfrm>
            <a:off x="484319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五角星 106"/>
          <p:cNvSpPr/>
          <p:nvPr/>
        </p:nvSpPr>
        <p:spPr>
          <a:xfrm>
            <a:off x="502321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五角星 108"/>
          <p:cNvSpPr/>
          <p:nvPr/>
        </p:nvSpPr>
        <p:spPr>
          <a:xfrm>
            <a:off x="520323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五角星 109"/>
          <p:cNvSpPr/>
          <p:nvPr/>
        </p:nvSpPr>
        <p:spPr>
          <a:xfrm>
            <a:off x="537831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五角星 110"/>
          <p:cNvSpPr/>
          <p:nvPr/>
        </p:nvSpPr>
        <p:spPr>
          <a:xfrm>
            <a:off x="555716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64"/>
          <p:cNvSpPr>
            <a:spLocks noChangeArrowheads="1"/>
          </p:cNvSpPr>
          <p:nvPr/>
        </p:nvSpPr>
        <p:spPr bwMode="auto">
          <a:xfrm>
            <a:off x="5849506" y="2883162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损益滚动预测</a:t>
            </a:r>
          </a:p>
        </p:txBody>
      </p:sp>
      <p:sp>
        <p:nvSpPr>
          <p:cNvPr id="114" name="矩形 65"/>
          <p:cNvSpPr>
            <a:spLocks noChangeArrowheads="1"/>
          </p:cNvSpPr>
          <p:nvPr/>
        </p:nvSpPr>
        <p:spPr bwMode="auto">
          <a:xfrm>
            <a:off x="5849506" y="3216537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160954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2440" y="6525344"/>
            <a:ext cx="1440000" cy="216000"/>
          </a:xfrm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38EC136-8945-40F2-9EB8-25AD508EC81C}" type="slidenum">
              <a:rPr lang="zh-CN" altLang="en-US" sz="1200" kern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200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714480" y="-11114"/>
            <a:ext cx="7429552" cy="725470"/>
          </a:xfrm>
        </p:spPr>
        <p:txBody>
          <a:bodyPr/>
          <a:lstStyle/>
          <a:p>
            <a:r>
              <a:rPr lang="zh-CN" altLang="en-US" dirty="0" smtClean="0"/>
              <a:t>预算线上管控实现</a:t>
            </a:r>
            <a:r>
              <a:rPr lang="zh-CN" altLang="en-US" dirty="0"/>
              <a:t>的业务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五边形 10"/>
          <p:cNvSpPr>
            <a:spLocks noChangeArrowheads="1"/>
          </p:cNvSpPr>
          <p:nvPr/>
        </p:nvSpPr>
        <p:spPr bwMode="auto">
          <a:xfrm>
            <a:off x="859282" y="1905021"/>
            <a:ext cx="7376044" cy="720725"/>
          </a:xfrm>
          <a:prstGeom prst="homePlate">
            <a:avLst>
              <a:gd name="adj" fmla="val 49927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51359" y="1924070"/>
            <a:ext cx="6714827" cy="312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>
              <a:defRPr/>
            </a:pP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系统实现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的预算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管理业务内容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37069" y="2293961"/>
            <a:ext cx="827088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目标设定</a:t>
            </a: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926085" y="2290786"/>
            <a:ext cx="827087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业务申报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901603" y="2288209"/>
            <a:ext cx="1805332" cy="28147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财务预算编制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5822475" y="2289195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滚动预测</a:t>
            </a: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6839095" y="2289195"/>
            <a:ext cx="827088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预算分析</a:t>
            </a:r>
          </a:p>
        </p:txBody>
      </p:sp>
      <p:sp>
        <p:nvSpPr>
          <p:cNvPr id="14" name="五边形 10"/>
          <p:cNvSpPr>
            <a:spLocks noChangeArrowheads="1"/>
          </p:cNvSpPr>
          <p:nvPr/>
        </p:nvSpPr>
        <p:spPr bwMode="auto">
          <a:xfrm rot="5400000">
            <a:off x="-1449777" y="3671975"/>
            <a:ext cx="4050611" cy="504000"/>
          </a:xfrm>
          <a:prstGeom prst="homePlate">
            <a:avLst>
              <a:gd name="adj" fmla="val 49880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0809" y="2822233"/>
            <a:ext cx="420687" cy="9668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endParaRPr lang="zh-CN" altLang="en-US" sz="1400" kern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0806" y="3849855"/>
            <a:ext cx="417512" cy="17951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各业务板块</a:t>
            </a:r>
          </a:p>
        </p:txBody>
      </p:sp>
      <p:cxnSp>
        <p:nvCxnSpPr>
          <p:cNvPr id="17" name="直接箭头连接符 18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764159" y="244159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0" name="直接箭头连接符 24"/>
          <p:cNvCxnSpPr>
            <a:cxnSpLocks noChangeShapeType="1"/>
            <a:stCxn id="11" idx="3"/>
            <a:endCxn id="72" idx="1"/>
          </p:cNvCxnSpPr>
          <p:nvPr/>
        </p:nvCxnSpPr>
        <p:spPr bwMode="auto">
          <a:xfrm flipV="1">
            <a:off x="4706935" y="2426616"/>
            <a:ext cx="156323" cy="233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27"/>
          <p:cNvCxnSpPr>
            <a:cxnSpLocks noChangeShapeType="1"/>
            <a:endCxn id="13" idx="1"/>
          </p:cNvCxnSpPr>
          <p:nvPr/>
        </p:nvCxnSpPr>
        <p:spPr bwMode="auto">
          <a:xfrm flipV="1">
            <a:off x="6608668" y="2439214"/>
            <a:ext cx="230431" cy="79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902146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集团目标测算</a:t>
            </a:r>
          </a:p>
        </p:txBody>
      </p:sp>
      <p:cxnSp>
        <p:nvCxnSpPr>
          <p:cNvPr id="23" name="直接连接符 30"/>
          <p:cNvCxnSpPr>
            <a:cxnSpLocks noChangeShapeType="1"/>
          </p:cNvCxnSpPr>
          <p:nvPr/>
        </p:nvCxnSpPr>
        <p:spPr bwMode="auto">
          <a:xfrm flipH="1">
            <a:off x="1819721" y="2827999"/>
            <a:ext cx="15877" cy="297726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6" name="直接连接符 33"/>
          <p:cNvCxnSpPr>
            <a:cxnSpLocks noChangeShapeType="1"/>
          </p:cNvCxnSpPr>
          <p:nvPr/>
        </p:nvCxnSpPr>
        <p:spPr bwMode="auto">
          <a:xfrm flipH="1">
            <a:off x="2856359" y="2831857"/>
            <a:ext cx="1" cy="297340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7" name="直接连接符 34"/>
          <p:cNvCxnSpPr>
            <a:cxnSpLocks noChangeShapeType="1"/>
          </p:cNvCxnSpPr>
          <p:nvPr/>
        </p:nvCxnSpPr>
        <p:spPr bwMode="auto">
          <a:xfrm flipH="1">
            <a:off x="4757390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8" name="直接连接符 35"/>
          <p:cNvCxnSpPr>
            <a:cxnSpLocks noChangeShapeType="1"/>
          </p:cNvCxnSpPr>
          <p:nvPr/>
        </p:nvCxnSpPr>
        <p:spPr bwMode="auto">
          <a:xfrm flipH="1">
            <a:off x="6804173" y="2852936"/>
            <a:ext cx="6351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>
            <a:off x="889446" y="3849855"/>
            <a:ext cx="734588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31" name="矩形 42"/>
          <p:cNvSpPr>
            <a:spLocks noChangeArrowheads="1"/>
          </p:cNvSpPr>
          <p:nvPr/>
        </p:nvSpPr>
        <p:spPr bwMode="auto">
          <a:xfrm>
            <a:off x="916434" y="3935582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目标测算</a:t>
            </a:r>
          </a:p>
        </p:txBody>
      </p:sp>
      <p:sp>
        <p:nvSpPr>
          <p:cNvPr id="32" name="矩形 43"/>
          <p:cNvSpPr>
            <a:spLocks noChangeArrowheads="1"/>
          </p:cNvSpPr>
          <p:nvPr/>
        </p:nvSpPr>
        <p:spPr bwMode="auto">
          <a:xfrm>
            <a:off x="913260" y="4269751"/>
            <a:ext cx="827087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目标分解</a:t>
            </a:r>
          </a:p>
        </p:txBody>
      </p:sp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1934043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营销计划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矩形 50"/>
          <p:cNvSpPr>
            <a:spLocks noChangeArrowheads="1"/>
          </p:cNvSpPr>
          <p:nvPr/>
        </p:nvSpPr>
        <p:spPr bwMode="auto">
          <a:xfrm>
            <a:off x="2901603" y="2874851"/>
            <a:ext cx="1812131" cy="238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集团预算合并</a:t>
            </a: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3896171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43" name="矩形 54"/>
          <p:cNvSpPr>
            <a:spLocks noChangeArrowheads="1"/>
          </p:cNvSpPr>
          <p:nvPr/>
        </p:nvSpPr>
        <p:spPr bwMode="auto">
          <a:xfrm>
            <a:off x="3902969" y="4293096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55"/>
          <p:cNvSpPr>
            <a:spLocks noChangeArrowheads="1"/>
          </p:cNvSpPr>
          <p:nvPr/>
        </p:nvSpPr>
        <p:spPr bwMode="auto">
          <a:xfrm>
            <a:off x="2943669" y="3936376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收入预算</a:t>
            </a:r>
          </a:p>
        </p:txBody>
      </p:sp>
      <p:sp>
        <p:nvSpPr>
          <p:cNvPr id="45" name="矩形 56"/>
          <p:cNvSpPr>
            <a:spLocks noChangeArrowheads="1"/>
          </p:cNvSpPr>
          <p:nvPr/>
        </p:nvSpPr>
        <p:spPr bwMode="auto">
          <a:xfrm>
            <a:off x="2956371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矩形 64"/>
          <p:cNvSpPr>
            <a:spLocks noChangeArrowheads="1"/>
          </p:cNvSpPr>
          <p:nvPr/>
        </p:nvSpPr>
        <p:spPr bwMode="auto">
          <a:xfrm>
            <a:off x="5868890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损益滚动预测</a:t>
            </a:r>
          </a:p>
        </p:txBody>
      </p:sp>
      <p:sp>
        <p:nvSpPr>
          <p:cNvPr id="53" name="矩形 65"/>
          <p:cNvSpPr>
            <a:spLocks noChangeArrowheads="1"/>
          </p:cNvSpPr>
          <p:nvPr/>
        </p:nvSpPr>
        <p:spPr bwMode="auto">
          <a:xfrm>
            <a:off x="5868890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  <p:sp>
        <p:nvSpPr>
          <p:cNvPr id="54" name="矩形 66"/>
          <p:cNvSpPr>
            <a:spLocks noChangeArrowheads="1"/>
          </p:cNvSpPr>
          <p:nvPr/>
        </p:nvSpPr>
        <p:spPr bwMode="auto">
          <a:xfrm>
            <a:off x="688989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5" name="矩形 67"/>
          <p:cNvSpPr>
            <a:spLocks noChangeArrowheads="1"/>
          </p:cNvSpPr>
          <p:nvPr/>
        </p:nvSpPr>
        <p:spPr bwMode="auto">
          <a:xfrm>
            <a:off x="6888312" y="3183550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预算执行分析</a:t>
            </a:r>
          </a:p>
        </p:txBody>
      </p:sp>
      <p:sp>
        <p:nvSpPr>
          <p:cNvPr id="56" name="矩形 68"/>
          <p:cNvSpPr>
            <a:spLocks noChangeArrowheads="1"/>
          </p:cNvSpPr>
          <p:nvPr/>
        </p:nvSpPr>
        <p:spPr bwMode="auto">
          <a:xfrm>
            <a:off x="6901012" y="3501504"/>
            <a:ext cx="827087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7" name="矩形 69"/>
          <p:cNvSpPr>
            <a:spLocks noChangeArrowheads="1"/>
          </p:cNvSpPr>
          <p:nvPr/>
        </p:nvSpPr>
        <p:spPr bwMode="auto">
          <a:xfrm>
            <a:off x="6896245" y="3936376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8" name="矩形 70"/>
          <p:cNvSpPr>
            <a:spLocks noChangeArrowheads="1"/>
          </p:cNvSpPr>
          <p:nvPr/>
        </p:nvSpPr>
        <p:spPr bwMode="auto">
          <a:xfrm>
            <a:off x="6893072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预算执行分析</a:t>
            </a:r>
          </a:p>
        </p:txBody>
      </p:sp>
      <p:sp>
        <p:nvSpPr>
          <p:cNvPr id="60" name="矩形 72"/>
          <p:cNvSpPr>
            <a:spLocks noChangeArrowheads="1"/>
          </p:cNvSpPr>
          <p:nvPr/>
        </p:nvSpPr>
        <p:spPr bwMode="auto">
          <a:xfrm>
            <a:off x="6886724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预算差异分析</a:t>
            </a:r>
          </a:p>
        </p:txBody>
      </p:sp>
      <p:sp>
        <p:nvSpPr>
          <p:cNvPr id="71" name="矩形 35"/>
          <p:cNvSpPr>
            <a:spLocks noChangeArrowheads="1"/>
          </p:cNvSpPr>
          <p:nvPr/>
        </p:nvSpPr>
        <p:spPr bwMode="auto">
          <a:xfrm>
            <a:off x="474664" y="1169977"/>
            <a:ext cx="8297863" cy="401637"/>
          </a:xfrm>
          <a:prstGeom prst="rect">
            <a:avLst/>
          </a:prstGeom>
          <a:noFill/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l" rtl="0"/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预算线上管控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可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实现功能一览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矩形 12"/>
          <p:cNvSpPr>
            <a:spLocks noChangeArrowheads="1"/>
          </p:cNvSpPr>
          <p:nvPr/>
        </p:nvSpPr>
        <p:spPr bwMode="auto">
          <a:xfrm>
            <a:off x="4863258" y="2276596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预算控制</a:t>
            </a:r>
          </a:p>
        </p:txBody>
      </p:sp>
      <p:sp>
        <p:nvSpPr>
          <p:cNvPr id="83" name="矩形 52"/>
          <p:cNvSpPr>
            <a:spLocks noChangeArrowheads="1"/>
          </p:cNvSpPr>
          <p:nvPr/>
        </p:nvSpPr>
        <p:spPr bwMode="auto">
          <a:xfrm>
            <a:off x="2920286" y="3184344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85" name="矩形 54"/>
          <p:cNvSpPr>
            <a:spLocks noChangeArrowheads="1"/>
          </p:cNvSpPr>
          <p:nvPr/>
        </p:nvSpPr>
        <p:spPr bwMode="auto">
          <a:xfrm>
            <a:off x="3875534" y="3183550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矩形 28"/>
          <p:cNvSpPr>
            <a:spLocks noChangeArrowheads="1"/>
          </p:cNvSpPr>
          <p:nvPr/>
        </p:nvSpPr>
        <p:spPr bwMode="auto">
          <a:xfrm>
            <a:off x="1934043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sp>
        <p:nvSpPr>
          <p:cNvPr id="94" name="矩形 28"/>
          <p:cNvSpPr>
            <a:spLocks noChangeArrowheads="1"/>
          </p:cNvSpPr>
          <p:nvPr/>
        </p:nvSpPr>
        <p:spPr bwMode="auto">
          <a:xfrm>
            <a:off x="1948016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cxnSp>
        <p:nvCxnSpPr>
          <p:cNvPr id="90" name="直接箭头连接符 24"/>
          <p:cNvCxnSpPr>
            <a:cxnSpLocks noChangeShapeType="1"/>
          </p:cNvCxnSpPr>
          <p:nvPr/>
        </p:nvCxnSpPr>
        <p:spPr bwMode="auto">
          <a:xfrm flipV="1">
            <a:off x="5700013" y="2408289"/>
            <a:ext cx="159049" cy="12599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82" name="矩形 59"/>
          <p:cNvSpPr>
            <a:spLocks noChangeArrowheads="1"/>
          </p:cNvSpPr>
          <p:nvPr/>
        </p:nvSpPr>
        <p:spPr bwMode="auto">
          <a:xfrm>
            <a:off x="2947210" y="4611985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2" name="直接连接符 34"/>
          <p:cNvCxnSpPr>
            <a:cxnSpLocks noChangeShapeType="1"/>
          </p:cNvCxnSpPr>
          <p:nvPr/>
        </p:nvCxnSpPr>
        <p:spPr bwMode="auto">
          <a:xfrm flipH="1">
            <a:off x="5741956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93" name="矩形 45"/>
          <p:cNvSpPr>
            <a:spLocks noChangeArrowheads="1"/>
          </p:cNvSpPr>
          <p:nvPr/>
        </p:nvSpPr>
        <p:spPr bwMode="auto">
          <a:xfrm>
            <a:off x="1934043" y="4606131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人员计划</a:t>
            </a:r>
          </a:p>
        </p:txBody>
      </p:sp>
      <p:sp>
        <p:nvSpPr>
          <p:cNvPr id="101" name="矩形 46"/>
          <p:cNvSpPr>
            <a:spLocks noChangeArrowheads="1"/>
          </p:cNvSpPr>
          <p:nvPr/>
        </p:nvSpPr>
        <p:spPr bwMode="auto">
          <a:xfrm>
            <a:off x="1934043" y="4921669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费用支出计划</a:t>
            </a:r>
          </a:p>
        </p:txBody>
      </p:sp>
      <p:sp>
        <p:nvSpPr>
          <p:cNvPr id="104" name="矩形 28"/>
          <p:cNvSpPr>
            <a:spLocks noChangeArrowheads="1"/>
          </p:cNvSpPr>
          <p:nvPr/>
        </p:nvSpPr>
        <p:spPr bwMode="auto">
          <a:xfrm>
            <a:off x="907249" y="3184344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</a:p>
        </p:txBody>
      </p:sp>
      <p:sp>
        <p:nvSpPr>
          <p:cNvPr id="108" name="矩形 46"/>
          <p:cNvSpPr>
            <a:spLocks noChangeArrowheads="1"/>
          </p:cNvSpPr>
          <p:nvPr/>
        </p:nvSpPr>
        <p:spPr bwMode="auto">
          <a:xfrm>
            <a:off x="1934043" y="5260057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支出</a:t>
            </a:r>
            <a:endParaRPr lang="en-US" altLang="zh-CN" sz="1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直接箭头连接符 18"/>
          <p:cNvCxnSpPr>
            <a:cxnSpLocks noChangeShapeType="1"/>
          </p:cNvCxnSpPr>
          <p:nvPr/>
        </p:nvCxnSpPr>
        <p:spPr bwMode="auto">
          <a:xfrm flipV="1">
            <a:off x="2762718" y="242088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3" name="矩形 28"/>
          <p:cNvSpPr>
            <a:spLocks noChangeArrowheads="1"/>
          </p:cNvSpPr>
          <p:nvPr/>
        </p:nvSpPr>
        <p:spPr bwMode="auto">
          <a:xfrm>
            <a:off x="4850950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实际收入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4" name="矩形 28"/>
          <p:cNvSpPr>
            <a:spLocks noChangeArrowheads="1"/>
          </p:cNvSpPr>
          <p:nvPr/>
        </p:nvSpPr>
        <p:spPr bwMode="auto">
          <a:xfrm>
            <a:off x="4848670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费用控制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848670" y="460613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人员控制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9" name="矩形 52"/>
          <p:cNvSpPr>
            <a:spLocks noChangeArrowheads="1"/>
          </p:cNvSpPr>
          <p:nvPr/>
        </p:nvSpPr>
        <p:spPr bwMode="auto">
          <a:xfrm>
            <a:off x="7277079" y="5971352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92280" y="5847290"/>
            <a:ext cx="1872208" cy="5340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 bwMode="auto">
          <a:xfrm>
            <a:off x="7701707" y="5944555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charset="0"/>
              </a:rPr>
              <a:t>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有功能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7" name="五角星 66"/>
          <p:cNvSpPr/>
          <p:nvPr/>
        </p:nvSpPr>
        <p:spPr>
          <a:xfrm>
            <a:off x="3266790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五角星 67"/>
          <p:cNvSpPr/>
          <p:nvPr/>
        </p:nvSpPr>
        <p:spPr>
          <a:xfrm>
            <a:off x="3446810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五角星 68"/>
          <p:cNvSpPr/>
          <p:nvPr/>
        </p:nvSpPr>
        <p:spPr>
          <a:xfrm>
            <a:off x="3626830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五角星 69"/>
          <p:cNvSpPr/>
          <p:nvPr/>
        </p:nvSpPr>
        <p:spPr>
          <a:xfrm>
            <a:off x="380191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五角星 72"/>
          <p:cNvSpPr/>
          <p:nvPr/>
        </p:nvSpPr>
        <p:spPr>
          <a:xfrm>
            <a:off x="398075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五角星 73"/>
          <p:cNvSpPr/>
          <p:nvPr/>
        </p:nvSpPr>
        <p:spPr>
          <a:xfrm>
            <a:off x="5826926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五角星 74"/>
          <p:cNvSpPr/>
          <p:nvPr/>
        </p:nvSpPr>
        <p:spPr>
          <a:xfrm>
            <a:off x="6006946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五角星 75"/>
          <p:cNvSpPr/>
          <p:nvPr/>
        </p:nvSpPr>
        <p:spPr>
          <a:xfrm>
            <a:off x="6186966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五角星 76"/>
          <p:cNvSpPr/>
          <p:nvPr/>
        </p:nvSpPr>
        <p:spPr>
          <a:xfrm>
            <a:off x="6362046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五角星 77"/>
          <p:cNvSpPr/>
          <p:nvPr/>
        </p:nvSpPr>
        <p:spPr>
          <a:xfrm>
            <a:off x="654089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五角星 78"/>
          <p:cNvSpPr/>
          <p:nvPr/>
        </p:nvSpPr>
        <p:spPr>
          <a:xfrm>
            <a:off x="6894470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五角星 79"/>
          <p:cNvSpPr/>
          <p:nvPr/>
        </p:nvSpPr>
        <p:spPr>
          <a:xfrm>
            <a:off x="707449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五角星 80"/>
          <p:cNvSpPr/>
          <p:nvPr/>
        </p:nvSpPr>
        <p:spPr>
          <a:xfrm>
            <a:off x="725451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五角星 86"/>
          <p:cNvSpPr/>
          <p:nvPr/>
        </p:nvSpPr>
        <p:spPr>
          <a:xfrm>
            <a:off x="742959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五角星 95"/>
          <p:cNvSpPr/>
          <p:nvPr/>
        </p:nvSpPr>
        <p:spPr>
          <a:xfrm>
            <a:off x="760843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五角星 96"/>
          <p:cNvSpPr/>
          <p:nvPr/>
        </p:nvSpPr>
        <p:spPr>
          <a:xfrm>
            <a:off x="91522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五角星 97"/>
          <p:cNvSpPr/>
          <p:nvPr/>
        </p:nvSpPr>
        <p:spPr>
          <a:xfrm>
            <a:off x="109524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五角星 98"/>
          <p:cNvSpPr/>
          <p:nvPr/>
        </p:nvSpPr>
        <p:spPr>
          <a:xfrm>
            <a:off x="127526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五角星 99"/>
          <p:cNvSpPr/>
          <p:nvPr/>
        </p:nvSpPr>
        <p:spPr>
          <a:xfrm>
            <a:off x="145034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五角星 102"/>
          <p:cNvSpPr/>
          <p:nvPr/>
        </p:nvSpPr>
        <p:spPr>
          <a:xfrm>
            <a:off x="162918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五角星 104"/>
          <p:cNvSpPr/>
          <p:nvPr/>
        </p:nvSpPr>
        <p:spPr>
          <a:xfrm>
            <a:off x="197063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五角星 105"/>
          <p:cNvSpPr/>
          <p:nvPr/>
        </p:nvSpPr>
        <p:spPr>
          <a:xfrm>
            <a:off x="215065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五角星 106"/>
          <p:cNvSpPr/>
          <p:nvPr/>
        </p:nvSpPr>
        <p:spPr>
          <a:xfrm>
            <a:off x="233067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五角星 108"/>
          <p:cNvSpPr/>
          <p:nvPr/>
        </p:nvSpPr>
        <p:spPr>
          <a:xfrm>
            <a:off x="250575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五角星 109"/>
          <p:cNvSpPr/>
          <p:nvPr/>
        </p:nvSpPr>
        <p:spPr>
          <a:xfrm>
            <a:off x="268459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五角星 110"/>
          <p:cNvSpPr/>
          <p:nvPr/>
        </p:nvSpPr>
        <p:spPr>
          <a:xfrm>
            <a:off x="483411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五角星 111"/>
          <p:cNvSpPr/>
          <p:nvPr/>
        </p:nvSpPr>
        <p:spPr>
          <a:xfrm>
            <a:off x="501413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五角星 112"/>
          <p:cNvSpPr/>
          <p:nvPr/>
        </p:nvSpPr>
        <p:spPr>
          <a:xfrm>
            <a:off x="519415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五角星 113"/>
          <p:cNvSpPr/>
          <p:nvPr/>
        </p:nvSpPr>
        <p:spPr>
          <a:xfrm>
            <a:off x="536923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五角星 114"/>
          <p:cNvSpPr/>
          <p:nvPr/>
        </p:nvSpPr>
        <p:spPr>
          <a:xfrm>
            <a:off x="554808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64"/>
          <p:cNvSpPr>
            <a:spLocks noChangeArrowheads="1"/>
          </p:cNvSpPr>
          <p:nvPr/>
        </p:nvSpPr>
        <p:spPr bwMode="auto">
          <a:xfrm>
            <a:off x="5868890" y="2883162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损益滚动预测</a:t>
            </a:r>
          </a:p>
        </p:txBody>
      </p:sp>
      <p:sp>
        <p:nvSpPr>
          <p:cNvPr id="118" name="矩形 65"/>
          <p:cNvSpPr>
            <a:spLocks noChangeArrowheads="1"/>
          </p:cNvSpPr>
          <p:nvPr/>
        </p:nvSpPr>
        <p:spPr bwMode="auto">
          <a:xfrm>
            <a:off x="5868890" y="3216537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33077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2440" y="6525344"/>
            <a:ext cx="1440000" cy="216000"/>
          </a:xfrm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38EC136-8945-40F2-9EB8-25AD508EC81C}" type="slidenum">
              <a:rPr lang="zh-CN" altLang="en-US" sz="1200" kern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200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714480" y="-11114"/>
            <a:ext cx="7429552" cy="725470"/>
          </a:xfrm>
        </p:spPr>
        <p:txBody>
          <a:bodyPr/>
          <a:lstStyle/>
          <a:p>
            <a:r>
              <a:rPr lang="zh-CN" altLang="en-US" dirty="0" smtClean="0"/>
              <a:t>预算线上管控实现</a:t>
            </a:r>
            <a:r>
              <a:rPr lang="zh-CN" altLang="en-US" dirty="0"/>
              <a:t>的业务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五边形 10"/>
          <p:cNvSpPr>
            <a:spLocks noChangeArrowheads="1"/>
          </p:cNvSpPr>
          <p:nvPr/>
        </p:nvSpPr>
        <p:spPr bwMode="auto">
          <a:xfrm>
            <a:off x="868364" y="1905021"/>
            <a:ext cx="7376044" cy="720725"/>
          </a:xfrm>
          <a:prstGeom prst="homePlate">
            <a:avLst>
              <a:gd name="adj" fmla="val 49927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60441" y="1924070"/>
            <a:ext cx="6714827" cy="312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>
              <a:defRPr/>
            </a:pP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系统实现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的预算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管理业务内容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46151" y="2293961"/>
            <a:ext cx="827088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目标设定</a:t>
            </a: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935167" y="2290786"/>
            <a:ext cx="827087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业务申报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910685" y="2288209"/>
            <a:ext cx="1805332" cy="28147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财务预算编制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5831557" y="2289195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滚动预测</a:t>
            </a: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6848177" y="2289195"/>
            <a:ext cx="827088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预算分析</a:t>
            </a:r>
          </a:p>
        </p:txBody>
      </p:sp>
      <p:sp>
        <p:nvSpPr>
          <p:cNvPr id="14" name="五边形 10"/>
          <p:cNvSpPr>
            <a:spLocks noChangeArrowheads="1"/>
          </p:cNvSpPr>
          <p:nvPr/>
        </p:nvSpPr>
        <p:spPr bwMode="auto">
          <a:xfrm rot="5400000">
            <a:off x="-1440695" y="3671975"/>
            <a:ext cx="4050611" cy="504000"/>
          </a:xfrm>
          <a:prstGeom prst="homePlate">
            <a:avLst>
              <a:gd name="adj" fmla="val 49880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9891" y="2822233"/>
            <a:ext cx="420687" cy="9668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endParaRPr lang="zh-CN" altLang="en-US" sz="1400" kern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9888" y="3849855"/>
            <a:ext cx="417512" cy="17951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各业务板块</a:t>
            </a:r>
          </a:p>
        </p:txBody>
      </p:sp>
      <p:cxnSp>
        <p:nvCxnSpPr>
          <p:cNvPr id="17" name="直接箭头连接符 18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773241" y="244159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0" name="直接箭头连接符 24"/>
          <p:cNvCxnSpPr>
            <a:cxnSpLocks noChangeShapeType="1"/>
            <a:stCxn id="11" idx="3"/>
            <a:endCxn id="72" idx="1"/>
          </p:cNvCxnSpPr>
          <p:nvPr/>
        </p:nvCxnSpPr>
        <p:spPr bwMode="auto">
          <a:xfrm flipV="1">
            <a:off x="4716017" y="2426616"/>
            <a:ext cx="156323" cy="233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27"/>
          <p:cNvCxnSpPr>
            <a:cxnSpLocks noChangeShapeType="1"/>
            <a:endCxn id="13" idx="1"/>
          </p:cNvCxnSpPr>
          <p:nvPr/>
        </p:nvCxnSpPr>
        <p:spPr bwMode="auto">
          <a:xfrm flipV="1">
            <a:off x="6617750" y="2439214"/>
            <a:ext cx="230431" cy="79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91122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集团目标测算</a:t>
            </a:r>
          </a:p>
        </p:txBody>
      </p:sp>
      <p:cxnSp>
        <p:nvCxnSpPr>
          <p:cNvPr id="23" name="直接连接符 30"/>
          <p:cNvCxnSpPr>
            <a:cxnSpLocks noChangeShapeType="1"/>
          </p:cNvCxnSpPr>
          <p:nvPr/>
        </p:nvCxnSpPr>
        <p:spPr bwMode="auto">
          <a:xfrm flipH="1">
            <a:off x="1828803" y="2827999"/>
            <a:ext cx="15877" cy="297726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6" name="直接连接符 33"/>
          <p:cNvCxnSpPr>
            <a:cxnSpLocks noChangeShapeType="1"/>
          </p:cNvCxnSpPr>
          <p:nvPr/>
        </p:nvCxnSpPr>
        <p:spPr bwMode="auto">
          <a:xfrm flipH="1">
            <a:off x="2865441" y="2831857"/>
            <a:ext cx="1" cy="297340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7" name="直接连接符 34"/>
          <p:cNvCxnSpPr>
            <a:cxnSpLocks noChangeShapeType="1"/>
          </p:cNvCxnSpPr>
          <p:nvPr/>
        </p:nvCxnSpPr>
        <p:spPr bwMode="auto">
          <a:xfrm flipH="1">
            <a:off x="4766472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8" name="直接连接符 35"/>
          <p:cNvCxnSpPr>
            <a:cxnSpLocks noChangeShapeType="1"/>
          </p:cNvCxnSpPr>
          <p:nvPr/>
        </p:nvCxnSpPr>
        <p:spPr bwMode="auto">
          <a:xfrm flipH="1">
            <a:off x="6813255" y="2852936"/>
            <a:ext cx="6351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>
            <a:off x="898528" y="3849855"/>
            <a:ext cx="734588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31" name="矩形 42"/>
          <p:cNvSpPr>
            <a:spLocks noChangeArrowheads="1"/>
          </p:cNvSpPr>
          <p:nvPr/>
        </p:nvSpPr>
        <p:spPr bwMode="auto">
          <a:xfrm>
            <a:off x="925516" y="3935582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目标测算</a:t>
            </a:r>
          </a:p>
        </p:txBody>
      </p:sp>
      <p:sp>
        <p:nvSpPr>
          <p:cNvPr id="32" name="矩形 43"/>
          <p:cNvSpPr>
            <a:spLocks noChangeArrowheads="1"/>
          </p:cNvSpPr>
          <p:nvPr/>
        </p:nvSpPr>
        <p:spPr bwMode="auto">
          <a:xfrm>
            <a:off x="922342" y="4269751"/>
            <a:ext cx="827087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目标分解</a:t>
            </a:r>
          </a:p>
        </p:txBody>
      </p:sp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1943125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营销计划</a:t>
            </a:r>
          </a:p>
        </p:txBody>
      </p:sp>
      <p:sp>
        <p:nvSpPr>
          <p:cNvPr id="39" name="矩形 50"/>
          <p:cNvSpPr>
            <a:spLocks noChangeArrowheads="1"/>
          </p:cNvSpPr>
          <p:nvPr/>
        </p:nvSpPr>
        <p:spPr bwMode="auto">
          <a:xfrm>
            <a:off x="2910685" y="2874851"/>
            <a:ext cx="1812131" cy="238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集团预算合并</a:t>
            </a: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3905253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43" name="矩形 54"/>
          <p:cNvSpPr>
            <a:spLocks noChangeArrowheads="1"/>
          </p:cNvSpPr>
          <p:nvPr/>
        </p:nvSpPr>
        <p:spPr bwMode="auto">
          <a:xfrm>
            <a:off x="3908162" y="4293096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55"/>
          <p:cNvSpPr>
            <a:spLocks noChangeArrowheads="1"/>
          </p:cNvSpPr>
          <p:nvPr/>
        </p:nvSpPr>
        <p:spPr bwMode="auto">
          <a:xfrm>
            <a:off x="2952751" y="3936376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收入预算</a:t>
            </a:r>
          </a:p>
        </p:txBody>
      </p:sp>
      <p:sp>
        <p:nvSpPr>
          <p:cNvPr id="45" name="矩形 56"/>
          <p:cNvSpPr>
            <a:spLocks noChangeArrowheads="1"/>
          </p:cNvSpPr>
          <p:nvPr/>
        </p:nvSpPr>
        <p:spPr bwMode="auto">
          <a:xfrm>
            <a:off x="2965453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矩形 64"/>
          <p:cNvSpPr>
            <a:spLocks noChangeArrowheads="1"/>
          </p:cNvSpPr>
          <p:nvPr/>
        </p:nvSpPr>
        <p:spPr bwMode="auto">
          <a:xfrm>
            <a:off x="5870089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损益滚动预测</a:t>
            </a:r>
          </a:p>
        </p:txBody>
      </p:sp>
      <p:sp>
        <p:nvSpPr>
          <p:cNvPr id="53" name="矩形 65"/>
          <p:cNvSpPr>
            <a:spLocks noChangeArrowheads="1"/>
          </p:cNvSpPr>
          <p:nvPr/>
        </p:nvSpPr>
        <p:spPr bwMode="auto">
          <a:xfrm>
            <a:off x="5870089" y="4269751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  <p:sp>
        <p:nvSpPr>
          <p:cNvPr id="54" name="矩形 66"/>
          <p:cNvSpPr>
            <a:spLocks noChangeArrowheads="1"/>
          </p:cNvSpPr>
          <p:nvPr/>
        </p:nvSpPr>
        <p:spPr bwMode="auto">
          <a:xfrm>
            <a:off x="6898980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5" name="矩形 67"/>
          <p:cNvSpPr>
            <a:spLocks noChangeArrowheads="1"/>
          </p:cNvSpPr>
          <p:nvPr/>
        </p:nvSpPr>
        <p:spPr bwMode="auto">
          <a:xfrm>
            <a:off x="6897394" y="3183550"/>
            <a:ext cx="827087" cy="258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预算执行分析</a:t>
            </a:r>
          </a:p>
        </p:txBody>
      </p:sp>
      <p:sp>
        <p:nvSpPr>
          <p:cNvPr id="56" name="矩形 68"/>
          <p:cNvSpPr>
            <a:spLocks noChangeArrowheads="1"/>
          </p:cNvSpPr>
          <p:nvPr/>
        </p:nvSpPr>
        <p:spPr bwMode="auto">
          <a:xfrm>
            <a:off x="6910094" y="3501504"/>
            <a:ext cx="827087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7" name="矩形 69"/>
          <p:cNvSpPr>
            <a:spLocks noChangeArrowheads="1"/>
          </p:cNvSpPr>
          <p:nvPr/>
        </p:nvSpPr>
        <p:spPr bwMode="auto">
          <a:xfrm>
            <a:off x="6905327" y="3936376"/>
            <a:ext cx="827088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</a:p>
        </p:txBody>
      </p:sp>
      <p:sp>
        <p:nvSpPr>
          <p:cNvPr id="58" name="矩形 70"/>
          <p:cNvSpPr>
            <a:spLocks noChangeArrowheads="1"/>
          </p:cNvSpPr>
          <p:nvPr/>
        </p:nvSpPr>
        <p:spPr bwMode="auto">
          <a:xfrm>
            <a:off x="6902154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预算执行分析</a:t>
            </a:r>
          </a:p>
        </p:txBody>
      </p:sp>
      <p:sp>
        <p:nvSpPr>
          <p:cNvPr id="60" name="矩形 72"/>
          <p:cNvSpPr>
            <a:spLocks noChangeArrowheads="1"/>
          </p:cNvSpPr>
          <p:nvPr/>
        </p:nvSpPr>
        <p:spPr bwMode="auto">
          <a:xfrm>
            <a:off x="6895806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预算差异分析</a:t>
            </a:r>
          </a:p>
        </p:txBody>
      </p:sp>
      <p:sp>
        <p:nvSpPr>
          <p:cNvPr id="71" name="矩形 35"/>
          <p:cNvSpPr>
            <a:spLocks noChangeArrowheads="1"/>
          </p:cNvSpPr>
          <p:nvPr/>
        </p:nvSpPr>
        <p:spPr bwMode="auto">
          <a:xfrm>
            <a:off x="474664" y="1169977"/>
            <a:ext cx="8297863" cy="401637"/>
          </a:xfrm>
          <a:prstGeom prst="rect">
            <a:avLst/>
          </a:prstGeom>
          <a:noFill/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l" rtl="0"/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预算线上管控可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实现功能一览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矩形 12"/>
          <p:cNvSpPr>
            <a:spLocks noChangeArrowheads="1"/>
          </p:cNvSpPr>
          <p:nvPr/>
        </p:nvSpPr>
        <p:spPr bwMode="auto">
          <a:xfrm>
            <a:off x="4872340" y="2276596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预算控制</a:t>
            </a:r>
          </a:p>
        </p:txBody>
      </p:sp>
      <p:sp>
        <p:nvSpPr>
          <p:cNvPr id="83" name="矩形 52"/>
          <p:cNvSpPr>
            <a:spLocks noChangeArrowheads="1"/>
          </p:cNvSpPr>
          <p:nvPr/>
        </p:nvSpPr>
        <p:spPr bwMode="auto">
          <a:xfrm>
            <a:off x="2929368" y="3184344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85" name="矩形 54"/>
          <p:cNvSpPr>
            <a:spLocks noChangeArrowheads="1"/>
          </p:cNvSpPr>
          <p:nvPr/>
        </p:nvSpPr>
        <p:spPr bwMode="auto">
          <a:xfrm>
            <a:off x="3884616" y="3183550"/>
            <a:ext cx="828675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</a:t>
            </a:r>
            <a:endParaRPr lang="en-US" altLang="zh-CN" sz="1000" kern="12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流量表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8" name="矩形 28"/>
          <p:cNvSpPr>
            <a:spLocks noChangeArrowheads="1"/>
          </p:cNvSpPr>
          <p:nvPr/>
        </p:nvSpPr>
        <p:spPr bwMode="auto">
          <a:xfrm>
            <a:off x="1943125" y="393637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sp>
        <p:nvSpPr>
          <p:cNvPr id="94" name="矩形 28"/>
          <p:cNvSpPr>
            <a:spLocks noChangeArrowheads="1"/>
          </p:cNvSpPr>
          <p:nvPr/>
        </p:nvSpPr>
        <p:spPr bwMode="auto">
          <a:xfrm>
            <a:off x="195709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en-US" altLang="zh-CN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KPI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指标</a:t>
            </a:r>
          </a:p>
        </p:txBody>
      </p:sp>
      <p:cxnSp>
        <p:nvCxnSpPr>
          <p:cNvPr id="90" name="直接箭头连接符 24"/>
          <p:cNvCxnSpPr>
            <a:cxnSpLocks noChangeShapeType="1"/>
          </p:cNvCxnSpPr>
          <p:nvPr/>
        </p:nvCxnSpPr>
        <p:spPr bwMode="auto">
          <a:xfrm flipV="1">
            <a:off x="5709095" y="2408289"/>
            <a:ext cx="159049" cy="12599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82" name="矩形 59"/>
          <p:cNvSpPr>
            <a:spLocks noChangeArrowheads="1"/>
          </p:cNvSpPr>
          <p:nvPr/>
        </p:nvSpPr>
        <p:spPr bwMode="auto">
          <a:xfrm>
            <a:off x="2956292" y="4611985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2" name="直接连接符 34"/>
          <p:cNvCxnSpPr>
            <a:cxnSpLocks noChangeShapeType="1"/>
          </p:cNvCxnSpPr>
          <p:nvPr/>
        </p:nvCxnSpPr>
        <p:spPr bwMode="auto">
          <a:xfrm flipH="1">
            <a:off x="5751038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93" name="矩形 45"/>
          <p:cNvSpPr>
            <a:spLocks noChangeArrowheads="1"/>
          </p:cNvSpPr>
          <p:nvPr/>
        </p:nvSpPr>
        <p:spPr bwMode="auto">
          <a:xfrm>
            <a:off x="1943125" y="4606131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人员计划</a:t>
            </a:r>
          </a:p>
        </p:txBody>
      </p:sp>
      <p:sp>
        <p:nvSpPr>
          <p:cNvPr id="101" name="矩形 46"/>
          <p:cNvSpPr>
            <a:spLocks noChangeArrowheads="1"/>
          </p:cNvSpPr>
          <p:nvPr/>
        </p:nvSpPr>
        <p:spPr bwMode="auto">
          <a:xfrm>
            <a:off x="1943125" y="4921669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费用支出计划</a:t>
            </a:r>
          </a:p>
        </p:txBody>
      </p:sp>
      <p:sp>
        <p:nvSpPr>
          <p:cNvPr id="104" name="矩形 28"/>
          <p:cNvSpPr>
            <a:spLocks noChangeArrowheads="1"/>
          </p:cNvSpPr>
          <p:nvPr/>
        </p:nvSpPr>
        <p:spPr bwMode="auto">
          <a:xfrm>
            <a:off x="916331" y="3184344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</a:p>
        </p:txBody>
      </p:sp>
      <p:sp>
        <p:nvSpPr>
          <p:cNvPr id="108" name="矩形 46"/>
          <p:cNvSpPr>
            <a:spLocks noChangeArrowheads="1"/>
          </p:cNvSpPr>
          <p:nvPr/>
        </p:nvSpPr>
        <p:spPr bwMode="auto">
          <a:xfrm>
            <a:off x="1943125" y="5260057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cxnSp>
        <p:nvCxnSpPr>
          <p:cNvPr id="102" name="直接箭头连接符 18"/>
          <p:cNvCxnSpPr>
            <a:cxnSpLocks noChangeShapeType="1"/>
          </p:cNvCxnSpPr>
          <p:nvPr/>
        </p:nvCxnSpPr>
        <p:spPr bwMode="auto">
          <a:xfrm flipV="1">
            <a:off x="2771800" y="242088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3" name="矩形 28"/>
          <p:cNvSpPr>
            <a:spLocks noChangeArrowheads="1"/>
          </p:cNvSpPr>
          <p:nvPr/>
        </p:nvSpPr>
        <p:spPr bwMode="auto">
          <a:xfrm>
            <a:off x="4860032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实际收入</a:t>
            </a:r>
          </a:p>
        </p:txBody>
      </p:sp>
      <p:sp>
        <p:nvSpPr>
          <p:cNvPr id="64" name="矩形 28"/>
          <p:cNvSpPr>
            <a:spLocks noChangeArrowheads="1"/>
          </p:cNvSpPr>
          <p:nvPr/>
        </p:nvSpPr>
        <p:spPr bwMode="auto">
          <a:xfrm>
            <a:off x="4857752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费用控制</a:t>
            </a:r>
          </a:p>
        </p:txBody>
      </p: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857752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人员控制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22760" y="5445224"/>
            <a:ext cx="1872208" cy="988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 45"/>
          <p:cNvSpPr>
            <a:spLocks noChangeArrowheads="1"/>
          </p:cNvSpPr>
          <p:nvPr/>
        </p:nvSpPr>
        <p:spPr bwMode="auto">
          <a:xfrm>
            <a:off x="7308352" y="6006358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52"/>
          <p:cNvSpPr>
            <a:spLocks noChangeArrowheads="1"/>
          </p:cNvSpPr>
          <p:nvPr/>
        </p:nvSpPr>
        <p:spPr bwMode="auto">
          <a:xfrm>
            <a:off x="7307559" y="5639674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7732187" y="5612877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charset="0"/>
              </a:rPr>
              <a:t>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有功能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7740352" y="5994491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本期功能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3" name="五角星 122"/>
          <p:cNvSpPr/>
          <p:nvPr/>
        </p:nvSpPr>
        <p:spPr>
          <a:xfrm>
            <a:off x="327587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五角星 123"/>
          <p:cNvSpPr/>
          <p:nvPr/>
        </p:nvSpPr>
        <p:spPr>
          <a:xfrm>
            <a:off x="345589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五角星 124"/>
          <p:cNvSpPr/>
          <p:nvPr/>
        </p:nvSpPr>
        <p:spPr>
          <a:xfrm>
            <a:off x="363591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五角星 125"/>
          <p:cNvSpPr/>
          <p:nvPr/>
        </p:nvSpPr>
        <p:spPr>
          <a:xfrm>
            <a:off x="381099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五角星 126"/>
          <p:cNvSpPr/>
          <p:nvPr/>
        </p:nvSpPr>
        <p:spPr>
          <a:xfrm>
            <a:off x="398984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五角星 127"/>
          <p:cNvSpPr/>
          <p:nvPr/>
        </p:nvSpPr>
        <p:spPr>
          <a:xfrm>
            <a:off x="583600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五角星 128"/>
          <p:cNvSpPr/>
          <p:nvPr/>
        </p:nvSpPr>
        <p:spPr>
          <a:xfrm>
            <a:off x="601602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五角星 129"/>
          <p:cNvSpPr/>
          <p:nvPr/>
        </p:nvSpPr>
        <p:spPr>
          <a:xfrm>
            <a:off x="619604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五角星 130"/>
          <p:cNvSpPr/>
          <p:nvPr/>
        </p:nvSpPr>
        <p:spPr>
          <a:xfrm>
            <a:off x="6371128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五角星 131"/>
          <p:cNvSpPr/>
          <p:nvPr/>
        </p:nvSpPr>
        <p:spPr>
          <a:xfrm>
            <a:off x="6549976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五角星 132"/>
          <p:cNvSpPr/>
          <p:nvPr/>
        </p:nvSpPr>
        <p:spPr>
          <a:xfrm>
            <a:off x="690355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五角星 133"/>
          <p:cNvSpPr/>
          <p:nvPr/>
        </p:nvSpPr>
        <p:spPr>
          <a:xfrm>
            <a:off x="708357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五角星 134"/>
          <p:cNvSpPr/>
          <p:nvPr/>
        </p:nvSpPr>
        <p:spPr>
          <a:xfrm>
            <a:off x="726359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五角星 135"/>
          <p:cNvSpPr/>
          <p:nvPr/>
        </p:nvSpPr>
        <p:spPr>
          <a:xfrm>
            <a:off x="743867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五角星 136"/>
          <p:cNvSpPr/>
          <p:nvPr/>
        </p:nvSpPr>
        <p:spPr>
          <a:xfrm>
            <a:off x="761752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五角星 137"/>
          <p:cNvSpPr/>
          <p:nvPr/>
        </p:nvSpPr>
        <p:spPr>
          <a:xfrm>
            <a:off x="92430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五角星 138"/>
          <p:cNvSpPr/>
          <p:nvPr/>
        </p:nvSpPr>
        <p:spPr>
          <a:xfrm>
            <a:off x="11043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五角星 139"/>
          <p:cNvSpPr/>
          <p:nvPr/>
        </p:nvSpPr>
        <p:spPr>
          <a:xfrm>
            <a:off x="128434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五角星 140"/>
          <p:cNvSpPr/>
          <p:nvPr/>
        </p:nvSpPr>
        <p:spPr>
          <a:xfrm>
            <a:off x="14594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五角星 141"/>
          <p:cNvSpPr/>
          <p:nvPr/>
        </p:nvSpPr>
        <p:spPr>
          <a:xfrm>
            <a:off x="163827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五角星 142"/>
          <p:cNvSpPr/>
          <p:nvPr/>
        </p:nvSpPr>
        <p:spPr>
          <a:xfrm>
            <a:off x="197971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五角星 143"/>
          <p:cNvSpPr/>
          <p:nvPr/>
        </p:nvSpPr>
        <p:spPr>
          <a:xfrm>
            <a:off x="215973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五角星 144"/>
          <p:cNvSpPr/>
          <p:nvPr/>
        </p:nvSpPr>
        <p:spPr>
          <a:xfrm>
            <a:off x="233975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五角星 145"/>
          <p:cNvSpPr/>
          <p:nvPr/>
        </p:nvSpPr>
        <p:spPr>
          <a:xfrm>
            <a:off x="251483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五角星 146"/>
          <p:cNvSpPr/>
          <p:nvPr/>
        </p:nvSpPr>
        <p:spPr>
          <a:xfrm>
            <a:off x="269368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五角星 147"/>
          <p:cNvSpPr/>
          <p:nvPr/>
        </p:nvSpPr>
        <p:spPr>
          <a:xfrm>
            <a:off x="484319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五角星 148"/>
          <p:cNvSpPr/>
          <p:nvPr/>
        </p:nvSpPr>
        <p:spPr>
          <a:xfrm>
            <a:off x="502321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五角星 149"/>
          <p:cNvSpPr/>
          <p:nvPr/>
        </p:nvSpPr>
        <p:spPr>
          <a:xfrm>
            <a:off x="520323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五角星 150"/>
          <p:cNvSpPr/>
          <p:nvPr/>
        </p:nvSpPr>
        <p:spPr>
          <a:xfrm>
            <a:off x="5378314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五角星 151"/>
          <p:cNvSpPr/>
          <p:nvPr/>
        </p:nvSpPr>
        <p:spPr>
          <a:xfrm>
            <a:off x="555716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64"/>
          <p:cNvSpPr>
            <a:spLocks noChangeArrowheads="1"/>
          </p:cNvSpPr>
          <p:nvPr/>
        </p:nvSpPr>
        <p:spPr bwMode="auto">
          <a:xfrm>
            <a:off x="5870089" y="2883162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损益滚动预测</a:t>
            </a:r>
          </a:p>
        </p:txBody>
      </p:sp>
      <p:sp>
        <p:nvSpPr>
          <p:cNvPr id="106" name="矩形 65"/>
          <p:cNvSpPr>
            <a:spLocks noChangeArrowheads="1"/>
          </p:cNvSpPr>
          <p:nvPr/>
        </p:nvSpPr>
        <p:spPr bwMode="auto">
          <a:xfrm>
            <a:off x="5870089" y="3216537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现金滚动</a:t>
            </a:r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预测</a:t>
            </a:r>
          </a:p>
        </p:txBody>
      </p:sp>
    </p:spTree>
    <p:extLst>
      <p:ext uri="{BB962C8B-B14F-4D97-AF65-F5344CB8AC3E}">
        <p14:creationId xmlns:p14="http://schemas.microsoft.com/office/powerpoint/2010/main" val="39791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2440" y="6525344"/>
            <a:ext cx="1440000" cy="216000"/>
          </a:xfrm>
          <a:noFill/>
        </p:spPr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38EC136-8945-40F2-9EB8-25AD508EC81C}" type="slidenum">
              <a:rPr lang="zh-CN" altLang="en-US" sz="1200" kern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z="1200" kern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>
          <a:xfrm>
            <a:off x="1714480" y="-11114"/>
            <a:ext cx="7429552" cy="725470"/>
          </a:xfrm>
        </p:spPr>
        <p:txBody>
          <a:bodyPr/>
          <a:lstStyle/>
          <a:p>
            <a:r>
              <a:rPr lang="zh-CN" altLang="en-US" dirty="0" smtClean="0"/>
              <a:t>预算线上管控实现</a:t>
            </a:r>
            <a:r>
              <a:rPr lang="zh-CN" altLang="en-US" dirty="0"/>
              <a:t>的业务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  <p:sp>
        <p:nvSpPr>
          <p:cNvPr id="4" name="五边形 10"/>
          <p:cNvSpPr>
            <a:spLocks noChangeArrowheads="1"/>
          </p:cNvSpPr>
          <p:nvPr/>
        </p:nvSpPr>
        <p:spPr bwMode="auto">
          <a:xfrm>
            <a:off x="868364" y="1905021"/>
            <a:ext cx="7376044" cy="720725"/>
          </a:xfrm>
          <a:prstGeom prst="homePlate">
            <a:avLst>
              <a:gd name="adj" fmla="val 49927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60441" y="1924070"/>
            <a:ext cx="6714827" cy="3127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>
              <a:defRPr/>
            </a:pP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系统实现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的预算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管理业务内容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46151" y="2293961"/>
            <a:ext cx="827088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目标设定</a:t>
            </a: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1935167" y="2290786"/>
            <a:ext cx="827087" cy="301625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业务申报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2910685" y="2288209"/>
            <a:ext cx="1805332" cy="28147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财务预算编制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5831557" y="2289195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滚动预测</a:t>
            </a: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6848177" y="2289195"/>
            <a:ext cx="827088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预算分析</a:t>
            </a:r>
          </a:p>
        </p:txBody>
      </p:sp>
      <p:sp>
        <p:nvSpPr>
          <p:cNvPr id="14" name="五边形 10"/>
          <p:cNvSpPr>
            <a:spLocks noChangeArrowheads="1"/>
          </p:cNvSpPr>
          <p:nvPr/>
        </p:nvSpPr>
        <p:spPr bwMode="auto">
          <a:xfrm rot="5400000">
            <a:off x="-1440695" y="3671975"/>
            <a:ext cx="4050611" cy="504000"/>
          </a:xfrm>
          <a:prstGeom prst="homePlate">
            <a:avLst>
              <a:gd name="adj" fmla="val 49880"/>
            </a:avLst>
          </a:prstGeom>
          <a:solidFill>
            <a:schemeClr val="accent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endParaRPr lang="zh-CN" altLang="en-US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9891" y="2822233"/>
            <a:ext cx="420687" cy="96680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</a:t>
            </a:r>
            <a:endParaRPr lang="zh-CN" altLang="en-US" sz="1400" kern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69888" y="3849855"/>
            <a:ext cx="417512" cy="17951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 vert="eaVert" lIns="0" tIns="0" rIns="0" bIns="0" anchor="ctr"/>
          <a:lstStyle/>
          <a:p>
            <a:pPr algn="ctr" rtl="0">
              <a:defRPr/>
            </a:pPr>
            <a:r>
              <a:rPr lang="zh-CN" altLang="en-US" sz="1400" kern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各业务板块</a:t>
            </a:r>
          </a:p>
        </p:txBody>
      </p:sp>
      <p:cxnSp>
        <p:nvCxnSpPr>
          <p:cNvPr id="17" name="直接箭头连接符 18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773241" y="244159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0" name="直接箭头连接符 24"/>
          <p:cNvCxnSpPr>
            <a:cxnSpLocks noChangeShapeType="1"/>
            <a:stCxn id="11" idx="3"/>
            <a:endCxn id="72" idx="1"/>
          </p:cNvCxnSpPr>
          <p:nvPr/>
        </p:nvCxnSpPr>
        <p:spPr bwMode="auto">
          <a:xfrm flipV="1">
            <a:off x="4716017" y="2426616"/>
            <a:ext cx="156323" cy="2333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21" name="直接箭头连接符 27"/>
          <p:cNvCxnSpPr>
            <a:cxnSpLocks noChangeShapeType="1"/>
            <a:endCxn id="13" idx="1"/>
          </p:cNvCxnSpPr>
          <p:nvPr/>
        </p:nvCxnSpPr>
        <p:spPr bwMode="auto">
          <a:xfrm flipV="1">
            <a:off x="6617750" y="2439214"/>
            <a:ext cx="230431" cy="79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911228" y="2865326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集团目标测算</a:t>
            </a:r>
          </a:p>
        </p:txBody>
      </p:sp>
      <p:cxnSp>
        <p:nvCxnSpPr>
          <p:cNvPr id="23" name="直接连接符 30"/>
          <p:cNvCxnSpPr>
            <a:cxnSpLocks noChangeShapeType="1"/>
          </p:cNvCxnSpPr>
          <p:nvPr/>
        </p:nvCxnSpPr>
        <p:spPr bwMode="auto">
          <a:xfrm flipH="1">
            <a:off x="1828803" y="2827999"/>
            <a:ext cx="15877" cy="2977265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6" name="直接连接符 33"/>
          <p:cNvCxnSpPr>
            <a:cxnSpLocks noChangeShapeType="1"/>
          </p:cNvCxnSpPr>
          <p:nvPr/>
        </p:nvCxnSpPr>
        <p:spPr bwMode="auto">
          <a:xfrm flipH="1">
            <a:off x="2865441" y="2831857"/>
            <a:ext cx="1" cy="297340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7" name="直接连接符 34"/>
          <p:cNvCxnSpPr>
            <a:cxnSpLocks noChangeShapeType="1"/>
          </p:cNvCxnSpPr>
          <p:nvPr/>
        </p:nvCxnSpPr>
        <p:spPr bwMode="auto">
          <a:xfrm flipH="1">
            <a:off x="4766472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28" name="直接连接符 35"/>
          <p:cNvCxnSpPr>
            <a:cxnSpLocks noChangeShapeType="1"/>
          </p:cNvCxnSpPr>
          <p:nvPr/>
        </p:nvCxnSpPr>
        <p:spPr bwMode="auto">
          <a:xfrm flipH="1">
            <a:off x="6813255" y="2852936"/>
            <a:ext cx="6351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>
            <a:off x="898528" y="3849855"/>
            <a:ext cx="7345880" cy="1588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31" name="矩形 42"/>
          <p:cNvSpPr>
            <a:spLocks noChangeArrowheads="1"/>
          </p:cNvSpPr>
          <p:nvPr/>
        </p:nvSpPr>
        <p:spPr bwMode="auto">
          <a:xfrm>
            <a:off x="925516" y="3935582"/>
            <a:ext cx="827087" cy="258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目标测算</a:t>
            </a:r>
          </a:p>
        </p:txBody>
      </p:sp>
      <p:sp>
        <p:nvSpPr>
          <p:cNvPr id="32" name="矩形 43"/>
          <p:cNvSpPr>
            <a:spLocks noChangeArrowheads="1"/>
          </p:cNvSpPr>
          <p:nvPr/>
        </p:nvSpPr>
        <p:spPr bwMode="auto">
          <a:xfrm>
            <a:off x="922342" y="4269751"/>
            <a:ext cx="827087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目标分解</a:t>
            </a:r>
          </a:p>
        </p:txBody>
      </p:sp>
      <p:sp>
        <p:nvSpPr>
          <p:cNvPr id="33" name="矩形 44"/>
          <p:cNvSpPr>
            <a:spLocks noChangeArrowheads="1"/>
          </p:cNvSpPr>
          <p:nvPr/>
        </p:nvSpPr>
        <p:spPr bwMode="auto">
          <a:xfrm>
            <a:off x="1943125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营销计划</a:t>
            </a:r>
          </a:p>
        </p:txBody>
      </p:sp>
      <p:sp>
        <p:nvSpPr>
          <p:cNvPr id="39" name="矩形 50"/>
          <p:cNvSpPr>
            <a:spLocks noChangeArrowheads="1"/>
          </p:cNvSpPr>
          <p:nvPr/>
        </p:nvSpPr>
        <p:spPr bwMode="auto">
          <a:xfrm>
            <a:off x="2910685" y="2874851"/>
            <a:ext cx="1812131" cy="238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集团预算合并</a:t>
            </a: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3905253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43" name="矩形 54"/>
          <p:cNvSpPr>
            <a:spLocks noChangeArrowheads="1"/>
          </p:cNvSpPr>
          <p:nvPr/>
        </p:nvSpPr>
        <p:spPr bwMode="auto">
          <a:xfrm>
            <a:off x="3900490" y="4293096"/>
            <a:ext cx="828675" cy="258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预算现金</a:t>
            </a:r>
            <a:endParaRPr lang="en-US" altLang="zh-CN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流量表</a:t>
            </a:r>
          </a:p>
        </p:txBody>
      </p:sp>
      <p:sp>
        <p:nvSpPr>
          <p:cNvPr id="44" name="矩形 55"/>
          <p:cNvSpPr>
            <a:spLocks noChangeArrowheads="1"/>
          </p:cNvSpPr>
          <p:nvPr/>
        </p:nvSpPr>
        <p:spPr bwMode="auto">
          <a:xfrm>
            <a:off x="2952751" y="3936376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收入预算</a:t>
            </a:r>
          </a:p>
        </p:txBody>
      </p:sp>
      <p:sp>
        <p:nvSpPr>
          <p:cNvPr id="45" name="矩形 56"/>
          <p:cNvSpPr>
            <a:spLocks noChangeArrowheads="1"/>
          </p:cNvSpPr>
          <p:nvPr/>
        </p:nvSpPr>
        <p:spPr bwMode="auto">
          <a:xfrm>
            <a:off x="2965453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矩形 64"/>
          <p:cNvSpPr>
            <a:spLocks noChangeArrowheads="1"/>
          </p:cNvSpPr>
          <p:nvPr/>
        </p:nvSpPr>
        <p:spPr bwMode="auto">
          <a:xfrm>
            <a:off x="5870089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损益滚动预测</a:t>
            </a:r>
          </a:p>
        </p:txBody>
      </p:sp>
      <p:sp>
        <p:nvSpPr>
          <p:cNvPr id="53" name="矩形 65"/>
          <p:cNvSpPr>
            <a:spLocks noChangeArrowheads="1"/>
          </p:cNvSpPr>
          <p:nvPr/>
        </p:nvSpPr>
        <p:spPr bwMode="auto">
          <a:xfrm>
            <a:off x="5870089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现金滚动预测</a:t>
            </a:r>
          </a:p>
        </p:txBody>
      </p:sp>
      <p:sp>
        <p:nvSpPr>
          <p:cNvPr id="54" name="矩形 66"/>
          <p:cNvSpPr>
            <a:spLocks noChangeArrowheads="1"/>
          </p:cNvSpPr>
          <p:nvPr/>
        </p:nvSpPr>
        <p:spPr bwMode="auto">
          <a:xfrm>
            <a:off x="6898980" y="286532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5" name="矩形 67"/>
          <p:cNvSpPr>
            <a:spLocks noChangeArrowheads="1"/>
          </p:cNvSpPr>
          <p:nvPr/>
        </p:nvSpPr>
        <p:spPr bwMode="auto">
          <a:xfrm>
            <a:off x="6897394" y="3183550"/>
            <a:ext cx="827087" cy="258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预算执行分析</a:t>
            </a:r>
          </a:p>
        </p:txBody>
      </p:sp>
      <p:sp>
        <p:nvSpPr>
          <p:cNvPr id="56" name="矩形 68"/>
          <p:cNvSpPr>
            <a:spLocks noChangeArrowheads="1"/>
          </p:cNvSpPr>
          <p:nvPr/>
        </p:nvSpPr>
        <p:spPr bwMode="auto">
          <a:xfrm>
            <a:off x="6910094" y="3501504"/>
            <a:ext cx="827087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7" name="矩形 69"/>
          <p:cNvSpPr>
            <a:spLocks noChangeArrowheads="1"/>
          </p:cNvSpPr>
          <p:nvPr/>
        </p:nvSpPr>
        <p:spPr bwMode="auto">
          <a:xfrm>
            <a:off x="6905327" y="3936376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58" name="矩形 70"/>
          <p:cNvSpPr>
            <a:spLocks noChangeArrowheads="1"/>
          </p:cNvSpPr>
          <p:nvPr/>
        </p:nvSpPr>
        <p:spPr bwMode="auto">
          <a:xfrm>
            <a:off x="6902154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预算执行分析</a:t>
            </a:r>
          </a:p>
        </p:txBody>
      </p:sp>
      <p:sp>
        <p:nvSpPr>
          <p:cNvPr id="60" name="矩形 72"/>
          <p:cNvSpPr>
            <a:spLocks noChangeArrowheads="1"/>
          </p:cNvSpPr>
          <p:nvPr/>
        </p:nvSpPr>
        <p:spPr bwMode="auto">
          <a:xfrm>
            <a:off x="6895806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预算差异分析</a:t>
            </a:r>
          </a:p>
        </p:txBody>
      </p:sp>
      <p:sp>
        <p:nvSpPr>
          <p:cNvPr id="71" name="矩形 35"/>
          <p:cNvSpPr>
            <a:spLocks noChangeArrowheads="1"/>
          </p:cNvSpPr>
          <p:nvPr/>
        </p:nvSpPr>
        <p:spPr bwMode="auto">
          <a:xfrm>
            <a:off x="474664" y="1169977"/>
            <a:ext cx="8297863" cy="401637"/>
          </a:xfrm>
          <a:prstGeom prst="rect">
            <a:avLst/>
          </a:prstGeom>
          <a:noFill/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l" rtl="0"/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预算线上管控可</a:t>
            </a:r>
            <a:r>
              <a:rPr lang="zh-CN" altLang="en-US" sz="16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实现功能一览</a:t>
            </a: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2" name="矩形 12"/>
          <p:cNvSpPr>
            <a:spLocks noChangeArrowheads="1"/>
          </p:cNvSpPr>
          <p:nvPr/>
        </p:nvSpPr>
        <p:spPr bwMode="auto">
          <a:xfrm>
            <a:off x="4872340" y="2276596"/>
            <a:ext cx="828675" cy="300039"/>
          </a:xfrm>
          <a:prstGeom prst="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rtl="0"/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预算控制</a:t>
            </a:r>
          </a:p>
        </p:txBody>
      </p:sp>
      <p:sp>
        <p:nvSpPr>
          <p:cNvPr id="83" name="矩形 52"/>
          <p:cNvSpPr>
            <a:spLocks noChangeArrowheads="1"/>
          </p:cNvSpPr>
          <p:nvPr/>
        </p:nvSpPr>
        <p:spPr bwMode="auto">
          <a:xfrm>
            <a:off x="2929368" y="3184344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预算损益表</a:t>
            </a:r>
          </a:p>
        </p:txBody>
      </p:sp>
      <p:sp>
        <p:nvSpPr>
          <p:cNvPr id="85" name="矩形 54"/>
          <p:cNvSpPr>
            <a:spLocks noChangeArrowheads="1"/>
          </p:cNvSpPr>
          <p:nvPr/>
        </p:nvSpPr>
        <p:spPr bwMode="auto">
          <a:xfrm>
            <a:off x="3884616" y="3183550"/>
            <a:ext cx="828675" cy="2587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预算现金</a:t>
            </a:r>
            <a:endParaRPr lang="en-US" altLang="zh-CN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流量表</a:t>
            </a:r>
          </a:p>
        </p:txBody>
      </p:sp>
      <p:sp>
        <p:nvSpPr>
          <p:cNvPr id="88" name="矩形 28"/>
          <p:cNvSpPr>
            <a:spLocks noChangeArrowheads="1"/>
          </p:cNvSpPr>
          <p:nvPr/>
        </p:nvSpPr>
        <p:spPr bwMode="auto">
          <a:xfrm>
            <a:off x="1943125" y="393637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</a:p>
        </p:txBody>
      </p:sp>
      <p:sp>
        <p:nvSpPr>
          <p:cNvPr id="94" name="矩形 28"/>
          <p:cNvSpPr>
            <a:spLocks noChangeArrowheads="1"/>
          </p:cNvSpPr>
          <p:nvPr/>
        </p:nvSpPr>
        <p:spPr bwMode="auto">
          <a:xfrm>
            <a:off x="1957098" y="2865326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altLang="zh-CN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</a:p>
        </p:txBody>
      </p:sp>
      <p:cxnSp>
        <p:nvCxnSpPr>
          <p:cNvPr id="90" name="直接箭头连接符 24"/>
          <p:cNvCxnSpPr>
            <a:cxnSpLocks noChangeShapeType="1"/>
          </p:cNvCxnSpPr>
          <p:nvPr/>
        </p:nvCxnSpPr>
        <p:spPr bwMode="auto">
          <a:xfrm flipV="1">
            <a:off x="5709095" y="2408289"/>
            <a:ext cx="159049" cy="12599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82" name="矩形 59"/>
          <p:cNvSpPr>
            <a:spLocks noChangeArrowheads="1"/>
          </p:cNvSpPr>
          <p:nvPr/>
        </p:nvSpPr>
        <p:spPr bwMode="auto">
          <a:xfrm>
            <a:off x="2957581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r>
              <a:rPr lang="zh-CN" altLang="en-US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/>
            <a:r>
              <a:rPr lang="zh-CN" altLang="en-US" sz="10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预算</a:t>
            </a:r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92" name="直接连接符 34"/>
          <p:cNvCxnSpPr>
            <a:cxnSpLocks noChangeShapeType="1"/>
          </p:cNvCxnSpPr>
          <p:nvPr/>
        </p:nvCxnSpPr>
        <p:spPr bwMode="auto">
          <a:xfrm flipH="1">
            <a:off x="5751038" y="2815981"/>
            <a:ext cx="5557" cy="2989283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Dot"/>
            <a:round/>
            <a:headEnd/>
            <a:tailEnd/>
          </a:ln>
        </p:spPr>
      </p:cxnSp>
      <p:sp>
        <p:nvSpPr>
          <p:cNvPr id="93" name="矩形 45"/>
          <p:cNvSpPr>
            <a:spLocks noChangeArrowheads="1"/>
          </p:cNvSpPr>
          <p:nvPr/>
        </p:nvSpPr>
        <p:spPr bwMode="auto">
          <a:xfrm>
            <a:off x="1943125" y="4606131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人员计划</a:t>
            </a:r>
          </a:p>
        </p:txBody>
      </p:sp>
      <p:sp>
        <p:nvSpPr>
          <p:cNvPr id="101" name="矩形 46"/>
          <p:cNvSpPr>
            <a:spLocks noChangeArrowheads="1"/>
          </p:cNvSpPr>
          <p:nvPr/>
        </p:nvSpPr>
        <p:spPr bwMode="auto">
          <a:xfrm>
            <a:off x="1943125" y="4921669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费用支出计划</a:t>
            </a:r>
          </a:p>
        </p:txBody>
      </p:sp>
      <p:sp>
        <p:nvSpPr>
          <p:cNvPr id="104" name="矩形 28"/>
          <p:cNvSpPr>
            <a:spLocks noChangeArrowheads="1"/>
          </p:cNvSpPr>
          <p:nvPr/>
        </p:nvSpPr>
        <p:spPr bwMode="auto">
          <a:xfrm>
            <a:off x="916331" y="3184344"/>
            <a:ext cx="828675" cy="2571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CN" sz="1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体系</a:t>
            </a:r>
          </a:p>
        </p:txBody>
      </p:sp>
      <p:sp>
        <p:nvSpPr>
          <p:cNvPr id="108" name="矩形 46"/>
          <p:cNvSpPr>
            <a:spLocks noChangeArrowheads="1"/>
          </p:cNvSpPr>
          <p:nvPr/>
        </p:nvSpPr>
        <p:spPr bwMode="auto">
          <a:xfrm>
            <a:off x="1943125" y="5260057"/>
            <a:ext cx="827088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资本性支出</a:t>
            </a:r>
            <a:endParaRPr lang="en-US" altLang="zh-CN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</a:p>
        </p:txBody>
      </p:sp>
      <p:cxnSp>
        <p:nvCxnSpPr>
          <p:cNvPr id="102" name="直接箭头连接符 18"/>
          <p:cNvCxnSpPr>
            <a:cxnSpLocks noChangeShapeType="1"/>
          </p:cNvCxnSpPr>
          <p:nvPr/>
        </p:nvCxnSpPr>
        <p:spPr bwMode="auto">
          <a:xfrm flipV="1">
            <a:off x="2771800" y="2420888"/>
            <a:ext cx="16192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64" name="矩形 28"/>
          <p:cNvSpPr>
            <a:spLocks noChangeArrowheads="1"/>
          </p:cNvSpPr>
          <p:nvPr/>
        </p:nvSpPr>
        <p:spPr bwMode="auto">
          <a:xfrm>
            <a:off x="4857752" y="426975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费用控制</a:t>
            </a:r>
          </a:p>
        </p:txBody>
      </p: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4857752" y="4606131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人员控制</a:t>
            </a:r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28"/>
          <p:cNvSpPr>
            <a:spLocks noChangeArrowheads="1"/>
          </p:cNvSpPr>
          <p:nvPr/>
        </p:nvSpPr>
        <p:spPr bwMode="auto">
          <a:xfrm>
            <a:off x="7307559" y="6063314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6" name="矩形 45"/>
          <p:cNvSpPr>
            <a:spLocks noChangeArrowheads="1"/>
          </p:cNvSpPr>
          <p:nvPr/>
        </p:nvSpPr>
        <p:spPr bwMode="auto">
          <a:xfrm>
            <a:off x="7308352" y="5673115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endParaRPr lang="zh-CN" altLang="en-US" sz="1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52"/>
          <p:cNvSpPr>
            <a:spLocks noChangeArrowheads="1"/>
          </p:cNvSpPr>
          <p:nvPr/>
        </p:nvSpPr>
        <p:spPr bwMode="auto">
          <a:xfrm>
            <a:off x="7307559" y="5331688"/>
            <a:ext cx="432000" cy="25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rtl="0"/>
            <a:endParaRPr lang="zh-CN" altLang="en-US" sz="10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122760" y="5177146"/>
            <a:ext cx="1872208" cy="12457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 bwMode="auto">
          <a:xfrm>
            <a:off x="7732187" y="5304891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charset="0"/>
              </a:rPr>
              <a:t>已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有功能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7740352" y="5661248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本期功能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7740352" y="6066499"/>
            <a:ext cx="1232301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charset="0"/>
              </a:rPr>
              <a:t>下期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  <a:endParaRPr lang="en-US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26" name="矩形 28"/>
          <p:cNvSpPr>
            <a:spLocks noChangeArrowheads="1"/>
          </p:cNvSpPr>
          <p:nvPr/>
        </p:nvSpPr>
        <p:spPr bwMode="auto">
          <a:xfrm>
            <a:off x="4863864" y="3942619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实际收入</a:t>
            </a:r>
          </a:p>
        </p:txBody>
      </p:sp>
      <p:sp>
        <p:nvSpPr>
          <p:cNvPr id="127" name="五角星 126"/>
          <p:cNvSpPr/>
          <p:nvPr/>
        </p:nvSpPr>
        <p:spPr>
          <a:xfrm>
            <a:off x="327587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五角星 127"/>
          <p:cNvSpPr/>
          <p:nvPr/>
        </p:nvSpPr>
        <p:spPr>
          <a:xfrm>
            <a:off x="345589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五角星 128"/>
          <p:cNvSpPr/>
          <p:nvPr/>
        </p:nvSpPr>
        <p:spPr>
          <a:xfrm>
            <a:off x="363591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五角星 129"/>
          <p:cNvSpPr/>
          <p:nvPr/>
        </p:nvSpPr>
        <p:spPr>
          <a:xfrm>
            <a:off x="381099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五角星 130"/>
          <p:cNvSpPr/>
          <p:nvPr/>
        </p:nvSpPr>
        <p:spPr>
          <a:xfrm>
            <a:off x="398984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五角星 131"/>
          <p:cNvSpPr/>
          <p:nvPr/>
        </p:nvSpPr>
        <p:spPr>
          <a:xfrm>
            <a:off x="583600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五角星 132"/>
          <p:cNvSpPr/>
          <p:nvPr/>
        </p:nvSpPr>
        <p:spPr>
          <a:xfrm>
            <a:off x="601602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五角星 133"/>
          <p:cNvSpPr/>
          <p:nvPr/>
        </p:nvSpPr>
        <p:spPr>
          <a:xfrm>
            <a:off x="619604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五角星 134"/>
          <p:cNvSpPr/>
          <p:nvPr/>
        </p:nvSpPr>
        <p:spPr>
          <a:xfrm>
            <a:off x="6371128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五角星 135"/>
          <p:cNvSpPr/>
          <p:nvPr/>
        </p:nvSpPr>
        <p:spPr>
          <a:xfrm>
            <a:off x="6549976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五角星 136"/>
          <p:cNvSpPr/>
          <p:nvPr/>
        </p:nvSpPr>
        <p:spPr>
          <a:xfrm>
            <a:off x="690355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五角星 137"/>
          <p:cNvSpPr/>
          <p:nvPr/>
        </p:nvSpPr>
        <p:spPr>
          <a:xfrm>
            <a:off x="708357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五角星 138"/>
          <p:cNvSpPr/>
          <p:nvPr/>
        </p:nvSpPr>
        <p:spPr>
          <a:xfrm>
            <a:off x="726359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五角星 139"/>
          <p:cNvSpPr/>
          <p:nvPr/>
        </p:nvSpPr>
        <p:spPr>
          <a:xfrm>
            <a:off x="743867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五角星 140"/>
          <p:cNvSpPr/>
          <p:nvPr/>
        </p:nvSpPr>
        <p:spPr>
          <a:xfrm>
            <a:off x="761752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五角星 141"/>
          <p:cNvSpPr/>
          <p:nvPr/>
        </p:nvSpPr>
        <p:spPr>
          <a:xfrm>
            <a:off x="92430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五角星 142"/>
          <p:cNvSpPr/>
          <p:nvPr/>
        </p:nvSpPr>
        <p:spPr>
          <a:xfrm>
            <a:off x="11043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五角星 143"/>
          <p:cNvSpPr/>
          <p:nvPr/>
        </p:nvSpPr>
        <p:spPr>
          <a:xfrm>
            <a:off x="128434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五角星 144"/>
          <p:cNvSpPr/>
          <p:nvPr/>
        </p:nvSpPr>
        <p:spPr>
          <a:xfrm>
            <a:off x="145942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五角星 145"/>
          <p:cNvSpPr/>
          <p:nvPr/>
        </p:nvSpPr>
        <p:spPr>
          <a:xfrm>
            <a:off x="163827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五角星 146"/>
          <p:cNvSpPr/>
          <p:nvPr/>
        </p:nvSpPr>
        <p:spPr>
          <a:xfrm>
            <a:off x="197971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五角星 147"/>
          <p:cNvSpPr/>
          <p:nvPr/>
        </p:nvSpPr>
        <p:spPr>
          <a:xfrm>
            <a:off x="215973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五角星 148"/>
          <p:cNvSpPr/>
          <p:nvPr/>
        </p:nvSpPr>
        <p:spPr>
          <a:xfrm>
            <a:off x="233975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五角星 149"/>
          <p:cNvSpPr/>
          <p:nvPr/>
        </p:nvSpPr>
        <p:spPr>
          <a:xfrm>
            <a:off x="2514832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五角星 150"/>
          <p:cNvSpPr/>
          <p:nvPr/>
        </p:nvSpPr>
        <p:spPr>
          <a:xfrm>
            <a:off x="2693680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五角星 151"/>
          <p:cNvSpPr/>
          <p:nvPr/>
        </p:nvSpPr>
        <p:spPr>
          <a:xfrm>
            <a:off x="484319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五角星 152"/>
          <p:cNvSpPr/>
          <p:nvPr/>
        </p:nvSpPr>
        <p:spPr>
          <a:xfrm>
            <a:off x="502321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五角星 153"/>
          <p:cNvSpPr/>
          <p:nvPr/>
        </p:nvSpPr>
        <p:spPr>
          <a:xfrm>
            <a:off x="520323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五角星 154"/>
          <p:cNvSpPr/>
          <p:nvPr/>
        </p:nvSpPr>
        <p:spPr>
          <a:xfrm>
            <a:off x="5378314" y="2682566"/>
            <a:ext cx="151200" cy="151200"/>
          </a:xfrm>
          <a:prstGeom prst="star5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五角星 155"/>
          <p:cNvSpPr/>
          <p:nvPr/>
        </p:nvSpPr>
        <p:spPr>
          <a:xfrm>
            <a:off x="5557162" y="2682566"/>
            <a:ext cx="151200" cy="151200"/>
          </a:xfrm>
          <a:prstGeom prst="star5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64"/>
          <p:cNvSpPr>
            <a:spLocks noChangeArrowheads="1"/>
          </p:cNvSpPr>
          <p:nvPr/>
        </p:nvSpPr>
        <p:spPr bwMode="auto">
          <a:xfrm>
            <a:off x="5870089" y="2883162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损益滚动预测</a:t>
            </a:r>
          </a:p>
        </p:txBody>
      </p:sp>
      <p:sp>
        <p:nvSpPr>
          <p:cNvPr id="105" name="矩形 65"/>
          <p:cNvSpPr>
            <a:spLocks noChangeArrowheads="1"/>
          </p:cNvSpPr>
          <p:nvPr/>
        </p:nvSpPr>
        <p:spPr bwMode="auto">
          <a:xfrm>
            <a:off x="5870089" y="3216537"/>
            <a:ext cx="828675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现金滚动预测</a:t>
            </a:r>
          </a:p>
        </p:txBody>
      </p:sp>
    </p:spTree>
    <p:extLst>
      <p:ext uri="{BB962C8B-B14F-4D97-AF65-F5344CB8AC3E}">
        <p14:creationId xmlns:p14="http://schemas.microsoft.com/office/powerpoint/2010/main" val="31565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21"/>
          <p:cNvSpPr/>
          <p:nvPr>
            <p:custDataLst>
              <p:tags r:id="rId1"/>
            </p:custDataLst>
          </p:nvPr>
        </p:nvSpPr>
        <p:spPr>
          <a:xfrm>
            <a:off x="3184634" y="2601310"/>
            <a:ext cx="2601312" cy="3470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优化申报、控制系统功能，匹配管理需要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，应对各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板块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控变化；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实现收入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预算、资金计划、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指标线上完成；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循序渐进推进预算系统线上建设</a:t>
            </a:r>
            <a:endParaRPr lang="zh-CN" altLang="en-US" dirty="0"/>
          </a:p>
        </p:txBody>
      </p:sp>
      <p:sp>
        <p:nvSpPr>
          <p:cNvPr id="5" name="Up Arrow 30"/>
          <p:cNvSpPr/>
          <p:nvPr>
            <p:custDataLst>
              <p:tags r:id="rId2"/>
            </p:custDataLst>
          </p:nvPr>
        </p:nvSpPr>
        <p:spPr>
          <a:xfrm>
            <a:off x="6564984" y="3388206"/>
            <a:ext cx="1728000" cy="1620000"/>
          </a:xfrm>
          <a:prstGeom prst="up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Up Arrow 31"/>
          <p:cNvSpPr/>
          <p:nvPr>
            <p:custDataLst>
              <p:tags r:id="rId3"/>
            </p:custDataLst>
          </p:nvPr>
        </p:nvSpPr>
        <p:spPr>
          <a:xfrm>
            <a:off x="3694713" y="4365264"/>
            <a:ext cx="1728000" cy="1440000"/>
          </a:xfrm>
          <a:prstGeom prst="up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21"/>
          <p:cNvSpPr/>
          <p:nvPr>
            <p:custDataLst>
              <p:tags r:id="rId4"/>
            </p:custDataLst>
          </p:nvPr>
        </p:nvSpPr>
        <p:spPr>
          <a:xfrm>
            <a:off x="315310" y="2932200"/>
            <a:ext cx="2569780" cy="3497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任务：</a:t>
            </a: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预算申报工作线上完成；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预算控制流程线上完成；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打通预算系统和其他业务系统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(PR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、视频版权、采购系统等）的数据通道；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Up Arrow 33"/>
          <p:cNvSpPr/>
          <p:nvPr>
            <p:custDataLst>
              <p:tags r:id="rId5"/>
            </p:custDataLst>
          </p:nvPr>
        </p:nvSpPr>
        <p:spPr>
          <a:xfrm>
            <a:off x="824433" y="5073273"/>
            <a:ext cx="1728000" cy="1080120"/>
          </a:xfrm>
          <a:prstGeom prst="upArrow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hevron 34"/>
          <p:cNvSpPr/>
          <p:nvPr>
            <p:custDataLst>
              <p:tags r:id="rId6"/>
            </p:custDataLst>
          </p:nvPr>
        </p:nvSpPr>
        <p:spPr>
          <a:xfrm>
            <a:off x="317997" y="2216617"/>
            <a:ext cx="2700997" cy="715597"/>
          </a:xfrm>
          <a:prstGeom prst="chevron">
            <a:avLst>
              <a:gd name="adj" fmla="val 17368"/>
            </a:avLst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8023" tIns="72009" rIns="72009" bIns="72009" rtlCol="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短期目标</a:t>
            </a:r>
            <a:endParaRPr lang="en-US" altLang="zh-CN" sz="16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申报控制项目</a:t>
            </a:r>
            <a:endParaRPr lang="en-US" altLang="zh-CN" sz="16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21"/>
          <p:cNvSpPr/>
          <p:nvPr>
            <p:custDataLst>
              <p:tags r:id="rId7"/>
            </p:custDataLst>
          </p:nvPr>
        </p:nvSpPr>
        <p:spPr>
          <a:xfrm>
            <a:off x="6058548" y="2028721"/>
            <a:ext cx="2596721" cy="324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任务：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实现预算管控与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实际业务情况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联动，强化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预算执行监控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92072" indent="-9207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有价值的数据及分析报告，提供管理决策支持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信息；</a:t>
            </a: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Freeform 25"/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5037286" y="1040842"/>
            <a:ext cx="888731" cy="758563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34"/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2312061" y="1400873"/>
            <a:ext cx="930565" cy="795361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hevron 39"/>
          <p:cNvSpPr/>
          <p:nvPr>
            <p:custDataLst>
              <p:tags r:id="rId10"/>
            </p:custDataLst>
          </p:nvPr>
        </p:nvSpPr>
        <p:spPr>
          <a:xfrm>
            <a:off x="3188277" y="1885009"/>
            <a:ext cx="2700997" cy="715597"/>
          </a:xfrm>
          <a:prstGeom prst="chevron">
            <a:avLst>
              <a:gd name="adj" fmla="val 17368"/>
            </a:avLst>
          </a:prstGeom>
          <a:solidFill>
            <a:srgbClr val="00B05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8023" tIns="72009" rIns="72009" bIns="72009" rtlCol="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中期目标</a:t>
            </a:r>
            <a:endParaRPr lang="en-US" altLang="zh-CN" sz="1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预算体系完善推广</a:t>
            </a:r>
            <a:endParaRPr lang="en-US" altLang="zh-CN" sz="16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hevron 41"/>
          <p:cNvSpPr/>
          <p:nvPr>
            <p:custDataLst>
              <p:tags r:id="rId11"/>
            </p:custDataLst>
          </p:nvPr>
        </p:nvSpPr>
        <p:spPr>
          <a:xfrm>
            <a:off x="6058548" y="1313139"/>
            <a:ext cx="2700997" cy="715597"/>
          </a:xfrm>
          <a:prstGeom prst="chevron">
            <a:avLst>
              <a:gd name="adj" fmla="val 17368"/>
            </a:avLst>
          </a:prstGeom>
          <a:solidFill>
            <a:srgbClr val="00B0F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8023" tIns="72009" rIns="72009" bIns="72009" rtlCol="0" anchor="ctr" anchorCtr="0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远期</a:t>
            </a: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16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体系全面</a:t>
            </a:r>
            <a:r>
              <a:rPr lang="zh-CN" altLang="en-US" sz="1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深化</a:t>
            </a:r>
            <a:endParaRPr lang="en-US" altLang="zh-CN" sz="16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5416" y="614555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本期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实施范围</a:t>
            </a:r>
            <a:endParaRPr 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0649" y="703323"/>
            <a:ext cx="5002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管理体系与系统的建设建议通过三步走的策略，从体系完善与技术手段提升两个维度，逐步建设与完善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项目背景和目标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22"/>
          <p:cNvGrpSpPr/>
          <p:nvPr/>
        </p:nvGrpSpPr>
        <p:grpSpPr>
          <a:xfrm>
            <a:off x="1673242" y="3000372"/>
            <a:ext cx="5756278" cy="431800"/>
            <a:chOff x="1673242" y="3014696"/>
            <a:chExt cx="5756278" cy="43180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项目总体计划及挑战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26"/>
          <p:cNvGrpSpPr/>
          <p:nvPr/>
        </p:nvGrpSpPr>
        <p:grpSpPr>
          <a:xfrm>
            <a:off x="1673242" y="2282820"/>
            <a:ext cx="5756278" cy="431800"/>
            <a:chOff x="1673242" y="3014696"/>
            <a:chExt cx="5756278" cy="43180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业务需求及解决方案</a:t>
              </a:r>
              <a:endParaRPr lang="zh-CN" altLang="en-US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689317"/>
          </a:xfrm>
        </p:spPr>
        <p:txBody>
          <a:bodyPr anchor="ctr"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14547" y="1775518"/>
            <a:ext cx="5214974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项目背景和目标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3243" y="1767538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7346" y="2436902"/>
            <a:ext cx="5214974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业务需求及解决方案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91680" y="2432288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14546" y="4293344"/>
            <a:ext cx="5214974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计划及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挑战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3242" y="4293344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755850" y="3014944"/>
            <a:ext cx="4673670" cy="42382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预算申报与控制总体方案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214546" y="3014944"/>
            <a:ext cx="539750" cy="42382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.1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755850" y="3657886"/>
            <a:ext cx="4673670" cy="4238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/Capex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预算申控需求及方案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214546" y="3657886"/>
            <a:ext cx="539750" cy="42382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.2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9C86CCD3-42D9-43BB-9F71-76E181CF1B1C}" type="slidenum">
              <a:rPr lang="zh-CN" altLang="en-US" sz="1200" kern="1200">
                <a:solidFill>
                  <a:prstClr val="white"/>
                </a:solidFill>
                <a:latin typeface="Arial" charset="0"/>
                <a:ea typeface="宋体" pitchFamily="2" charset="-122"/>
                <a:cs typeface="+mn-cs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z="1200" kern="1200" dirty="0">
              <a:solidFill>
                <a:prstClr val="white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申报控制总体业务流程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00495" y="2789207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</a:p>
        </p:txBody>
      </p:sp>
      <p:cxnSp>
        <p:nvCxnSpPr>
          <p:cNvPr id="18" name="直接箭头连接符 17"/>
          <p:cNvCxnSpPr>
            <a:stCxn id="22" idx="3"/>
            <a:endCxn id="16" idx="1"/>
          </p:cNvCxnSpPr>
          <p:nvPr/>
        </p:nvCxnSpPr>
        <p:spPr>
          <a:xfrm>
            <a:off x="3436299" y="2998218"/>
            <a:ext cx="56419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00561" y="3500438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预算调整</a:t>
            </a:r>
          </a:p>
        </p:txBody>
      </p:sp>
      <p:sp>
        <p:nvSpPr>
          <p:cNvPr id="22" name="矩形 21"/>
          <p:cNvSpPr/>
          <p:nvPr/>
        </p:nvSpPr>
        <p:spPr>
          <a:xfrm>
            <a:off x="2500299" y="2782544"/>
            <a:ext cx="936000" cy="431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业务部门审批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6380" y="2782544"/>
            <a:ext cx="936000" cy="431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预算转换汇总</a:t>
            </a: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5720" y="2715298"/>
            <a:ext cx="360000" cy="10080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zh-CN" altLang="en-US" sz="16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</a:p>
        </p:txBody>
      </p:sp>
      <p:sp>
        <p:nvSpPr>
          <p:cNvPr id="27" name="矩形 26"/>
          <p:cNvSpPr/>
          <p:nvPr/>
        </p:nvSpPr>
        <p:spPr>
          <a:xfrm>
            <a:off x="285720" y="4929198"/>
            <a:ext cx="360000" cy="100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</a:p>
        </p:txBody>
      </p:sp>
      <p:sp>
        <p:nvSpPr>
          <p:cNvPr id="28" name="矩形 27"/>
          <p:cNvSpPr/>
          <p:nvPr/>
        </p:nvSpPr>
        <p:spPr>
          <a:xfrm>
            <a:off x="1142976" y="2783969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28" idx="3"/>
            <a:endCxn id="22" idx="1"/>
          </p:cNvCxnSpPr>
          <p:nvPr/>
        </p:nvCxnSpPr>
        <p:spPr>
          <a:xfrm flipV="1">
            <a:off x="2078976" y="2998218"/>
            <a:ext cx="42132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3"/>
            <a:endCxn id="23" idx="1"/>
          </p:cNvCxnSpPr>
          <p:nvPr/>
        </p:nvCxnSpPr>
        <p:spPr>
          <a:xfrm flipV="1">
            <a:off x="4936495" y="2998218"/>
            <a:ext cx="34988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1142976" y="4676483"/>
            <a:ext cx="936000" cy="43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92992" y="4676483"/>
            <a:ext cx="936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707570" y="4676483"/>
            <a:ext cx="936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9" name="直接箭头连接符 88"/>
          <p:cNvCxnSpPr>
            <a:stCxn id="82" idx="3"/>
            <a:endCxn id="83" idx="1"/>
          </p:cNvCxnSpPr>
          <p:nvPr/>
        </p:nvCxnSpPr>
        <p:spPr>
          <a:xfrm>
            <a:off x="3428992" y="4892483"/>
            <a:ext cx="1278578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1" idx="3"/>
            <a:endCxn id="82" idx="1"/>
          </p:cNvCxnSpPr>
          <p:nvPr/>
        </p:nvCxnSpPr>
        <p:spPr>
          <a:xfrm>
            <a:off x="2078976" y="4892483"/>
            <a:ext cx="41401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3"/>
          <p:cNvSpPr txBox="1"/>
          <p:nvPr/>
        </p:nvSpPr>
        <p:spPr>
          <a:xfrm>
            <a:off x="285720" y="1065898"/>
            <a:ext cx="36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kern="1200" dirty="0">
                <a:latin typeface="微软雅黑" pitchFamily="34" charset="-122"/>
                <a:ea typeface="微软雅黑" pitchFamily="34" charset="-122"/>
              </a:rPr>
              <a:t>管理视角</a:t>
            </a:r>
            <a:endParaRPr lang="en-US" sz="1600" b="1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21822" y="2333297"/>
            <a:ext cx="2786082" cy="406750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203944"/>
            <a:ext cx="180020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业务部门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714744" y="2333297"/>
            <a:ext cx="2654525" cy="406750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53510" y="2190413"/>
            <a:ext cx="1775869" cy="282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财务部门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矩形 28"/>
          <p:cNvSpPr/>
          <p:nvPr/>
        </p:nvSpPr>
        <p:spPr>
          <a:xfrm>
            <a:off x="928662" y="1068739"/>
            <a:ext cx="7929618" cy="10029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27"/>
          <p:cNvSpPr/>
          <p:nvPr/>
        </p:nvSpPr>
        <p:spPr>
          <a:xfrm>
            <a:off x="1238050" y="1514591"/>
            <a:ext cx="1548000" cy="492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69" indent="-263769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zh-CN" altLang="en-US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看得见：</a:t>
            </a:r>
            <a: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不同口径数据</a:t>
            </a:r>
            <a:endParaRPr 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29"/>
          <p:cNvSpPr/>
          <p:nvPr/>
        </p:nvSpPr>
        <p:spPr>
          <a:xfrm>
            <a:off x="3214678" y="1514591"/>
            <a:ext cx="1548000" cy="492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69" indent="-263769" algn="ctr">
              <a:buFont typeface="Wingdings" pitchFamily="2" charset="2"/>
              <a:buChar char="q"/>
            </a:pPr>
            <a:r>
              <a:rPr lang="zh-CN" altLang="en-US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看得见：</a:t>
            </a:r>
            <a: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预实</a:t>
            </a: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明细</a:t>
            </a:r>
            <a:endParaRPr 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30"/>
          <p:cNvSpPr/>
          <p:nvPr/>
        </p:nvSpPr>
        <p:spPr>
          <a:xfrm>
            <a:off x="5143504" y="1514591"/>
            <a:ext cx="1548000" cy="492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69" indent="-263769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zh-CN" altLang="en-US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看得见：</a:t>
            </a:r>
            <a: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预算调整变化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31"/>
          <p:cNvSpPr/>
          <p:nvPr/>
        </p:nvSpPr>
        <p:spPr>
          <a:xfrm>
            <a:off x="7072330" y="1514591"/>
            <a:ext cx="1548000" cy="492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69" indent="-263769" algn="ctr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zh-CN" altLang="en-US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看得见：</a:t>
            </a:r>
            <a: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预算执行差异</a:t>
            </a:r>
            <a:endParaRPr 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AutoShape 11"/>
          <p:cNvSpPr>
            <a:spLocks noChangeArrowheads="1"/>
          </p:cNvSpPr>
          <p:nvPr/>
        </p:nvSpPr>
        <p:spPr bwMode="auto">
          <a:xfrm rot="10800000" flipV="1">
            <a:off x="3349017" y="642946"/>
            <a:ext cx="3376247" cy="350200"/>
          </a:xfrm>
          <a:prstGeom prst="triangle">
            <a:avLst>
              <a:gd name="adj" fmla="val 50000"/>
            </a:avLst>
          </a:prstGeom>
          <a:solidFill>
            <a:srgbClr val="99CCFF"/>
          </a:solidFill>
          <a:ln w="6350" algn="ctr">
            <a:noFill/>
            <a:miter lim="800000"/>
            <a:headEnd/>
            <a:tailEnd/>
          </a:ln>
          <a:effectLst>
            <a:outerShdw dist="17961" dir="2700000" algn="ctr" rotWithShape="0">
              <a:srgbClr val="808080"/>
            </a:outerShdw>
          </a:effectLst>
        </p:spPr>
        <p:txBody>
          <a:bodyPr tIns="84407" bIns="84407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663" kern="120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38"/>
          <p:cNvSpPr/>
          <p:nvPr/>
        </p:nvSpPr>
        <p:spPr>
          <a:xfrm>
            <a:off x="4004660" y="670699"/>
            <a:ext cx="2149632" cy="392852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47" b="1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提高管理水平</a:t>
            </a:r>
            <a:endParaRPr lang="en-US" sz="1847" b="1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38280" y="4143380"/>
            <a:ext cx="7920000" cy="12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588029" y="2779413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公司领导审批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>
            <a:stCxn id="66" idx="3"/>
          </p:cNvCxnSpPr>
          <p:nvPr/>
        </p:nvCxnSpPr>
        <p:spPr>
          <a:xfrm>
            <a:off x="7524029" y="2995413"/>
            <a:ext cx="292741" cy="2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369268" y="2333297"/>
            <a:ext cx="2560449" cy="406750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825277" y="2212150"/>
            <a:ext cx="1775869" cy="282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公司领导</a:t>
            </a:r>
            <a:endParaRPr lang="zh-CN" altLang="en-US" sz="16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箭头连接符 94"/>
          <p:cNvCxnSpPr>
            <a:stCxn id="23" idx="3"/>
            <a:endCxn id="66" idx="1"/>
          </p:cNvCxnSpPr>
          <p:nvPr/>
        </p:nvCxnSpPr>
        <p:spPr>
          <a:xfrm flipV="1">
            <a:off x="6222380" y="2995412"/>
            <a:ext cx="365649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6" idx="0"/>
            <a:endCxn id="28" idx="0"/>
          </p:cNvCxnSpPr>
          <p:nvPr/>
        </p:nvCxnSpPr>
        <p:spPr>
          <a:xfrm rot="16200000" flipV="1">
            <a:off x="3037117" y="1357828"/>
            <a:ext cx="5238" cy="2857519"/>
          </a:xfrm>
          <a:prstGeom prst="bentConnector3">
            <a:avLst>
              <a:gd name="adj1" fmla="val 4464261"/>
            </a:avLst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形状 144"/>
          <p:cNvCxnSpPr>
            <a:stCxn id="66" idx="2"/>
            <a:endCxn id="21" idx="0"/>
          </p:cNvCxnSpPr>
          <p:nvPr/>
        </p:nvCxnSpPr>
        <p:spPr>
          <a:xfrm rot="5400000">
            <a:off x="5867783" y="2312191"/>
            <a:ext cx="289025" cy="20874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形状 144"/>
          <p:cNvCxnSpPr>
            <a:stCxn id="21" idx="3"/>
          </p:cNvCxnSpPr>
          <p:nvPr/>
        </p:nvCxnSpPr>
        <p:spPr>
          <a:xfrm flipV="1">
            <a:off x="5436561" y="2995686"/>
            <a:ext cx="2380209" cy="720752"/>
          </a:xfrm>
          <a:prstGeom prst="bentConnector3">
            <a:avLst>
              <a:gd name="adj1" fmla="val 93716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流程图: 数据 176"/>
          <p:cNvSpPr/>
          <p:nvPr/>
        </p:nvSpPr>
        <p:spPr>
          <a:xfrm>
            <a:off x="7715272" y="2786058"/>
            <a:ext cx="1214446" cy="43200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预算数</a:t>
            </a:r>
          </a:p>
          <a:p>
            <a:pPr algn="ctr"/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定稿版</a:t>
            </a:r>
            <a:endParaRPr lang="zh-CN" altLang="en-US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643702" y="4676483"/>
            <a:ext cx="936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相关领导审批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文本框 106"/>
          <p:cNvSpPr txBox="1"/>
          <p:nvPr/>
        </p:nvSpPr>
        <p:spPr bwMode="auto">
          <a:xfrm>
            <a:off x="2831127" y="5384853"/>
            <a:ext cx="1872208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buClr>
                <a:srgbClr val="225C2E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超预算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91" name="文本框 106"/>
          <p:cNvSpPr txBox="1"/>
          <p:nvPr/>
        </p:nvSpPr>
        <p:spPr bwMode="auto">
          <a:xfrm>
            <a:off x="3521329" y="4519067"/>
            <a:ext cx="1372142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  <a:buClr>
                <a:srgbClr val="225C2E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不超预算</a:t>
            </a:r>
            <a:endParaRPr lang="zh-CN" altLang="en-US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195" name="肘形连接符 194"/>
          <p:cNvCxnSpPr>
            <a:stCxn id="185" idx="3"/>
            <a:endCxn id="21" idx="2"/>
          </p:cNvCxnSpPr>
          <p:nvPr/>
        </p:nvCxnSpPr>
        <p:spPr>
          <a:xfrm flipH="1" flipV="1">
            <a:off x="4968561" y="3932438"/>
            <a:ext cx="2611141" cy="960045"/>
          </a:xfrm>
          <a:prstGeom prst="bentConnector4">
            <a:avLst>
              <a:gd name="adj1" fmla="val -8755"/>
              <a:gd name="adj2" fmla="val 61249"/>
            </a:avLst>
          </a:prstGeom>
          <a:ln>
            <a:prstDash val="lg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组合 233"/>
          <p:cNvGrpSpPr/>
          <p:nvPr/>
        </p:nvGrpSpPr>
        <p:grpSpPr>
          <a:xfrm>
            <a:off x="7454139" y="5828815"/>
            <a:ext cx="1079438" cy="314829"/>
            <a:chOff x="7572396" y="5381377"/>
            <a:chExt cx="1079438" cy="314829"/>
          </a:xfrm>
        </p:grpSpPr>
        <p:cxnSp>
          <p:nvCxnSpPr>
            <p:cNvPr id="218" name="直接箭头连接符 217"/>
            <p:cNvCxnSpPr/>
            <p:nvPr/>
          </p:nvCxnSpPr>
          <p:spPr>
            <a:xfrm>
              <a:off x="7643834" y="5643578"/>
              <a:ext cx="1008000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文本框 106"/>
            <p:cNvSpPr txBox="1"/>
            <p:nvPr/>
          </p:nvSpPr>
          <p:spPr bwMode="auto">
            <a:xfrm>
              <a:off x="7572396" y="5381377"/>
              <a:ext cx="1071570" cy="3148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98425" tIns="49212" rIns="98425" bIns="49212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225C2E"/>
                </a:buClr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审批通过</a:t>
              </a:r>
              <a:endPara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7454139" y="6043129"/>
            <a:ext cx="1143008" cy="314829"/>
            <a:chOff x="7572396" y="5716612"/>
            <a:chExt cx="1143008" cy="314829"/>
          </a:xfrm>
        </p:grpSpPr>
        <p:cxnSp>
          <p:nvCxnSpPr>
            <p:cNvPr id="220" name="直接箭头连接符 219"/>
            <p:cNvCxnSpPr/>
            <p:nvPr/>
          </p:nvCxnSpPr>
          <p:spPr>
            <a:xfrm>
              <a:off x="7643834" y="5999180"/>
              <a:ext cx="10080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文本框 106"/>
            <p:cNvSpPr txBox="1"/>
            <p:nvPr/>
          </p:nvSpPr>
          <p:spPr bwMode="auto">
            <a:xfrm>
              <a:off x="7572396" y="5716612"/>
              <a:ext cx="1143008" cy="3148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98425" tIns="49212" rIns="98425" bIns="49212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  <a:buClr>
                  <a:srgbClr val="225C2E"/>
                </a:buClr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审批未通过</a:t>
              </a:r>
              <a:endParaRPr lang="zh-CN" altLang="en-US" sz="1400" kern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cxnSp>
        <p:nvCxnSpPr>
          <p:cNvPr id="223" name="肘形连接符 222"/>
          <p:cNvCxnSpPr>
            <a:stCxn id="83" idx="0"/>
            <a:endCxn id="81" idx="0"/>
          </p:cNvCxnSpPr>
          <p:nvPr/>
        </p:nvCxnSpPr>
        <p:spPr>
          <a:xfrm rot="16200000" flipV="1">
            <a:off x="3393273" y="2894186"/>
            <a:ext cx="12700" cy="3564594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185" idx="0"/>
            <a:endCxn id="81" idx="0"/>
          </p:cNvCxnSpPr>
          <p:nvPr/>
        </p:nvCxnSpPr>
        <p:spPr>
          <a:xfrm rot="16200000" flipV="1">
            <a:off x="4361339" y="1926120"/>
            <a:ext cx="1588" cy="5500726"/>
          </a:xfrm>
          <a:prstGeom prst="bentConnector3">
            <a:avLst>
              <a:gd name="adj1" fmla="val 14395466"/>
            </a:avLst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177" idx="4"/>
          </p:cNvCxnSpPr>
          <p:nvPr/>
        </p:nvCxnSpPr>
        <p:spPr>
          <a:xfrm flipH="1">
            <a:off x="7816770" y="3218058"/>
            <a:ext cx="505725" cy="93102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27"/>
          <p:cNvSpPr/>
          <p:nvPr/>
        </p:nvSpPr>
        <p:spPr>
          <a:xfrm>
            <a:off x="1238050" y="1147715"/>
            <a:ext cx="7382280" cy="295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769" indent="-263769" algn="ctr">
              <a:buFont typeface="Wingdings" pitchFamily="2" charset="2"/>
              <a:buChar char="q"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管得住</a:t>
            </a:r>
            <a:r>
              <a:rPr lang="zh-CN" altLang="en-US" sz="1400" b="1" kern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按管理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需要，灵活收放管控力度、粒度</a:t>
            </a:r>
            <a:endParaRPr lang="en-US" sz="14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线形标注 2(带强调线) 3"/>
          <p:cNvSpPr/>
          <p:nvPr/>
        </p:nvSpPr>
        <p:spPr>
          <a:xfrm>
            <a:off x="6605477" y="5380379"/>
            <a:ext cx="1158546" cy="568901"/>
          </a:xfrm>
          <a:prstGeom prst="accentCallout2">
            <a:avLst>
              <a:gd name="adj1" fmla="val 18750"/>
              <a:gd name="adj2" fmla="val -87"/>
              <a:gd name="adj3" fmla="val 18750"/>
              <a:gd name="adj4" fmla="val -16667"/>
              <a:gd name="adj5" fmla="val -32674"/>
              <a:gd name="adj6" fmla="val -37085"/>
            </a:avLst>
          </a:prstGeom>
          <a:noFill/>
          <a:ln>
            <a:solidFill>
              <a:schemeClr val="accent1">
                <a:shade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根据超项目、部门、公司的权限找相应领导</a:t>
            </a:r>
            <a:r>
              <a:rPr lang="zh-CN" altLang="en-US" sz="105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21" idx="1"/>
            <a:endCxn id="28" idx="2"/>
          </p:cNvCxnSpPr>
          <p:nvPr/>
        </p:nvCxnSpPr>
        <p:spPr>
          <a:xfrm rot="10800000">
            <a:off x="1610977" y="3215970"/>
            <a:ext cx="2889585" cy="500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716120" y="5483682"/>
            <a:ext cx="936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财务特批</a:t>
            </a:r>
            <a:endParaRPr lang="en-US" altLang="zh-CN" sz="14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肘形连接符 28"/>
          <p:cNvCxnSpPr>
            <a:stCxn id="82" idx="2"/>
            <a:endCxn id="73" idx="1"/>
          </p:cNvCxnSpPr>
          <p:nvPr/>
        </p:nvCxnSpPr>
        <p:spPr>
          <a:xfrm rot="16200000" flipH="1">
            <a:off x="3542957" y="4526518"/>
            <a:ext cx="591199" cy="1755128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73" idx="3"/>
            <a:endCxn id="185" idx="1"/>
          </p:cNvCxnSpPr>
          <p:nvPr/>
        </p:nvCxnSpPr>
        <p:spPr>
          <a:xfrm flipV="1">
            <a:off x="5652120" y="4892483"/>
            <a:ext cx="991582" cy="807199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线形标注 2(带强调线) 61"/>
          <p:cNvSpPr/>
          <p:nvPr/>
        </p:nvSpPr>
        <p:spPr>
          <a:xfrm>
            <a:off x="1632132" y="5585658"/>
            <a:ext cx="1365461" cy="752227"/>
          </a:xfrm>
          <a:prstGeom prst="accentCallout2">
            <a:avLst>
              <a:gd name="adj1" fmla="val 18750"/>
              <a:gd name="adj2" fmla="val -87"/>
              <a:gd name="adj3" fmla="val 17641"/>
              <a:gd name="adj4" fmla="val -19844"/>
              <a:gd name="adj5" fmla="val -52631"/>
              <a:gd name="adj6" fmla="val -32551"/>
            </a:avLst>
          </a:prstGeom>
          <a:noFill/>
          <a:ln>
            <a:solidFill>
              <a:schemeClr val="accent1">
                <a:shade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根据管理需求灵活配置控制范围、控制粒度、数据安全性等</a:t>
            </a:r>
            <a:endParaRPr lang="zh-CN" alt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箭头连接符 62"/>
          <p:cNvCxnSpPr>
            <a:stCxn id="83" idx="3"/>
            <a:endCxn id="185" idx="1"/>
          </p:cNvCxnSpPr>
          <p:nvPr/>
        </p:nvCxnSpPr>
        <p:spPr>
          <a:xfrm>
            <a:off x="5643570" y="4892483"/>
            <a:ext cx="100013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线形标注 2(带强调线) 66"/>
          <p:cNvSpPr/>
          <p:nvPr/>
        </p:nvSpPr>
        <p:spPr>
          <a:xfrm>
            <a:off x="6228184" y="4216667"/>
            <a:ext cx="1158546" cy="436469"/>
          </a:xfrm>
          <a:prstGeom prst="accentCallout2">
            <a:avLst>
              <a:gd name="adj1" fmla="val 18750"/>
              <a:gd name="adj2" fmla="val -87"/>
              <a:gd name="adj3" fmla="val 18750"/>
              <a:gd name="adj4" fmla="val -16667"/>
              <a:gd name="adj5" fmla="val 155366"/>
              <a:gd name="adj6" fmla="val -43889"/>
            </a:avLst>
          </a:prstGeom>
          <a:noFill/>
          <a:ln>
            <a:solidFill>
              <a:schemeClr val="accent1">
                <a:shade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5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1050" i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金额找相应领导审批</a:t>
            </a:r>
            <a:endParaRPr lang="zh-CN" altLang="en-US" sz="105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2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81" grpId="0" animBg="1"/>
      <p:bldP spid="82" grpId="0" animBg="1"/>
      <p:bldP spid="83" grpId="0" animBg="1"/>
      <p:bldP spid="12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66" grpId="0" animBg="1"/>
      <p:bldP spid="177" grpId="0" animBg="1"/>
      <p:bldP spid="185" grpId="0" animBg="1"/>
      <p:bldP spid="188" grpId="0"/>
      <p:bldP spid="191" grpId="0"/>
      <p:bldP spid="59" grpId="0" animBg="1"/>
      <p:bldP spid="4" grpId="0" animBg="1"/>
      <p:bldP spid="73" grpId="0" animBg="1"/>
      <p:bldP spid="62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689317"/>
          </a:xfrm>
        </p:spPr>
        <p:txBody>
          <a:bodyPr anchor="ctr"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控制项目系统架构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62"/>
          <p:cNvGrpSpPr>
            <a:grpSpLocks/>
          </p:cNvGrpSpPr>
          <p:nvPr/>
        </p:nvGrpSpPr>
        <p:grpSpPr>
          <a:xfrm>
            <a:off x="2745615" y="3031171"/>
            <a:ext cx="1439999" cy="1453901"/>
            <a:chOff x="2495553" y="3081126"/>
            <a:chExt cx="1044888" cy="969267"/>
          </a:xfrm>
        </p:grpSpPr>
        <p:pic>
          <p:nvPicPr>
            <p:cNvPr id="64" name="Picture 5" descr="cube007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5553" y="3081126"/>
              <a:ext cx="1044888" cy="969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659232" y="3339641"/>
              <a:ext cx="729538" cy="38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预算控制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数据平台</a:t>
              </a:r>
              <a:endPara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5" name="Text Box 29"/>
          <p:cNvSpPr txBox="1">
            <a:spLocks noChangeArrowheads="1"/>
          </p:cNvSpPr>
          <p:nvPr/>
        </p:nvSpPr>
        <p:spPr bwMode="auto">
          <a:xfrm>
            <a:off x="125656" y="4862337"/>
            <a:ext cx="2700000" cy="14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scene3d>
            <a:camera prst="legacyObliqueTopRight"/>
            <a:lightRig rig="flat" dir="b"/>
          </a:scene3d>
          <a:sp3d extrusionH="330200" prstMaterial="legacyMatte">
            <a:bevelT w="13500" h="13500" prst="angle"/>
            <a:bevelB w="13500" h="13500" prst="angle"/>
            <a:extrusionClr>
              <a:schemeClr val="accent2">
                <a:lumMod val="40000"/>
                <a:lumOff val="60000"/>
              </a:schemeClr>
            </a:extrusionClr>
          </a:sp3d>
        </p:spPr>
        <p:txBody>
          <a:bodyPr wrap="square" lIns="104306" tIns="52153" rIns="104306" bIns="52153">
            <a:noAutofit/>
            <a:flatTx/>
          </a:bodyPr>
          <a:lstStyle>
            <a:defPPr>
              <a:defRPr lang="zh-CN"/>
            </a:defPPr>
            <a:lvl1pPr algn="ctr" defTabSz="1042988">
              <a:spcBef>
                <a:spcPct val="50000"/>
              </a:spcBef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1" dirty="0" smtClean="0">
                <a:solidFill>
                  <a:prstClr val="black"/>
                </a:solidFill>
              </a:rPr>
              <a:t>报表平台</a:t>
            </a:r>
            <a:endParaRPr lang="zh-CN" altLang="en-US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6" name="Rectangle 31"/>
          <p:cNvSpPr>
            <a:spLocks noChangeArrowheads="1"/>
          </p:cNvSpPr>
          <p:nvPr/>
        </p:nvSpPr>
        <p:spPr bwMode="auto">
          <a:xfrm>
            <a:off x="1054350" y="5265643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实对比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1934086" y="5265643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管理报表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185467" y="5265643"/>
            <a:ext cx="792088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差异分析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31"/>
          <p:cNvSpPr>
            <a:spLocks noChangeArrowheads="1"/>
          </p:cNvSpPr>
          <p:nvPr/>
        </p:nvSpPr>
        <p:spPr bwMode="auto">
          <a:xfrm>
            <a:off x="1054350" y="5803957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结构分析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1934086" y="5803957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其他报表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36"/>
          <p:cNvSpPr>
            <a:spLocks noChangeArrowheads="1"/>
          </p:cNvSpPr>
          <p:nvPr/>
        </p:nvSpPr>
        <p:spPr bwMode="auto">
          <a:xfrm>
            <a:off x="199717" y="5803957"/>
            <a:ext cx="792088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  <a:buFont typeface="Wingdings" pitchFamily="2" charset="2"/>
              <a:buNone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费用分析</a:t>
            </a:r>
            <a:endParaRPr lang="en-US" altLang="zh-CN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Rectangle 3"/>
          <p:cNvSpPr>
            <a:spLocks noChangeArrowheads="1"/>
          </p:cNvSpPr>
          <p:nvPr/>
        </p:nvSpPr>
        <p:spPr bwMode="auto">
          <a:xfrm>
            <a:off x="4536296" y="4869320"/>
            <a:ext cx="2700000" cy="1440000"/>
          </a:xfrm>
          <a:prstGeom prst="rect">
            <a:avLst/>
          </a:prstGeom>
          <a:gradFill>
            <a:gsLst>
              <a:gs pos="2000">
                <a:schemeClr val="accent6">
                  <a:lumMod val="40000"/>
                  <a:lumOff val="60000"/>
                </a:schemeClr>
              </a:gs>
              <a:gs pos="24000">
                <a:schemeClr val="accent6">
                  <a:lumMod val="60000"/>
                  <a:lumOff val="40000"/>
                </a:schemeClr>
              </a:gs>
              <a:gs pos="45000">
                <a:schemeClr val="accent6">
                  <a:lumMod val="60000"/>
                  <a:lumOff val="40000"/>
                </a:schemeClr>
              </a:gs>
              <a:gs pos="79000">
                <a:srgbClr val="FCD7B9"/>
              </a:gs>
            </a:gsLst>
            <a:lin ang="2700000" scaled="0"/>
          </a:gradFill>
          <a:ln w="9525">
            <a:miter lim="800000"/>
            <a:headEnd/>
            <a:tailEnd/>
          </a:ln>
          <a:scene3d>
            <a:camera prst="legacyPerspectiveTopRight"/>
            <a:lightRig rig="flat" dir="b"/>
          </a:scene3d>
          <a:sp3d extrusionH="889000" prstMaterial="legacyMatte">
            <a:bevelT w="13500" h="13500" prst="angle"/>
            <a:bevelB w="13500" h="13500" prst="angle"/>
            <a:extrusionClr>
              <a:srgbClr val="F2C850"/>
            </a:extrusionClr>
          </a:sp3d>
        </p:spPr>
        <p:txBody>
          <a:bodyPr wrap="none" lIns="45720" rIns="45720" anchor="ctr">
            <a:flatTx/>
          </a:bodyPr>
          <a:lstStyle/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4" name="流程图: 磁盘 163"/>
          <p:cNvSpPr/>
          <p:nvPr/>
        </p:nvSpPr>
        <p:spPr>
          <a:xfrm>
            <a:off x="4679172" y="5259138"/>
            <a:ext cx="720000" cy="396000"/>
          </a:xfrm>
          <a:prstGeom prst="flowChartMagneticDisk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</a:pP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PR</a:t>
            </a:r>
            <a:endParaRPr lang="zh-CN" altLang="en-US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流程图: 磁盘 164"/>
          <p:cNvSpPr/>
          <p:nvPr/>
        </p:nvSpPr>
        <p:spPr>
          <a:xfrm>
            <a:off x="6322246" y="5259138"/>
            <a:ext cx="720000" cy="396000"/>
          </a:xfrm>
          <a:prstGeom prst="flowChartMagneticDisk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版权</a:t>
            </a:r>
          </a:p>
        </p:txBody>
      </p:sp>
      <p:sp>
        <p:nvSpPr>
          <p:cNvPr id="166" name="流程图: 磁盘 165"/>
          <p:cNvSpPr/>
          <p:nvPr/>
        </p:nvSpPr>
        <p:spPr>
          <a:xfrm>
            <a:off x="5499760" y="5259138"/>
            <a:ext cx="720000" cy="396000"/>
          </a:xfrm>
          <a:prstGeom prst="flowChartMagneticDisk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</a:pPr>
            <a:r>
              <a:rPr lang="zh-CN" altLang="en-US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</a:p>
        </p:txBody>
      </p:sp>
      <p:sp>
        <p:nvSpPr>
          <p:cNvPr id="168" name="TextBox 30"/>
          <p:cNvSpPr txBox="1"/>
          <p:nvPr/>
        </p:nvSpPr>
        <p:spPr>
          <a:xfrm>
            <a:off x="5179238" y="4918733"/>
            <a:ext cx="161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预算控制相关系统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Rectangle 3"/>
          <p:cNvSpPr>
            <a:spLocks noChangeArrowheads="1"/>
          </p:cNvSpPr>
          <p:nvPr/>
        </p:nvSpPr>
        <p:spPr bwMode="auto">
          <a:xfrm>
            <a:off x="2051720" y="908720"/>
            <a:ext cx="2700000" cy="14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PerspectiveTopRight"/>
            <a:lightRig rig="flat" dir="b"/>
          </a:scene3d>
          <a:sp3d extrusionH="889000" prstMaterial="legacyMatte">
            <a:bevelT w="13500" h="13500" prst="angle"/>
            <a:bevelB w="13500" h="13500" prst="angle"/>
            <a:extrusionClr>
              <a:schemeClr val="tx2">
                <a:lumMod val="40000"/>
                <a:lumOff val="60000"/>
              </a:schemeClr>
            </a:extrusionClr>
          </a:sp3d>
        </p:spPr>
        <p:txBody>
          <a:bodyPr wrap="none" lIns="45720" rIns="45720" anchor="ctr">
            <a:flatTx/>
          </a:bodyPr>
          <a:lstStyle/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0" name="TextBox 30"/>
          <p:cNvSpPr txBox="1"/>
          <p:nvPr/>
        </p:nvSpPr>
        <p:spPr>
          <a:xfrm>
            <a:off x="2694662" y="971059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预算申报系统</a:t>
            </a:r>
            <a:endParaRPr lang="zh-CN" altLang="en-US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 Box 35"/>
          <p:cNvSpPr txBox="1">
            <a:spLocks noChangeArrowheads="1"/>
          </p:cNvSpPr>
          <p:nvPr/>
        </p:nvSpPr>
        <p:spPr bwMode="auto">
          <a:xfrm>
            <a:off x="2980414" y="183741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版本管理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3" name="Text Box 35"/>
          <p:cNvSpPr txBox="1">
            <a:spLocks noChangeArrowheads="1"/>
          </p:cNvSpPr>
          <p:nvPr/>
        </p:nvSpPr>
        <p:spPr bwMode="auto">
          <a:xfrm>
            <a:off x="2123158" y="183741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逻辑转换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4" name="Text Box 35"/>
          <p:cNvSpPr txBox="1">
            <a:spLocks noChangeArrowheads="1"/>
          </p:cNvSpPr>
          <p:nvPr/>
        </p:nvSpPr>
        <p:spPr bwMode="auto">
          <a:xfrm>
            <a:off x="3837670" y="183741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>
                <a:solidFill>
                  <a:prstClr val="black"/>
                </a:solidFill>
              </a:rPr>
              <a:t>数据查询</a:t>
            </a:r>
          </a:p>
        </p:txBody>
      </p:sp>
      <p:sp>
        <p:nvSpPr>
          <p:cNvPr id="195" name="Text Box 35"/>
          <p:cNvSpPr txBox="1">
            <a:spLocks noChangeArrowheads="1"/>
          </p:cNvSpPr>
          <p:nvPr/>
        </p:nvSpPr>
        <p:spPr bwMode="auto">
          <a:xfrm>
            <a:off x="2980414" y="135027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业务申报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6" name="Text Box 35"/>
          <p:cNvSpPr txBox="1">
            <a:spLocks noChangeArrowheads="1"/>
          </p:cNvSpPr>
          <p:nvPr/>
        </p:nvSpPr>
        <p:spPr bwMode="auto">
          <a:xfrm>
            <a:off x="2123158" y="135027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模板定制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7" name="Text Box 35"/>
          <p:cNvSpPr txBox="1">
            <a:spLocks noChangeArrowheads="1"/>
          </p:cNvSpPr>
          <p:nvPr/>
        </p:nvSpPr>
        <p:spPr bwMode="auto">
          <a:xfrm>
            <a:off x="3837670" y="1350274"/>
            <a:ext cx="792000" cy="324000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>
            <a:defPPr>
              <a:defRPr lang="zh-CN"/>
            </a:defPPr>
            <a:lvl1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buClr>
                <a:srgbClr val="4F81BD"/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在线审批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00" name="直接箭头连接符 199"/>
          <p:cNvCxnSpPr/>
          <p:nvPr/>
        </p:nvCxnSpPr>
        <p:spPr bwMode="auto">
          <a:xfrm flipH="1" flipV="1">
            <a:off x="3859025" y="4397042"/>
            <a:ext cx="648073" cy="722350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06" name="Rectangle 4"/>
          <p:cNvSpPr>
            <a:spLocks noChangeArrowheads="1"/>
          </p:cNvSpPr>
          <p:nvPr/>
        </p:nvSpPr>
        <p:spPr bwMode="auto">
          <a:xfrm rot="2940000">
            <a:off x="4045831" y="4404621"/>
            <a:ext cx="1080000" cy="24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207" name="直接箭头连接符 206"/>
          <p:cNvCxnSpPr/>
          <p:nvPr/>
        </p:nvCxnSpPr>
        <p:spPr bwMode="auto">
          <a:xfrm flipV="1">
            <a:off x="3305733" y="2495970"/>
            <a:ext cx="0" cy="540000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2195856" y="2636912"/>
            <a:ext cx="1080000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实际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212" name="直接箭头连接符 211"/>
          <p:cNvCxnSpPr/>
          <p:nvPr/>
        </p:nvCxnSpPr>
        <p:spPr bwMode="auto">
          <a:xfrm>
            <a:off x="3578827" y="2495970"/>
            <a:ext cx="0" cy="540000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3624568" y="2622920"/>
            <a:ext cx="900000" cy="24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8" name="灯片编号占位符 1"/>
          <p:cNvSpPr txBox="1">
            <a:spLocks/>
          </p:cNvSpPr>
          <p:nvPr/>
        </p:nvSpPr>
        <p:spPr>
          <a:xfrm>
            <a:off x="6357950" y="6492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86CCD3-42D9-43BB-9F71-76E181CF1B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3" name="组合 28"/>
          <p:cNvGrpSpPr/>
          <p:nvPr/>
        </p:nvGrpSpPr>
        <p:grpSpPr>
          <a:xfrm>
            <a:off x="6928833" y="2660762"/>
            <a:ext cx="1827134" cy="1797181"/>
            <a:chOff x="3003550" y="2286000"/>
            <a:chExt cx="3900488" cy="4013200"/>
          </a:xfrm>
        </p:grpSpPr>
        <p:sp>
          <p:nvSpPr>
            <p:cNvPr id="44" name="Arc 3"/>
            <p:cNvSpPr>
              <a:spLocks/>
            </p:cNvSpPr>
            <p:nvPr/>
          </p:nvSpPr>
          <p:spPr bwMode="auto">
            <a:xfrm>
              <a:off x="4986338" y="2457450"/>
              <a:ext cx="1917700" cy="2882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2421"/>
                <a:gd name="T2" fmla="*/ 18694 w 21600"/>
                <a:gd name="T3" fmla="*/ 32421 h 32421"/>
                <a:gd name="T4" fmla="*/ 0 w 21600"/>
                <a:gd name="T5" fmla="*/ 21600 h 3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2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399"/>
                    <a:pt x="20597" y="29132"/>
                    <a:pt x="18694" y="32421"/>
                  </a:cubicBezTo>
                </a:path>
                <a:path w="21600" h="3242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399"/>
                    <a:pt x="20597" y="29132"/>
                    <a:pt x="18694" y="32421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5" name="Arc 4"/>
            <p:cNvSpPr>
              <a:spLocks/>
            </p:cNvSpPr>
            <p:nvPr/>
          </p:nvSpPr>
          <p:spPr bwMode="auto">
            <a:xfrm>
              <a:off x="3376170" y="4378325"/>
              <a:ext cx="3269102" cy="1920875"/>
            </a:xfrm>
            <a:custGeom>
              <a:avLst/>
              <a:gdLst>
                <a:gd name="G0" fmla="+- 18698 0 0"/>
                <a:gd name="G1" fmla="+- 0 0 0"/>
                <a:gd name="G2" fmla="+- 21600 0 0"/>
                <a:gd name="T0" fmla="*/ 37392 w 37392"/>
                <a:gd name="T1" fmla="*/ 10821 h 21600"/>
                <a:gd name="T2" fmla="*/ 0 w 37392"/>
                <a:gd name="T3" fmla="*/ 10813 h 21600"/>
                <a:gd name="T4" fmla="*/ 18698 w 3739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92" h="21600" fill="none" extrusionOk="0">
                  <a:moveTo>
                    <a:pt x="37392" y="10821"/>
                  </a:moveTo>
                  <a:cubicBezTo>
                    <a:pt x="33530" y="17492"/>
                    <a:pt x="26406" y="21599"/>
                    <a:pt x="18698" y="21600"/>
                  </a:cubicBezTo>
                  <a:cubicBezTo>
                    <a:pt x="10986" y="21600"/>
                    <a:pt x="3859" y="17488"/>
                    <a:pt x="-1" y="10813"/>
                  </a:cubicBezTo>
                </a:path>
                <a:path w="37392" h="21600" stroke="0" extrusionOk="0">
                  <a:moveTo>
                    <a:pt x="37392" y="10821"/>
                  </a:moveTo>
                  <a:cubicBezTo>
                    <a:pt x="33530" y="17492"/>
                    <a:pt x="26406" y="21599"/>
                    <a:pt x="18698" y="21600"/>
                  </a:cubicBezTo>
                  <a:cubicBezTo>
                    <a:pt x="10986" y="21600"/>
                    <a:pt x="3859" y="17488"/>
                    <a:pt x="-1" y="10813"/>
                  </a:cubicBezTo>
                  <a:lnTo>
                    <a:pt x="1869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" name="Arc 5"/>
            <p:cNvSpPr>
              <a:spLocks/>
            </p:cNvSpPr>
            <p:nvPr/>
          </p:nvSpPr>
          <p:spPr bwMode="auto">
            <a:xfrm>
              <a:off x="3177940" y="2457451"/>
              <a:ext cx="1950456" cy="28829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902 w 21600"/>
                <a:gd name="T1" fmla="*/ 32413 h 32413"/>
                <a:gd name="T2" fmla="*/ 21600 w 21600"/>
                <a:gd name="T3" fmla="*/ 0 h 32413"/>
                <a:gd name="T4" fmla="*/ 21600 w 21600"/>
                <a:gd name="T5" fmla="*/ 21600 h 3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413" fill="none" extrusionOk="0">
                  <a:moveTo>
                    <a:pt x="2901" y="32413"/>
                  </a:moveTo>
                  <a:cubicBezTo>
                    <a:pt x="1000" y="29126"/>
                    <a:pt x="0" y="25396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</a:path>
                <a:path w="21600" h="32413" stroke="0" extrusionOk="0">
                  <a:moveTo>
                    <a:pt x="2901" y="32413"/>
                  </a:moveTo>
                  <a:cubicBezTo>
                    <a:pt x="1000" y="29126"/>
                    <a:pt x="0" y="25396"/>
                    <a:pt x="0" y="21600"/>
                  </a:cubicBezTo>
                  <a:cubicBezTo>
                    <a:pt x="-1" y="9670"/>
                    <a:pt x="9670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5808663" y="3481254"/>
              <a:ext cx="898527" cy="96373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事中监控</a:t>
              </a:r>
              <a:endPara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4181475" y="3573463"/>
              <a:ext cx="1609725" cy="1609725"/>
            </a:xfrm>
            <a:prstGeom prst="ellipse">
              <a:avLst/>
            </a:prstGeom>
            <a:solidFill>
              <a:srgbClr val="7889F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4450892" y="3900763"/>
              <a:ext cx="1025354" cy="96219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4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 rot="10800000">
              <a:off x="4995863" y="2286000"/>
              <a:ext cx="314325" cy="1452563"/>
            </a:xfrm>
            <a:custGeom>
              <a:avLst/>
              <a:gdLst/>
              <a:ahLst/>
              <a:cxnLst>
                <a:cxn ang="0">
                  <a:pos x="198" y="123"/>
                </a:cxn>
                <a:cxn ang="0">
                  <a:pos x="198" y="0"/>
                </a:cxn>
                <a:cxn ang="0">
                  <a:pos x="0" y="462"/>
                </a:cxn>
                <a:cxn ang="0">
                  <a:pos x="195" y="915"/>
                </a:cxn>
                <a:cxn ang="0">
                  <a:pos x="195" y="780"/>
                </a:cxn>
              </a:cxnLst>
              <a:rect l="0" t="0" r="r" b="b"/>
              <a:pathLst>
                <a:path w="198" h="915">
                  <a:moveTo>
                    <a:pt x="198" y="123"/>
                  </a:moveTo>
                  <a:lnTo>
                    <a:pt x="198" y="0"/>
                  </a:lnTo>
                  <a:lnTo>
                    <a:pt x="0" y="462"/>
                  </a:lnTo>
                  <a:lnTo>
                    <a:pt x="195" y="915"/>
                  </a:lnTo>
                  <a:lnTo>
                    <a:pt x="195" y="780"/>
                  </a:lnTo>
                </a:path>
              </a:pathLst>
            </a:cu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 rot="3651555">
              <a:off x="3572669" y="4188619"/>
              <a:ext cx="314325" cy="1452563"/>
            </a:xfrm>
            <a:custGeom>
              <a:avLst/>
              <a:gdLst/>
              <a:ahLst/>
              <a:cxnLst>
                <a:cxn ang="0">
                  <a:pos x="198" y="123"/>
                </a:cxn>
                <a:cxn ang="0">
                  <a:pos x="198" y="0"/>
                </a:cxn>
                <a:cxn ang="0">
                  <a:pos x="0" y="462"/>
                </a:cxn>
                <a:cxn ang="0">
                  <a:pos x="195" y="915"/>
                </a:cxn>
                <a:cxn ang="0">
                  <a:pos x="195" y="780"/>
                </a:cxn>
              </a:cxnLst>
              <a:rect l="0" t="0" r="r" b="b"/>
              <a:pathLst>
                <a:path w="198" h="915">
                  <a:moveTo>
                    <a:pt x="198" y="123"/>
                  </a:moveTo>
                  <a:lnTo>
                    <a:pt x="198" y="0"/>
                  </a:lnTo>
                  <a:lnTo>
                    <a:pt x="0" y="462"/>
                  </a:lnTo>
                  <a:lnTo>
                    <a:pt x="195" y="915"/>
                  </a:lnTo>
                  <a:lnTo>
                    <a:pt x="195" y="780"/>
                  </a:lnTo>
                </a:path>
              </a:pathLst>
            </a:cu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 rot="17989080">
              <a:off x="5939631" y="4460082"/>
              <a:ext cx="314325" cy="1452562"/>
            </a:xfrm>
            <a:custGeom>
              <a:avLst/>
              <a:gdLst/>
              <a:ahLst/>
              <a:cxnLst>
                <a:cxn ang="0">
                  <a:pos x="198" y="123"/>
                </a:cxn>
                <a:cxn ang="0">
                  <a:pos x="198" y="0"/>
                </a:cxn>
                <a:cxn ang="0">
                  <a:pos x="0" y="462"/>
                </a:cxn>
                <a:cxn ang="0">
                  <a:pos x="195" y="915"/>
                </a:cxn>
                <a:cxn ang="0">
                  <a:pos x="195" y="780"/>
                </a:cxn>
              </a:cxnLst>
              <a:rect l="0" t="0" r="r" b="b"/>
              <a:pathLst>
                <a:path w="198" h="915">
                  <a:moveTo>
                    <a:pt x="198" y="123"/>
                  </a:moveTo>
                  <a:lnTo>
                    <a:pt x="198" y="0"/>
                  </a:lnTo>
                  <a:lnTo>
                    <a:pt x="0" y="462"/>
                  </a:lnTo>
                  <a:lnTo>
                    <a:pt x="195" y="915"/>
                  </a:lnTo>
                  <a:lnTo>
                    <a:pt x="195" y="780"/>
                  </a:lnTo>
                </a:path>
              </a:pathLst>
            </a:cu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defRPr/>
              </a:pPr>
              <a:endParaRPr lang="zh-CN" altLang="en-US" sz="1200" b="1" kern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3376170" y="3393066"/>
              <a:ext cx="898527" cy="96373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</a:t>
              </a:r>
              <a:r>
                <a:rPr lang="en-US" altLang="zh-CN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</a:t>
              </a:r>
              <a:endPara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4254687" y="5199469"/>
              <a:ext cx="1380396" cy="96373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</a:bodyPr>
            <a:lstStyle/>
            <a:p>
              <a:pPr algn="ctr" defTabSz="457200" eaLnBrk="0" hangingPunct="0">
                <a:buClr>
                  <a:srgbClr val="000000"/>
                </a:buClr>
                <a:buFont typeface="Wingdings" pitchFamily="2" charset="2"/>
                <a:buNone/>
                <a:defRPr/>
              </a:pPr>
              <a:r>
                <a:rPr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</a:t>
              </a:r>
              <a:r>
                <a:rPr lang="en-US" altLang="zh-CN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200" b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en-US" sz="1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90"/>
          <p:cNvGrpSpPr/>
          <p:nvPr/>
        </p:nvGrpSpPr>
        <p:grpSpPr>
          <a:xfrm rot="8362436">
            <a:off x="1504221" y="3867677"/>
            <a:ext cx="1429525" cy="853458"/>
            <a:chOff x="6276531" y="3605221"/>
            <a:chExt cx="1428760" cy="824872"/>
          </a:xfrm>
        </p:grpSpPr>
        <p:cxnSp>
          <p:nvCxnSpPr>
            <p:cNvPr id="134" name="直接箭头连接符 133"/>
            <p:cNvCxnSpPr/>
            <p:nvPr/>
          </p:nvCxnSpPr>
          <p:spPr bwMode="auto">
            <a:xfrm rot="13237564" flipH="1">
              <a:off x="6471332" y="3605221"/>
              <a:ext cx="1047620" cy="824872"/>
            </a:xfrm>
            <a:prstGeom prst="straightConnector1">
              <a:avLst/>
            </a:prstGeom>
            <a:noFill/>
            <a:ln w="34925">
              <a:solidFill>
                <a:srgbClr val="0070C0"/>
              </a:solidFill>
              <a:miter lim="800000"/>
              <a:headEnd/>
              <a:tailEnd type="triangle" w="med" len="med"/>
            </a:ln>
            <a:extLst/>
          </p:spPr>
        </p:cxnSp>
        <p:sp>
          <p:nvSpPr>
            <p:cNvPr id="135" name="Rectangle 4"/>
            <p:cNvSpPr>
              <a:spLocks noChangeArrowheads="1"/>
            </p:cNvSpPr>
            <p:nvPr/>
          </p:nvSpPr>
          <p:spPr bwMode="auto">
            <a:xfrm rot="10862863">
              <a:off x="6276531" y="3687258"/>
              <a:ext cx="1428760" cy="642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Ctr="1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192088" indent="-192088" rtl="0" fontAlgn="base">
                <a:lnSpc>
                  <a:spcPct val="105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BE0E3"/>
                </a:buClr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预算数</a:t>
              </a:r>
              <a:endPara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 marL="192088" indent="-192088" rtl="0" fontAlgn="base">
                <a:lnSpc>
                  <a:spcPct val="105000"/>
                </a:lnSpc>
                <a:spcBef>
                  <a:spcPct val="60000"/>
                </a:spcBef>
                <a:spcAft>
                  <a:spcPct val="0"/>
                </a:spcAft>
                <a:buClr>
                  <a:srgbClr val="BBE0E3"/>
                </a:buClr>
                <a:defRPr/>
              </a:pP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实际数</a:t>
              </a:r>
              <a:endParaRPr lang="zh-CN" altLang="en-US" sz="1600" b="1" kern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57" name="流程图: 磁盘 56"/>
          <p:cNvSpPr/>
          <p:nvPr/>
        </p:nvSpPr>
        <p:spPr>
          <a:xfrm>
            <a:off x="4694408" y="5754225"/>
            <a:ext cx="720000" cy="396000"/>
          </a:xfrm>
          <a:prstGeom prst="flowChartMagneticDisk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</a:pP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CRM</a:t>
            </a:r>
            <a:endParaRPr lang="zh-CN" altLang="en-US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流程图: 磁盘 57"/>
          <p:cNvSpPr/>
          <p:nvPr/>
        </p:nvSpPr>
        <p:spPr>
          <a:xfrm>
            <a:off x="5514996" y="5754225"/>
            <a:ext cx="720000" cy="396000"/>
          </a:xfrm>
          <a:prstGeom prst="flowChartMagneticDisk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rgbClr val="4F81BD"/>
              </a:buClr>
            </a:pPr>
            <a:r>
              <a: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endParaRPr lang="zh-CN" altLang="en-US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6228184" y="908880"/>
            <a:ext cx="2700000" cy="1440000"/>
          </a:xfrm>
          <a:prstGeom prst="rect">
            <a:avLst/>
          </a:prstGeom>
          <a:gradFill>
            <a:gsLst>
              <a:gs pos="20000">
                <a:schemeClr val="accent1">
                  <a:lumMod val="20000"/>
                  <a:lumOff val="80000"/>
                </a:schemeClr>
              </a:gs>
              <a:gs pos="39000">
                <a:srgbClr val="85C2FF"/>
              </a:gs>
              <a:gs pos="62000">
                <a:schemeClr val="tx2">
                  <a:lumMod val="20000"/>
                  <a:lumOff val="80000"/>
                </a:schemeClr>
              </a:gs>
              <a:gs pos="100000">
                <a:srgbClr val="FFEBFA"/>
              </a:gs>
            </a:gsLst>
            <a:lin ang="2700000" scaled="0"/>
          </a:gradFill>
          <a:ln w="9525">
            <a:solidFill>
              <a:schemeClr val="tx2"/>
            </a:solidFill>
            <a:miter lim="800000"/>
            <a:headEnd/>
            <a:tailEnd/>
          </a:ln>
          <a:scene3d>
            <a:camera prst="legacyObliqueTopRight"/>
            <a:lightRig rig="flat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>
                <a:lumMod val="60000"/>
                <a:lumOff val="40000"/>
              </a:schemeClr>
            </a:extrusionClr>
          </a:sp3d>
        </p:spPr>
        <p:txBody>
          <a:bodyPr wrap="square" lIns="104306" tIns="52153" rIns="104306" bIns="52153">
            <a:noAutofit/>
            <a:flatTx/>
          </a:bodyPr>
          <a:lstStyle/>
          <a:p>
            <a:pPr algn="ctr" defTabSz="1042988"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Planning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31"/>
          <p:cNvSpPr>
            <a:spLocks noChangeArrowheads="1"/>
          </p:cNvSpPr>
          <p:nvPr/>
        </p:nvSpPr>
        <p:spPr bwMode="auto">
          <a:xfrm>
            <a:off x="6302943" y="1268920"/>
            <a:ext cx="781507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预算编制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6292363" y="1848056"/>
            <a:ext cx="792088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8020555" y="1268920"/>
            <a:ext cx="792088" cy="352796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版本管理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7156458" y="1268920"/>
            <a:ext cx="792088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逻辑计算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7153908" y="1844984"/>
            <a:ext cx="1658735" cy="36000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基础数据管理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 rot="2880000">
            <a:off x="3397476" y="4709166"/>
            <a:ext cx="1080000" cy="24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实际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4134662" y="4297162"/>
            <a:ext cx="495008" cy="565175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5031710" y="1674274"/>
            <a:ext cx="980450" cy="0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040152" y="1412776"/>
            <a:ext cx="900000" cy="24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 flipH="1" flipV="1">
            <a:off x="5031710" y="1831671"/>
            <a:ext cx="980450" cy="5743"/>
          </a:xfrm>
          <a:prstGeom prst="straightConnector1">
            <a:avLst/>
          </a:prstGeom>
          <a:noFill/>
          <a:ln w="34925">
            <a:solidFill>
              <a:srgbClr val="0070C0"/>
            </a:solidFill>
            <a:miter lim="800000"/>
            <a:headEnd/>
            <a:tailEnd type="triangle" w="med" len="med"/>
          </a:ln>
          <a:extLst/>
        </p:spPr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5064996" y="1867474"/>
            <a:ext cx="900000" cy="24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192088" indent="-192088" rtl="0" fontAlgn="base">
              <a:lnSpc>
                <a:spcPct val="105000"/>
              </a:lnSpc>
              <a:spcBef>
                <a:spcPct val="60000"/>
              </a:spcBef>
              <a:spcAft>
                <a:spcPct val="0"/>
              </a:spcAft>
              <a:buClr>
                <a:srgbClr val="BBE0E3"/>
              </a:buClr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</a:t>
            </a:r>
            <a:r>
              <a:rPr lang="zh-CN" altLang="en-US" sz="1600" b="1" kern="12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数</a:t>
            </a:r>
            <a:endParaRPr lang="zh-CN" altLang="en-US" sz="1600" b="1" kern="12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4880489" y="1023351"/>
            <a:ext cx="4067745" cy="2905829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5124491" y="1099319"/>
            <a:ext cx="3460258" cy="82624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329172" y="1106853"/>
            <a:ext cx="1974512" cy="1212594"/>
          </a:xfrm>
          <a:prstGeom prst="rect">
            <a:avLst/>
          </a:prstGeom>
          <a:solidFill>
            <a:srgbClr val="EAEA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预算控制数据平台</a:t>
            </a:r>
            <a:endParaRPr lang="en-US" altLang="zh-CN" sz="1600" b="1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43240" y="-61914"/>
            <a:ext cx="6000792" cy="725470"/>
          </a:xfrm>
        </p:spPr>
        <p:txBody>
          <a:bodyPr/>
          <a:lstStyle/>
          <a:p>
            <a:r>
              <a:rPr lang="zh-CN" altLang="en-US" dirty="0" smtClean="0"/>
              <a:t>预算申报控制</a:t>
            </a:r>
            <a:r>
              <a:rPr lang="zh-CN" altLang="en-US" dirty="0"/>
              <a:t>总体设计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8719991" y="1196752"/>
            <a:ext cx="373551" cy="2462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166157" y="1104240"/>
            <a:ext cx="1512168" cy="4320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251694" y="1508031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7406492" y="1495600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316428" y="1889153"/>
            <a:ext cx="864000" cy="30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329093" y="1498206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316428" y="1508429"/>
            <a:ext cx="864000" cy="3080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基础维度</a:t>
            </a:r>
            <a:endParaRPr lang="zh-CN" altLang="en-US" sz="14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箭头连接符 64"/>
          <p:cNvCxnSpPr>
            <a:stCxn id="42" idx="3"/>
            <a:endCxn id="43" idx="1"/>
          </p:cNvCxnSpPr>
          <p:nvPr/>
        </p:nvCxnSpPr>
        <p:spPr>
          <a:xfrm flipV="1">
            <a:off x="4303684" y="1512439"/>
            <a:ext cx="820807" cy="20071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3114"/>
              </p:ext>
            </p:extLst>
          </p:nvPr>
        </p:nvGraphicFramePr>
        <p:xfrm>
          <a:off x="2395095" y="1591973"/>
          <a:ext cx="696269" cy="55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1" name="Photo Editor Photo" r:id="rId4" imgW="1038370" imgH="1104762" progId="">
                  <p:embed/>
                </p:oleObj>
              </mc:Choice>
              <mc:Fallback>
                <p:oleObj name="Photo Editor Photo" r:id="rId4" imgW="1038370" imgH="1104762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095" y="1591973"/>
                        <a:ext cx="696269" cy="55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标题 5"/>
          <p:cNvSpPr txBox="1">
            <a:spLocks/>
          </p:cNvSpPr>
          <p:nvPr/>
        </p:nvSpPr>
        <p:spPr bwMode="auto">
          <a:xfrm>
            <a:off x="81203" y="2974977"/>
            <a:ext cx="4364920" cy="3305066"/>
          </a:xfrm>
          <a:prstGeom prst="rect">
            <a:avLst/>
          </a:prstGeom>
          <a:solidFill>
            <a:srgbClr val="00B0F0">
              <a:alpha val="6000"/>
            </a:srgb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82424" tIns="41214" rIns="82424" bIns="41214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171450" indent="-171450" eaLnBrk="1" hangingPunct="1">
              <a:lnSpc>
                <a:spcPct val="150000"/>
              </a:lnSpc>
              <a:buFont typeface="Arial" pitchFamily="34" charset="0"/>
              <a:buChar char="•"/>
              <a:defRPr sz="1400"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eaLnBrk="1" hangingPunct="1">
              <a:lnSpc>
                <a:spcPct val="90000"/>
              </a:lnSpc>
              <a:defRPr sz="2000"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lnSpc>
                <a:spcPct val="9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lnSpc>
                <a:spcPct val="90000"/>
              </a:lnSpc>
              <a:defRPr sz="2000"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lnSpc>
                <a:spcPct val="90000"/>
              </a:lnSpc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4121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</a:defRPr>
            </a:lvl6pPr>
            <a:lvl7pPr marL="82425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</a:defRPr>
            </a:lvl7pPr>
            <a:lvl8pPr marL="123638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</a:defRPr>
            </a:lvl8pPr>
            <a:lvl9pPr marL="164851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b="1" dirty="0" smtClean="0"/>
              <a:t>预算申报与控制实施策略：</a:t>
            </a:r>
            <a:endParaRPr lang="en-US" altLang="zh-CN" b="1" dirty="0" smtClean="0"/>
          </a:p>
          <a:p>
            <a:r>
              <a:rPr lang="zh-CN" altLang="en-US" dirty="0"/>
              <a:t>预算控制数据平台作为统一预算数据输出口径</a:t>
            </a:r>
            <a:r>
              <a:rPr lang="zh-CN" altLang="en-US" dirty="0" smtClean="0"/>
              <a:t>，其数据来源于预算</a:t>
            </a:r>
            <a:r>
              <a:rPr lang="zh-CN" altLang="en-US" dirty="0"/>
              <a:t>申报</a:t>
            </a:r>
            <a:r>
              <a:rPr lang="zh-CN" altLang="en-US" dirty="0" smtClean="0"/>
              <a:t>系统，其他</a:t>
            </a:r>
            <a:r>
              <a:rPr lang="zh-CN" altLang="en-US" dirty="0"/>
              <a:t>需要进行预算控制的业务系统从此平台获取</a:t>
            </a:r>
            <a:r>
              <a:rPr lang="en-US" altLang="en-US" b="1" dirty="0" err="1">
                <a:solidFill>
                  <a:srgbClr val="FF0000"/>
                </a:solidFill>
              </a:rPr>
              <a:t>业务口径</a:t>
            </a:r>
            <a:r>
              <a:rPr lang="en-US" altLang="en-US" dirty="0" err="1"/>
              <a:t>和</a:t>
            </a:r>
            <a:r>
              <a:rPr lang="en-US" altLang="en-US" b="1" dirty="0" err="1">
                <a:solidFill>
                  <a:srgbClr val="FF0000"/>
                </a:solidFill>
              </a:rPr>
              <a:t>财务口径</a:t>
            </a:r>
            <a:r>
              <a:rPr lang="en-US" altLang="en-US" dirty="0" err="1"/>
              <a:t>的定稿预算数</a:t>
            </a:r>
            <a:r>
              <a:rPr lang="zh-CN" altLang="zh-CN" dirty="0"/>
              <a:t>，</a:t>
            </a:r>
            <a:r>
              <a:rPr lang="zh-CN" altLang="en-US" dirty="0"/>
              <a:t>分别为业务审批和财务审批提供支撑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费用、成本、</a:t>
            </a:r>
            <a:r>
              <a:rPr lang="en-US" altLang="zh-CN" dirty="0" err="1" smtClean="0"/>
              <a:t>Capex</a:t>
            </a:r>
            <a:r>
              <a:rPr lang="zh-CN" altLang="en-US" dirty="0" smtClean="0"/>
              <a:t>控制</a:t>
            </a:r>
            <a:r>
              <a:rPr lang="zh-CN" altLang="en-US" dirty="0"/>
              <a:t>在</a:t>
            </a:r>
            <a:r>
              <a:rPr lang="en-US" altLang="zh-CN" dirty="0"/>
              <a:t>PR</a:t>
            </a:r>
            <a:r>
              <a:rPr lang="zh-CN" altLang="en-US" dirty="0"/>
              <a:t>、采购、视频版权系统</a:t>
            </a:r>
            <a:r>
              <a:rPr lang="zh-CN" altLang="en-US" dirty="0" smtClean="0"/>
              <a:t>进行控制；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业务系统中</a:t>
            </a:r>
            <a:r>
              <a:rPr lang="zh-CN" altLang="en-US" dirty="0" smtClean="0"/>
              <a:t>会有预算</a:t>
            </a:r>
            <a:r>
              <a:rPr lang="zh-CN" altLang="en-US" dirty="0"/>
              <a:t>数据、控制策略、审批流程</a:t>
            </a:r>
            <a:r>
              <a:rPr lang="zh-CN" altLang="en-US" dirty="0" smtClean="0"/>
              <a:t>的方案和实现</a:t>
            </a:r>
            <a:endParaRPr lang="en-US" altLang="zh-CN" dirty="0"/>
          </a:p>
        </p:txBody>
      </p:sp>
      <p:cxnSp>
        <p:nvCxnSpPr>
          <p:cNvPr id="73" name="直接箭头连接符 72"/>
          <p:cNvCxnSpPr>
            <a:stCxn id="42" idx="3"/>
            <a:endCxn id="63" idx="1"/>
          </p:cNvCxnSpPr>
          <p:nvPr/>
        </p:nvCxnSpPr>
        <p:spPr>
          <a:xfrm>
            <a:off x="4303684" y="1713150"/>
            <a:ext cx="820807" cy="715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5124491" y="2015567"/>
            <a:ext cx="3460258" cy="82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6166157" y="2020488"/>
            <a:ext cx="1512168" cy="4320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视频版权系统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251694" y="2424279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7406492" y="2411848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6329093" y="2414454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5124491" y="2993414"/>
            <a:ext cx="3460258" cy="82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166157" y="2998335"/>
            <a:ext cx="1512168" cy="4320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5251694" y="3402126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19"/>
          <p:cNvSpPr>
            <a:spLocks noChangeArrowheads="1"/>
          </p:cNvSpPr>
          <p:nvPr/>
        </p:nvSpPr>
        <p:spPr bwMode="auto">
          <a:xfrm>
            <a:off x="7406492" y="3389695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6329093" y="3392301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5124491" y="4207405"/>
            <a:ext cx="3460258" cy="82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6166157" y="4212326"/>
            <a:ext cx="1512168" cy="4320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5251694" y="4616117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7406492" y="4603686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6329093" y="4606292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Rectangle 60"/>
          <p:cNvSpPr>
            <a:spLocks noChangeArrowheads="1"/>
          </p:cNvSpPr>
          <p:nvPr/>
        </p:nvSpPr>
        <p:spPr bwMode="auto">
          <a:xfrm>
            <a:off x="5124491" y="5458980"/>
            <a:ext cx="3460258" cy="826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6166157" y="5463901"/>
            <a:ext cx="1512168" cy="43204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人力资源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251694" y="5867692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预算数据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7406492" y="5855261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329093" y="5857867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控制策略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0" name="直接箭头连接符 89"/>
          <p:cNvCxnSpPr>
            <a:stCxn id="42" idx="3"/>
            <a:endCxn id="74" idx="1"/>
          </p:cNvCxnSpPr>
          <p:nvPr/>
        </p:nvCxnSpPr>
        <p:spPr>
          <a:xfrm>
            <a:off x="4303684" y="1713150"/>
            <a:ext cx="820807" cy="1693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2" idx="3"/>
            <a:endCxn id="79" idx="1"/>
          </p:cNvCxnSpPr>
          <p:nvPr/>
        </p:nvCxnSpPr>
        <p:spPr>
          <a:xfrm>
            <a:off x="4303684" y="1713150"/>
            <a:ext cx="820807" cy="29073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2" idx="3"/>
            <a:endCxn id="85" idx="1"/>
          </p:cNvCxnSpPr>
          <p:nvPr/>
        </p:nvCxnSpPr>
        <p:spPr>
          <a:xfrm>
            <a:off x="4303684" y="1713150"/>
            <a:ext cx="820807" cy="41589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903354" y="4069056"/>
            <a:ext cx="4067745" cy="114753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4"/>
          <p:cNvSpPr txBox="1"/>
          <p:nvPr/>
        </p:nvSpPr>
        <p:spPr>
          <a:xfrm>
            <a:off x="8758223" y="4288975"/>
            <a:ext cx="373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909355" y="5311746"/>
            <a:ext cx="4067745" cy="111596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4"/>
          <p:cNvSpPr txBox="1"/>
          <p:nvPr/>
        </p:nvSpPr>
        <p:spPr>
          <a:xfrm>
            <a:off x="8766485" y="5578973"/>
            <a:ext cx="37355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HC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251417" y="993806"/>
            <a:ext cx="1476672" cy="1378953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36000" rIns="36000"/>
          <a:lstStyle/>
          <a:p>
            <a:pPr algn="ctr">
              <a:lnSpc>
                <a:spcPct val="9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064" y="908720"/>
            <a:ext cx="1876173" cy="1608039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zh-CN" altLang="en-US" kern="12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03753" y="1278693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4842" y="1649336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预算调整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525348" y="2009376"/>
            <a:ext cx="972000" cy="28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82424" tIns="41214" rIns="82424" bIns="41214" anchor="ctr"/>
          <a:lstStyle/>
          <a:p>
            <a:pPr algn="ctr" eaLnBrk="0" hangingPunct="0">
              <a:lnSpc>
                <a:spcPct val="85000"/>
              </a:lnSpc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审批流程</a:t>
            </a:r>
            <a:endParaRPr lang="zh-CN" altLang="en-US" sz="11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箭头连接符 99"/>
          <p:cNvCxnSpPr>
            <a:stCxn id="69" idx="3"/>
            <a:endCxn id="42" idx="1"/>
          </p:cNvCxnSpPr>
          <p:nvPr/>
        </p:nvCxnSpPr>
        <p:spPr>
          <a:xfrm>
            <a:off x="1939237" y="1712740"/>
            <a:ext cx="389935" cy="4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14546" y="2493144"/>
            <a:ext cx="5214974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689317"/>
          </a:xfrm>
        </p:spPr>
        <p:txBody>
          <a:bodyPr anchor="ctr"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14547" y="1847526"/>
            <a:ext cx="5214974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项目背景和目标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3243" y="1839546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14546" y="2493144"/>
            <a:ext cx="5214974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业务需求及解决方案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73242" y="2504296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14546" y="4365352"/>
            <a:ext cx="5214974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计划及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挑战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3242" y="4365352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2755850" y="3086952"/>
            <a:ext cx="4673670" cy="4238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预算申报与控制整体方案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214546" y="3086952"/>
            <a:ext cx="539750" cy="42382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2755850" y="3729894"/>
            <a:ext cx="4673670" cy="42382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/Capex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申控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2214546" y="3729894"/>
            <a:ext cx="539750" cy="42382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.2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53336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4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54692" y="29830"/>
            <a:ext cx="8143932" cy="725470"/>
          </a:xfrm>
        </p:spPr>
        <p:txBody>
          <a:bodyPr/>
          <a:lstStyle/>
          <a:p>
            <a:r>
              <a:rPr lang="zh-CN" altLang="en-US" sz="3000" dirty="0" smtClean="0"/>
              <a:t>成本</a:t>
            </a:r>
            <a:r>
              <a:rPr lang="en-US" altLang="zh-CN" sz="3000" dirty="0" smtClean="0"/>
              <a:t>/</a:t>
            </a:r>
            <a:r>
              <a:rPr lang="zh-CN" altLang="en-US" sz="3000" dirty="0" smtClean="0"/>
              <a:t>费用</a:t>
            </a:r>
            <a:r>
              <a:rPr lang="en-US" altLang="zh-CN" sz="3000" dirty="0" smtClean="0"/>
              <a:t>/CAPEX</a:t>
            </a:r>
            <a:r>
              <a:rPr lang="zh-CN" altLang="en-US" sz="3000" dirty="0" smtClean="0"/>
              <a:t>预算申控流程图</a:t>
            </a:r>
            <a:endParaRPr lang="zh-CN" altLang="en-US" sz="3000" dirty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936258"/>
              </p:ext>
            </p:extLst>
          </p:nvPr>
        </p:nvGraphicFramePr>
        <p:xfrm>
          <a:off x="0" y="742950"/>
          <a:ext cx="9144000" cy="574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92" name="Visio" r:id="rId4" imgW="10763352" imgH="9163165" progId="Visio.Drawing.11">
                  <p:embed/>
                </p:oleObj>
              </mc:Choice>
              <mc:Fallback>
                <p:oleObj name="Visio" r:id="rId4" imgW="10763352" imgH="9163165" progId="Visio.Drawing.11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42950"/>
                        <a:ext cx="9144000" cy="574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0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85984" y="-11114"/>
            <a:ext cx="6858048" cy="725470"/>
          </a:xfrm>
        </p:spPr>
        <p:txBody>
          <a:bodyPr/>
          <a:lstStyle/>
          <a:p>
            <a:r>
              <a:rPr lang="zh-CN" altLang="en-US" dirty="0"/>
              <a:t>成本</a:t>
            </a:r>
            <a:r>
              <a:rPr lang="en-US" altLang="zh-CN" dirty="0"/>
              <a:t>/</a:t>
            </a:r>
            <a:r>
              <a:rPr lang="zh-CN" altLang="en-US" dirty="0"/>
              <a:t>费用</a:t>
            </a:r>
            <a:r>
              <a:rPr lang="en-US" altLang="zh-CN" dirty="0"/>
              <a:t>/Capex</a:t>
            </a:r>
            <a:r>
              <a:rPr lang="zh-CN" altLang="en-US" dirty="0" smtClean="0"/>
              <a:t>预算申报业务需求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166942" y="1682752"/>
          <a:ext cx="497682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 rot="5432887">
            <a:off x="4077586" y="2925709"/>
            <a:ext cx="1141265" cy="998821"/>
          </a:xfrm>
          <a:prstGeom prst="hexagon">
            <a:avLst>
              <a:gd name="adj" fmla="val 26487"/>
              <a:gd name="vf" fmla="val 115470"/>
            </a:avLst>
          </a:prstGeom>
          <a:solidFill>
            <a:srgbClr val="C00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vert="vert" anchor="ctr">
            <a:flatTx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线形标注 2(带强调线) 5"/>
          <p:cNvSpPr/>
          <p:nvPr/>
        </p:nvSpPr>
        <p:spPr bwMode="auto">
          <a:xfrm flipH="1">
            <a:off x="71438" y="785793"/>
            <a:ext cx="2556346" cy="1851119"/>
          </a:xfrm>
          <a:prstGeom prst="accentCallout2">
            <a:avLst>
              <a:gd name="adj1" fmla="val 18750"/>
              <a:gd name="adj2" fmla="val -8333"/>
              <a:gd name="adj3" fmla="val 36937"/>
              <a:gd name="adj4" fmla="val -30448"/>
              <a:gd name="adj5" fmla="val 52429"/>
              <a:gd name="adj6" fmla="val -50850"/>
            </a:avLst>
          </a:prstGeom>
          <a:noFill/>
          <a:ln>
            <a:solidFill>
              <a:srgbClr val="D6D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主数据管理：</a:t>
            </a:r>
            <a:r>
              <a:rPr lang="zh-CN" altLang="en-US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、带宽节点名称、媒体名称、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配置等；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业务数据：</a:t>
            </a:r>
          </a:p>
          <a:p>
            <a:pPr marL="109538" indent="-109538">
              <a:buClr>
                <a:schemeClr val="accent1"/>
              </a:buClr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成本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资产类数据：当年预算数及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系统、版权系统截止当前实际发生数。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权限管理：按组织架构设定数据访问权限，按职能设定应用权限。</a:t>
            </a:r>
          </a:p>
        </p:txBody>
      </p:sp>
      <p:sp>
        <p:nvSpPr>
          <p:cNvPr id="9" name="线形标注 2(带强调线) 8"/>
          <p:cNvSpPr/>
          <p:nvPr/>
        </p:nvSpPr>
        <p:spPr bwMode="auto">
          <a:xfrm>
            <a:off x="6786610" y="785794"/>
            <a:ext cx="2428860" cy="3214710"/>
          </a:xfrm>
          <a:prstGeom prst="accentCallout2">
            <a:avLst>
              <a:gd name="adj1" fmla="val 37554"/>
              <a:gd name="adj2" fmla="val -8912"/>
              <a:gd name="adj3" fmla="val 44323"/>
              <a:gd name="adj4" fmla="val -14436"/>
              <a:gd name="adj5" fmla="val 60928"/>
              <a:gd name="adj6" fmla="val -28263"/>
            </a:avLst>
          </a:prstGeom>
          <a:noFill/>
          <a:ln>
            <a:solidFill>
              <a:srgbClr val="D6D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模板定制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：申报平台需要统一考虑各业务线当前填报预算数据的各个维度，避免针对各业务线定义单独的填报模板；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数据填写方式提供系统</a:t>
            </a: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在线填写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导入导出功能；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填报数据的</a:t>
            </a: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校验与警示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：按各业务线既定的规则，在填报过程中系统进行自动的校验并给予警示；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版本管理：系统能够以不同的版本自动保留每次预算定稿的数据，以便对预算的调整进行追溯；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支持多币种转换。</a:t>
            </a:r>
          </a:p>
        </p:txBody>
      </p:sp>
      <p:sp>
        <p:nvSpPr>
          <p:cNvPr id="10" name="线形标注 2(带强调线) 9"/>
          <p:cNvSpPr/>
          <p:nvPr/>
        </p:nvSpPr>
        <p:spPr bwMode="auto">
          <a:xfrm>
            <a:off x="6786578" y="4286256"/>
            <a:ext cx="2428892" cy="1928826"/>
          </a:xfrm>
          <a:prstGeom prst="accentCallout2">
            <a:avLst>
              <a:gd name="adj1" fmla="val 49866"/>
              <a:gd name="adj2" fmla="val -8912"/>
              <a:gd name="adj3" fmla="val 46310"/>
              <a:gd name="adj4" fmla="val -13773"/>
              <a:gd name="adj5" fmla="val 31898"/>
              <a:gd name="adj6" fmla="val -27583"/>
            </a:avLst>
          </a:prstGeom>
          <a:noFill/>
          <a:ln>
            <a:solidFill>
              <a:srgbClr val="D6D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支持各类</a:t>
            </a: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在线审批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方式：系统工作流、邮件、移动</a:t>
            </a:r>
            <a:r>
              <a:rPr lang="en-US" altLang="zh-CN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支持各类在线审批功能：加签、会签、通过、驳回；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进度监控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：系统可自动发送邮件进行填报或驳回修改提醒。提供查看申报工作进度，及时掌握申报进度，以便及时完成。</a:t>
            </a:r>
          </a:p>
        </p:txBody>
      </p:sp>
      <p:sp>
        <p:nvSpPr>
          <p:cNvPr id="11" name="线形标注 2(带强调线) 10"/>
          <p:cNvSpPr/>
          <p:nvPr/>
        </p:nvSpPr>
        <p:spPr bwMode="auto">
          <a:xfrm flipH="1">
            <a:off x="71438" y="4357694"/>
            <a:ext cx="2643174" cy="1857388"/>
          </a:xfrm>
          <a:prstGeom prst="accentCallout2">
            <a:avLst>
              <a:gd name="adj1" fmla="val 44222"/>
              <a:gd name="adj2" fmla="val -5945"/>
              <a:gd name="adj3" fmla="val 36138"/>
              <a:gd name="adj4" fmla="val -12821"/>
              <a:gd name="adj5" fmla="val 29008"/>
              <a:gd name="adj6" fmla="val -20765"/>
            </a:avLst>
          </a:prstGeom>
          <a:noFill/>
          <a:ln>
            <a:solidFill>
              <a:srgbClr val="D6D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支持业务口径预算数据按照既定规则，系统</a:t>
            </a: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自动转换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为财务口径预算数据；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数据自动汇总：按预算项和费用科目多维度自动汇总，将各业务线的数据自动汇总至集团；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系统提供智能的逻辑运算规则，如</a:t>
            </a:r>
            <a:r>
              <a:rPr lang="en-US" altLang="zh-CN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的采购金额</a:t>
            </a:r>
            <a:r>
              <a:rPr lang="en-US" altLang="zh-CN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采购数量*单价。</a:t>
            </a:r>
          </a:p>
        </p:txBody>
      </p:sp>
      <p:sp>
        <p:nvSpPr>
          <p:cNvPr id="14" name="线形标注 2(带强调线) 13"/>
          <p:cNvSpPr/>
          <p:nvPr/>
        </p:nvSpPr>
        <p:spPr bwMode="auto">
          <a:xfrm flipH="1">
            <a:off x="71438" y="3143248"/>
            <a:ext cx="2214546" cy="785818"/>
          </a:xfrm>
          <a:prstGeom prst="accentCallout2">
            <a:avLst>
              <a:gd name="adj1" fmla="val 44222"/>
              <a:gd name="adj2" fmla="val -5945"/>
              <a:gd name="adj3" fmla="val 26235"/>
              <a:gd name="adj4" fmla="val -15835"/>
              <a:gd name="adj5" fmla="val 11640"/>
              <a:gd name="adj6" fmla="val -22882"/>
            </a:avLst>
          </a:prstGeom>
          <a:noFill/>
          <a:ln>
            <a:solidFill>
              <a:srgbClr val="D6D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预算编制</a:t>
            </a:r>
            <a:r>
              <a:rPr lang="zh-CN" altLang="en-US" sz="13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对比分析报表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支持平台多维度查询。</a:t>
            </a:r>
            <a:endParaRPr lang="en-US" altLang="zh-CN" sz="13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柱状图、趋势线、饼状图等展示</a:t>
            </a:r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29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60324" y="5445224"/>
            <a:ext cx="7920000" cy="828000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预算申报功能总体设计</a:t>
            </a:r>
            <a:endParaRPr lang="zh-CN" altLang="en-US" dirty="0"/>
          </a:p>
        </p:txBody>
      </p:sp>
      <p:sp>
        <p:nvSpPr>
          <p:cNvPr id="4" name="Rectangle 60"/>
          <p:cNvSpPr/>
          <p:nvPr/>
        </p:nvSpPr>
        <p:spPr bwMode="auto">
          <a:xfrm>
            <a:off x="609600" y="908720"/>
            <a:ext cx="7873534" cy="3856763"/>
          </a:xfrm>
          <a:prstGeom prst="rect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9601" y="4752783"/>
            <a:ext cx="7889874" cy="609600"/>
          </a:xfrm>
          <a:prstGeom prst="rect">
            <a:avLst/>
          </a:prstGeom>
          <a:solidFill>
            <a:srgbClr val="FFD200">
              <a:lumMod val="20000"/>
              <a:lumOff val="80000"/>
              <a:alpha val="34118"/>
            </a:srgbClr>
          </a:solidFill>
          <a:ln w="19050" cap="flat" cmpd="sng" algn="ctr">
            <a:solidFill>
              <a:srgbClr val="646464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31875" y="3703502"/>
            <a:ext cx="409575" cy="1042987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19050">
            <a:solidFill>
              <a:srgbClr val="646464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基础功能</a:t>
            </a:r>
            <a:endParaRPr lang="en-GB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8"/>
          <p:cNvSpPr>
            <a:spLocks noChangeArrowheads="1"/>
          </p:cNvSpPr>
          <p:nvPr/>
        </p:nvSpPr>
        <p:spPr bwMode="auto">
          <a:xfrm>
            <a:off x="1414463" y="1340576"/>
            <a:ext cx="7085012" cy="2382839"/>
          </a:xfrm>
          <a:prstGeom prst="rect">
            <a:avLst/>
          </a:prstGeom>
          <a:noFill/>
          <a:ln w="9525" algn="ctr">
            <a:solidFill>
              <a:srgbClr val="646464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 dirty="0">
              <a:solidFill>
                <a:sysClr val="windowText" lastClr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11188" y="4765483"/>
            <a:ext cx="455612" cy="576263"/>
          </a:xfrm>
          <a:prstGeom prst="rect">
            <a:avLst/>
          </a:prstGeom>
          <a:solidFill>
            <a:srgbClr val="FFD200">
              <a:lumMod val="60000"/>
              <a:lumOff val="40000"/>
            </a:srgbClr>
          </a:solidFill>
          <a:ln w="9525">
            <a:solidFill>
              <a:srgbClr val="646464">
                <a:lumMod val="75000"/>
              </a:srgbClr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en-GB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1417638" y="4879783"/>
            <a:ext cx="1163637" cy="381000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6350">
            <a:solidFill>
              <a:srgbClr val="646464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3230563" y="4879783"/>
            <a:ext cx="1163637" cy="381000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6350">
            <a:solidFill>
              <a:srgbClr val="646464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043488" y="4879783"/>
            <a:ext cx="1163637" cy="381000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6350">
            <a:solidFill>
              <a:srgbClr val="646464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系统接口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856413" y="4879783"/>
            <a:ext cx="1163637" cy="381000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6350">
            <a:solidFill>
              <a:srgbClr val="646464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031875" y="980214"/>
            <a:ext cx="409575" cy="2714626"/>
          </a:xfrm>
          <a:prstGeom prst="rect">
            <a:avLst/>
          </a:prstGeom>
          <a:solidFill>
            <a:srgbClr val="FFD200">
              <a:lumMod val="20000"/>
              <a:lumOff val="80000"/>
            </a:srgbClr>
          </a:solidFill>
          <a:ln w="19050">
            <a:solidFill>
              <a:srgbClr val="646464"/>
            </a:solidFill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endParaRPr lang="en-GB" altLang="en-US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611188" y="969102"/>
            <a:ext cx="455612" cy="3777388"/>
          </a:xfrm>
          <a:prstGeom prst="rect">
            <a:avLst/>
          </a:prstGeom>
          <a:solidFill>
            <a:srgbClr val="FFD200">
              <a:lumMod val="60000"/>
              <a:lumOff val="40000"/>
            </a:srgbClr>
          </a:solidFill>
          <a:ln w="9525">
            <a:solidFill>
              <a:srgbClr val="646464">
                <a:lumMod val="75000"/>
              </a:srgbClr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GB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446212" y="3350164"/>
            <a:ext cx="7053263" cy="360363"/>
          </a:xfrm>
          <a:prstGeom prst="rect">
            <a:avLst/>
          </a:prstGeom>
          <a:solidFill>
            <a:srgbClr val="F2F2F2"/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预算申报规范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438275" y="980214"/>
            <a:ext cx="7061200" cy="360362"/>
          </a:xfrm>
          <a:prstGeom prst="rect">
            <a:avLst/>
          </a:prstGeom>
          <a:solidFill>
            <a:srgbClr val="F2F2F2"/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预算申报组织</a:t>
            </a:r>
            <a:endParaRPr lang="en-US" altLang="zh-CN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84131" y="1983357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</a:p>
        </p:txBody>
      </p:sp>
      <p:cxnSp>
        <p:nvCxnSpPr>
          <p:cNvPr id="52" name="直接箭头连接符 51"/>
          <p:cNvCxnSpPr>
            <a:stCxn id="54" idx="3"/>
            <a:endCxn id="51" idx="1"/>
          </p:cNvCxnSpPr>
          <p:nvPr/>
        </p:nvCxnSpPr>
        <p:spPr>
          <a:xfrm flipV="1">
            <a:off x="3742730" y="2199357"/>
            <a:ext cx="141401" cy="3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63138" y="2626127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预算调整</a:t>
            </a:r>
          </a:p>
        </p:txBody>
      </p:sp>
      <p:sp>
        <p:nvSpPr>
          <p:cNvPr id="54" name="矩形 53"/>
          <p:cNvSpPr/>
          <p:nvPr/>
        </p:nvSpPr>
        <p:spPr>
          <a:xfrm>
            <a:off x="2806730" y="1984010"/>
            <a:ext cx="936000" cy="431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业务部门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54430" y="1974422"/>
            <a:ext cx="936000" cy="431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预算转换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汇总</a:t>
            </a:r>
            <a:endParaRPr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91680" y="1983684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r>
              <a:rPr lang="zh-CN" altLang="en-US" sz="11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endParaRPr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rtl="0"/>
            <a:r>
              <a:rPr lang="zh-CN" altLang="en-US" sz="1100" kern="12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</a:t>
            </a:r>
            <a:endParaRPr lang="en-US" altLang="zh-CN" sz="1100" kern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56" idx="3"/>
            <a:endCxn id="54" idx="1"/>
          </p:cNvCxnSpPr>
          <p:nvPr/>
        </p:nvCxnSpPr>
        <p:spPr>
          <a:xfrm>
            <a:off x="2627680" y="2199684"/>
            <a:ext cx="17905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1" idx="3"/>
            <a:endCxn id="55" idx="1"/>
          </p:cNvCxnSpPr>
          <p:nvPr/>
        </p:nvCxnSpPr>
        <p:spPr>
          <a:xfrm flipV="1">
            <a:off x="4820131" y="2190096"/>
            <a:ext cx="134299" cy="92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052959" y="1974422"/>
            <a:ext cx="936000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公司领导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>
            <a:stCxn id="59" idx="3"/>
          </p:cNvCxnSpPr>
          <p:nvPr/>
        </p:nvCxnSpPr>
        <p:spPr>
          <a:xfrm>
            <a:off x="6988959" y="2190422"/>
            <a:ext cx="292741" cy="2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5" idx="3"/>
            <a:endCxn id="59" idx="1"/>
          </p:cNvCxnSpPr>
          <p:nvPr/>
        </p:nvCxnSpPr>
        <p:spPr>
          <a:xfrm>
            <a:off x="5890430" y="2190096"/>
            <a:ext cx="162529" cy="3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0"/>
            <a:endCxn id="56" idx="0"/>
          </p:cNvCxnSpPr>
          <p:nvPr/>
        </p:nvCxnSpPr>
        <p:spPr>
          <a:xfrm rot="16200000" flipH="1" flipV="1">
            <a:off x="3255742" y="887294"/>
            <a:ext cx="327" cy="2192451"/>
          </a:xfrm>
          <a:prstGeom prst="bentConnector3">
            <a:avLst>
              <a:gd name="adj1" fmla="val -699082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形状 144"/>
          <p:cNvCxnSpPr>
            <a:stCxn id="59" idx="2"/>
            <a:endCxn id="53" idx="0"/>
          </p:cNvCxnSpPr>
          <p:nvPr/>
        </p:nvCxnSpPr>
        <p:spPr>
          <a:xfrm rot="5400000">
            <a:off x="5516197" y="1621364"/>
            <a:ext cx="219705" cy="17898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形状 144"/>
          <p:cNvCxnSpPr>
            <a:stCxn id="53" idx="3"/>
          </p:cNvCxnSpPr>
          <p:nvPr/>
        </p:nvCxnSpPr>
        <p:spPr>
          <a:xfrm flipV="1">
            <a:off x="5199138" y="2199357"/>
            <a:ext cx="2073721" cy="642770"/>
          </a:xfrm>
          <a:prstGeom prst="bentConnector3">
            <a:avLst>
              <a:gd name="adj1" fmla="val 91155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流程图: 数据 64"/>
          <p:cNvSpPr/>
          <p:nvPr/>
        </p:nvSpPr>
        <p:spPr>
          <a:xfrm>
            <a:off x="7194066" y="2001521"/>
            <a:ext cx="1016585" cy="432000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预算数</a:t>
            </a:r>
          </a:p>
          <a:p>
            <a:pPr algn="ctr"/>
            <a:r>
              <a:rPr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定稿版</a:t>
            </a:r>
            <a:endParaRPr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1833707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在线填报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Rectangle 31"/>
          <p:cNvSpPr>
            <a:spLocks noChangeArrowheads="1"/>
          </p:cNvSpPr>
          <p:nvPr/>
        </p:nvSpPr>
        <p:spPr bwMode="auto">
          <a:xfrm>
            <a:off x="4593752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在线审批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31"/>
          <p:cNvSpPr>
            <a:spLocks noChangeArrowheads="1"/>
          </p:cNvSpPr>
          <p:nvPr/>
        </p:nvSpPr>
        <p:spPr bwMode="auto">
          <a:xfrm>
            <a:off x="5513767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进度查询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31"/>
          <p:cNvSpPr>
            <a:spLocks noChangeArrowheads="1"/>
          </p:cNvSpPr>
          <p:nvPr/>
        </p:nvSpPr>
        <p:spPr bwMode="auto">
          <a:xfrm>
            <a:off x="6433782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3673737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数据校验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31"/>
          <p:cNvSpPr>
            <a:spLocks noChangeArrowheads="1"/>
          </p:cNvSpPr>
          <p:nvPr/>
        </p:nvSpPr>
        <p:spPr bwMode="auto">
          <a:xfrm>
            <a:off x="2753722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模板定制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7353796" y="3993332"/>
            <a:ext cx="756000" cy="504000"/>
          </a:xfrm>
          <a:prstGeom prst="rect">
            <a:avLst/>
          </a:prstGeom>
          <a:solidFill>
            <a:srgbClr val="FFFF66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Rectangle 31"/>
          <p:cNvSpPr>
            <a:spLocks noChangeArrowheads="1"/>
          </p:cNvSpPr>
          <p:nvPr/>
        </p:nvSpPr>
        <p:spPr bwMode="auto">
          <a:xfrm>
            <a:off x="1835667" y="3994231"/>
            <a:ext cx="756000" cy="50400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在线填报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 bwMode="auto">
          <a:xfrm>
            <a:off x="560324" y="5445224"/>
            <a:ext cx="7920000" cy="82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各业务部门在系统中进行业务预算数据的申报、汇总，摆脱线下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的传递、手工汇总等操作，支持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模板导入或在线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Rectangle 31"/>
          <p:cNvSpPr>
            <a:spLocks noChangeArrowheads="1"/>
          </p:cNvSpPr>
          <p:nvPr/>
        </p:nvSpPr>
        <p:spPr bwMode="auto">
          <a:xfrm>
            <a:off x="4611830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在线审批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Rectangle 31"/>
          <p:cNvSpPr>
            <a:spLocks noChangeArrowheads="1"/>
          </p:cNvSpPr>
          <p:nvPr/>
        </p:nvSpPr>
        <p:spPr bwMode="auto">
          <a:xfrm>
            <a:off x="5531845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进度查询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 bwMode="auto">
          <a:xfrm>
            <a:off x="6451860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权限管理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31"/>
          <p:cNvSpPr>
            <a:spLocks noChangeArrowheads="1"/>
          </p:cNvSpPr>
          <p:nvPr/>
        </p:nvSpPr>
        <p:spPr bwMode="auto">
          <a:xfrm>
            <a:off x="3691815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数据校验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31"/>
          <p:cNvSpPr>
            <a:spLocks noChangeArrowheads="1"/>
          </p:cNvSpPr>
          <p:nvPr/>
        </p:nvSpPr>
        <p:spPr bwMode="auto">
          <a:xfrm>
            <a:off x="2771800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模板定制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31"/>
          <p:cNvSpPr>
            <a:spLocks noChangeArrowheads="1"/>
          </p:cNvSpPr>
          <p:nvPr/>
        </p:nvSpPr>
        <p:spPr bwMode="auto">
          <a:xfrm>
            <a:off x="7371874" y="3994231"/>
            <a:ext cx="756000" cy="504000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维度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 bwMode="auto">
          <a:xfrm>
            <a:off x="560324" y="5445224"/>
            <a:ext cx="7920000" cy="82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根据各预算业务申报的实际情况，分析汇总，在系统中定义申报模板所需的字段；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系统自动将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根据申报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内容选择所需字段，与管控要求的必填字段汇总，生成申报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 bwMode="auto">
          <a:xfrm>
            <a:off x="560324" y="5445224"/>
            <a:ext cx="7920000" cy="838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系统支持年份等维值校验，并对不符数据进行警示；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设置校验规则进行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对比，并对不符数据警示；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 bwMode="auto">
          <a:xfrm>
            <a:off x="560324" y="5445224"/>
            <a:ext cx="7920000" cy="8380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工作流进行在线审批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 bwMode="auto">
          <a:xfrm>
            <a:off x="560324" y="5445224"/>
            <a:ext cx="7920000" cy="82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支持申报过程中完成进度可视化查询，及时掌握填报进度；</a:t>
            </a:r>
            <a:endParaRPr lang="en-US" altLang="zh-CN" dirty="0"/>
          </a:p>
          <a:p>
            <a:r>
              <a:rPr lang="zh-CN" altLang="en-US" dirty="0"/>
              <a:t>支持查看模板的审批链及当前所在节点。</a:t>
            </a:r>
            <a:endParaRPr lang="en-US" altLang="zh-CN" dirty="0"/>
          </a:p>
        </p:txBody>
      </p:sp>
      <p:sp>
        <p:nvSpPr>
          <p:cNvPr id="112" name="文本框 111"/>
          <p:cNvSpPr txBox="1"/>
          <p:nvPr/>
        </p:nvSpPr>
        <p:spPr bwMode="auto">
          <a:xfrm>
            <a:off x="560324" y="5445224"/>
            <a:ext cx="7920000" cy="82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角色权限：通过角色，区别用户所能使用的菜单和功能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数据权限：通过对板块、项目等维度的权限管理，区分用户所能访问的数据范围。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 bwMode="auto">
          <a:xfrm>
            <a:off x="560324" y="5445224"/>
            <a:ext cx="7920000" cy="82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8425" tIns="49212" rIns="98425" bIns="4921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管理申报所需字段、层级、计算逻辑等；如：时间、科目，项目，金额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数量*单价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操作方式：接口同步、手工维护、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导入；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灯片编号占位符 1"/>
          <p:cNvSpPr txBox="1">
            <a:spLocks/>
          </p:cNvSpPr>
          <p:nvPr/>
        </p:nvSpPr>
        <p:spPr>
          <a:xfrm>
            <a:off x="635795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cxnSp>
        <p:nvCxnSpPr>
          <p:cNvPr id="67" name="肘形连接符 66"/>
          <p:cNvCxnSpPr>
            <a:stCxn id="53" idx="1"/>
            <a:endCxn id="56" idx="2"/>
          </p:cNvCxnSpPr>
          <p:nvPr/>
        </p:nvCxnSpPr>
        <p:spPr>
          <a:xfrm rot="10800000">
            <a:off x="2159680" y="2415685"/>
            <a:ext cx="2103458" cy="426443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10" grpId="0" animBg="1"/>
      <p:bldP spid="109" grpId="0" animBg="1"/>
      <p:bldP spid="111" grpId="0" animBg="1"/>
      <p:bldP spid="114" grpId="0" animBg="1"/>
      <p:bldP spid="112" grpId="0" animBg="1"/>
      <p:bldP spid="1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6" y="-24"/>
            <a:ext cx="4800512" cy="72547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预算申报数据转换及汇总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AutoShape 18"/>
          <p:cNvCxnSpPr>
            <a:cxnSpLocks noChangeShapeType="1"/>
            <a:stCxn id="4" idx="3"/>
            <a:endCxn id="11" idx="1"/>
          </p:cNvCxnSpPr>
          <p:nvPr/>
        </p:nvCxnSpPr>
        <p:spPr bwMode="auto">
          <a:xfrm>
            <a:off x="3563888" y="3727876"/>
            <a:ext cx="1584176" cy="241184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434340" y="3645024"/>
            <a:ext cx="1129548" cy="16570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434340" y="3861048"/>
            <a:ext cx="1129548" cy="18738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Net work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5148064" y="3789040"/>
            <a:ext cx="1224136" cy="36003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服务器类折旧费用</a:t>
            </a:r>
          </a:p>
        </p:txBody>
      </p:sp>
      <p:cxnSp>
        <p:nvCxnSpPr>
          <p:cNvPr id="14" name="AutoShape 18"/>
          <p:cNvCxnSpPr>
            <a:cxnSpLocks noChangeShapeType="1"/>
            <a:stCxn id="8" idx="3"/>
            <a:endCxn id="11" idx="1"/>
          </p:cNvCxnSpPr>
          <p:nvPr/>
        </p:nvCxnSpPr>
        <p:spPr bwMode="auto">
          <a:xfrm>
            <a:off x="3563888" y="3954743"/>
            <a:ext cx="1584176" cy="14317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95736" y="3284984"/>
            <a:ext cx="170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业务人员按类别填写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6380" y="3284984"/>
            <a:ext cx="2571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自动转换为财务数据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57224" y="3284984"/>
            <a:ext cx="7358114" cy="1872208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022" y="2334351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公式计算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184906" y="2681649"/>
            <a:ext cx="843796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数量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756542" y="2681649"/>
            <a:ext cx="714380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单价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5256740" y="2681649"/>
            <a:ext cx="1129548" cy="28553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金额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70790" y="2334351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计算逻辑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99616" y="2334351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计算结果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3185038" y="2681649"/>
            <a:ext cx="347666" cy="27792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4685236" y="2681649"/>
            <a:ext cx="347666" cy="27792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827584" y="2276872"/>
            <a:ext cx="7358114" cy="777559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551723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数据汇总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6372200" y="5794435"/>
            <a:ext cx="720080" cy="29886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集团汇总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462" y="5456257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部门明细数据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4674" y="545625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集团得到汇总数据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57224" y="5445224"/>
            <a:ext cx="7358114" cy="720080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标题 5"/>
          <p:cNvSpPr txBox="1">
            <a:spLocks/>
          </p:cNvSpPr>
          <p:nvPr/>
        </p:nvSpPr>
        <p:spPr bwMode="auto">
          <a:xfrm>
            <a:off x="179512" y="764704"/>
            <a:ext cx="87849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24" tIns="41214" rIns="82424" bIns="41214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1212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82425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123638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164851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/>
              <a:t>数据转换及汇总：</a:t>
            </a:r>
            <a:endParaRPr lang="en-US" altLang="zh-CN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支持业务数据公式计算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支持业务口径预算数按既定规则，自动转换为财务口径预算数；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支持数据汇总，如将各板块的数据自动汇总至集团。</a:t>
            </a:r>
            <a:endParaRPr lang="en-US" altLang="zh-CN" sz="1400" dirty="0" smtClean="0"/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434340" y="4127393"/>
            <a:ext cx="1129548" cy="16570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Storage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AutoShape 18"/>
          <p:cNvCxnSpPr>
            <a:cxnSpLocks noChangeShapeType="1"/>
            <a:stCxn id="57" idx="3"/>
            <a:endCxn id="11" idx="1"/>
          </p:cNvCxnSpPr>
          <p:nvPr/>
        </p:nvCxnSpPr>
        <p:spPr bwMode="auto">
          <a:xfrm flipV="1">
            <a:off x="3563888" y="3969060"/>
            <a:ext cx="1584176" cy="241185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6804248" y="4177715"/>
            <a:ext cx="1129548" cy="33140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折旧费用</a:t>
            </a:r>
          </a:p>
        </p:txBody>
      </p:sp>
      <p:cxnSp>
        <p:nvCxnSpPr>
          <p:cNvPr id="67" name="AutoShape 18"/>
          <p:cNvCxnSpPr>
            <a:cxnSpLocks noChangeShapeType="1"/>
            <a:stCxn id="68" idx="3"/>
            <a:endCxn id="70" idx="1"/>
          </p:cNvCxnSpPr>
          <p:nvPr/>
        </p:nvCxnSpPr>
        <p:spPr bwMode="auto">
          <a:xfrm>
            <a:off x="3563888" y="4519964"/>
            <a:ext cx="1584176" cy="205181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2434340" y="4437112"/>
            <a:ext cx="1129548" cy="16570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Service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19"/>
          <p:cNvSpPr>
            <a:spLocks noChangeArrowheads="1"/>
          </p:cNvSpPr>
          <p:nvPr/>
        </p:nvSpPr>
        <p:spPr bwMode="auto">
          <a:xfrm>
            <a:off x="2434340" y="4653136"/>
            <a:ext cx="1129548" cy="18738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Software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5148064" y="4581129"/>
            <a:ext cx="1224136" cy="28803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软件类折旧费用</a:t>
            </a:r>
          </a:p>
        </p:txBody>
      </p:sp>
      <p:cxnSp>
        <p:nvCxnSpPr>
          <p:cNvPr id="71" name="AutoShape 18"/>
          <p:cNvCxnSpPr>
            <a:cxnSpLocks noChangeShapeType="1"/>
            <a:stCxn id="69" idx="3"/>
            <a:endCxn id="70" idx="1"/>
          </p:cNvCxnSpPr>
          <p:nvPr/>
        </p:nvCxnSpPr>
        <p:spPr bwMode="auto">
          <a:xfrm flipV="1">
            <a:off x="3563888" y="4725145"/>
            <a:ext cx="1584176" cy="21686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434340" y="4919481"/>
            <a:ext cx="1129548" cy="16570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Other Tech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AutoShape 18"/>
          <p:cNvCxnSpPr>
            <a:cxnSpLocks noChangeShapeType="1"/>
            <a:stCxn id="72" idx="3"/>
            <a:endCxn id="70" idx="1"/>
          </p:cNvCxnSpPr>
          <p:nvPr/>
        </p:nvCxnSpPr>
        <p:spPr bwMode="auto">
          <a:xfrm flipV="1">
            <a:off x="3563888" y="4725145"/>
            <a:ext cx="1584176" cy="277188"/>
          </a:xfrm>
          <a:prstGeom prst="bentConnector3">
            <a:avLst>
              <a:gd name="adj1" fmla="val 50000"/>
            </a:avLst>
          </a:prstGeom>
          <a:ln>
            <a:tailEnd type="arrow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11" idx="3"/>
            <a:endCxn id="63" idx="1"/>
          </p:cNvCxnSpPr>
          <p:nvPr/>
        </p:nvCxnSpPr>
        <p:spPr>
          <a:xfrm>
            <a:off x="6372200" y="3969060"/>
            <a:ext cx="432048" cy="3743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0" idx="3"/>
            <a:endCxn id="63" idx="1"/>
          </p:cNvCxnSpPr>
          <p:nvPr/>
        </p:nvCxnSpPr>
        <p:spPr>
          <a:xfrm flipV="1">
            <a:off x="6372200" y="4343418"/>
            <a:ext cx="432048" cy="381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9592" y="3512041"/>
            <a:ext cx="128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口径转换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Rectangle 19"/>
          <p:cNvSpPr>
            <a:spLocks noChangeArrowheads="1"/>
          </p:cNvSpPr>
          <p:nvPr/>
        </p:nvSpPr>
        <p:spPr bwMode="auto">
          <a:xfrm>
            <a:off x="2051720" y="5794435"/>
            <a:ext cx="428628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HR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627784" y="5794231"/>
            <a:ext cx="315010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3683866" y="5783015"/>
            <a:ext cx="315010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4691978" y="5794231"/>
            <a:ext cx="315010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3131840" y="5794231"/>
            <a:ext cx="428628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MIS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4141662" y="5794231"/>
            <a:ext cx="428628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ERP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5228456" y="5783015"/>
            <a:ext cx="428628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19"/>
          <p:cNvSpPr>
            <a:spLocks noChangeArrowheads="1"/>
          </p:cNvSpPr>
          <p:nvPr/>
        </p:nvSpPr>
        <p:spPr bwMode="auto">
          <a:xfrm>
            <a:off x="5844106" y="5792537"/>
            <a:ext cx="315010" cy="30076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27000">
                <a:schemeClr val="accent6">
                  <a:lumMod val="20000"/>
                  <a:lumOff val="80000"/>
                </a:schemeClr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 rot="1330332">
            <a:off x="7858138" y="883284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57356" y="-11114"/>
            <a:ext cx="7286676" cy="725470"/>
          </a:xfrm>
        </p:spPr>
        <p:txBody>
          <a:bodyPr/>
          <a:lstStyle/>
          <a:p>
            <a:r>
              <a:rPr lang="zh-CN" altLang="en-US" dirty="0"/>
              <a:t>成本</a:t>
            </a:r>
            <a:r>
              <a:rPr lang="en-US" altLang="zh-CN" dirty="0"/>
              <a:t>/</a:t>
            </a:r>
            <a:r>
              <a:rPr lang="zh-CN" altLang="en-US" dirty="0"/>
              <a:t>费用</a:t>
            </a:r>
            <a:r>
              <a:rPr lang="en-US" altLang="zh-CN" dirty="0"/>
              <a:t>/Capex</a:t>
            </a:r>
            <a:r>
              <a:rPr lang="zh-CN" altLang="en-US" dirty="0" smtClean="0"/>
              <a:t>预算控制业务需求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99157365"/>
              </p:ext>
            </p:extLst>
          </p:nvPr>
        </p:nvGraphicFramePr>
        <p:xfrm>
          <a:off x="2166942" y="1682752"/>
          <a:ext cx="4976826" cy="3317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0"/>
          <p:cNvSpPr>
            <a:spLocks noChangeArrowheads="1"/>
          </p:cNvSpPr>
          <p:nvPr/>
        </p:nvSpPr>
        <p:spPr bwMode="auto">
          <a:xfrm rot="5432887">
            <a:off x="4077586" y="2925709"/>
            <a:ext cx="1141265" cy="998821"/>
          </a:xfrm>
          <a:prstGeom prst="hexagon">
            <a:avLst>
              <a:gd name="adj" fmla="val 26487"/>
              <a:gd name="vf" fmla="val 115470"/>
            </a:avLst>
          </a:prstGeom>
          <a:solidFill>
            <a:srgbClr val="FFC000"/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10800000" vert="vert" anchor="ctr">
            <a:flatTx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预算控制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线形标注 2(带强调线) 5"/>
          <p:cNvSpPr/>
          <p:nvPr/>
        </p:nvSpPr>
        <p:spPr bwMode="auto">
          <a:xfrm flipH="1">
            <a:off x="285720" y="857232"/>
            <a:ext cx="2786082" cy="1428760"/>
          </a:xfrm>
          <a:prstGeom prst="accentCallout2">
            <a:avLst>
              <a:gd name="adj1" fmla="val 18750"/>
              <a:gd name="adj2" fmla="val -8333"/>
              <a:gd name="adj3" fmla="val 38079"/>
              <a:gd name="adj4" fmla="val -17813"/>
              <a:gd name="adj5" fmla="val 62665"/>
              <a:gd name="adj6" fmla="val -32329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主数据管理：带宽节点名称、费用类别、项目等；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费用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资产类数据：业务口径和财务口径的最新定稿版预算数；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权限管理：按职能设定应用访问权限。</a:t>
            </a:r>
          </a:p>
        </p:txBody>
      </p:sp>
      <p:sp>
        <p:nvSpPr>
          <p:cNvPr id="9" name="线形标注 2(带强调线) 8"/>
          <p:cNvSpPr/>
          <p:nvPr/>
        </p:nvSpPr>
        <p:spPr bwMode="auto">
          <a:xfrm>
            <a:off x="6786578" y="1285860"/>
            <a:ext cx="2143140" cy="1785950"/>
          </a:xfrm>
          <a:prstGeom prst="accentCallout2">
            <a:avLst>
              <a:gd name="adj1" fmla="val 37554"/>
              <a:gd name="adj2" fmla="val -8912"/>
              <a:gd name="adj3" fmla="val 56975"/>
              <a:gd name="adj4" fmla="val -22003"/>
              <a:gd name="adj5" fmla="val 79438"/>
              <a:gd name="adj6" fmla="val -35343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控制系统申请单需指定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预算控制项目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若业务申请人能指定预算控制项目，则有业务申请人直接指定，否则转交给相关人员指定预算控制项目，财务初审时对指定项进行复核。</a:t>
            </a:r>
          </a:p>
        </p:txBody>
      </p:sp>
      <p:sp>
        <p:nvSpPr>
          <p:cNvPr id="10" name="线形标注 2(带强调线) 9"/>
          <p:cNvSpPr/>
          <p:nvPr/>
        </p:nvSpPr>
        <p:spPr bwMode="auto">
          <a:xfrm>
            <a:off x="6786578" y="3500438"/>
            <a:ext cx="2214610" cy="2643206"/>
          </a:xfrm>
          <a:prstGeom prst="accentCallout2">
            <a:avLst>
              <a:gd name="adj1" fmla="val 42112"/>
              <a:gd name="adj2" fmla="val -10336"/>
              <a:gd name="adj3" fmla="val 40586"/>
              <a:gd name="adj4" fmla="val -20690"/>
              <a:gd name="adj5" fmla="val 39403"/>
              <a:gd name="adj6" fmla="val -29899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支持各类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在线审批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方式：系统工作流、邮件、移动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支持各类在线审批功能：加签、会签、通过、驳回；</a:t>
            </a:r>
          </a:p>
          <a:p>
            <a:pPr marL="109538" indent="-109538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在审批过程中，系统通过自动计算为不同的角色提供此单据对应的业务或财务口径“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预算额度、占用额度、实际发生、剩余额度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”数据。</a:t>
            </a:r>
          </a:p>
        </p:txBody>
      </p:sp>
      <p:sp>
        <p:nvSpPr>
          <p:cNvPr id="11" name="线形标注 2(带强调线) 10"/>
          <p:cNvSpPr/>
          <p:nvPr/>
        </p:nvSpPr>
        <p:spPr bwMode="auto">
          <a:xfrm flipH="1">
            <a:off x="285720" y="3714752"/>
            <a:ext cx="2428892" cy="2643206"/>
          </a:xfrm>
          <a:prstGeom prst="accentCallout2">
            <a:avLst>
              <a:gd name="adj1" fmla="val 35854"/>
              <a:gd name="adj2" fmla="val -7156"/>
              <a:gd name="adj3" fmla="val 35524"/>
              <a:gd name="adj4" fmla="val -12996"/>
              <a:gd name="adj5" fmla="val 34874"/>
              <a:gd name="adj6" fmla="val -21201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控制方式：按季度、年度、项目、部门等多维度组合进行金额控制；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控制策略：系统不进行系统级强行控制，只给予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警告提示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按预算费用类型、预算项目、部门等多维度进行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组合控制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，对于超项目预算但不超部门整体费用预算、超部门整体费用预算走不同的审批流程进行处理。</a:t>
            </a:r>
          </a:p>
        </p:txBody>
      </p:sp>
      <p:sp>
        <p:nvSpPr>
          <p:cNvPr id="14" name="线形标注 2(带强调线) 13"/>
          <p:cNvSpPr/>
          <p:nvPr/>
        </p:nvSpPr>
        <p:spPr bwMode="auto">
          <a:xfrm flipH="1">
            <a:off x="285720" y="2714620"/>
            <a:ext cx="2000264" cy="785818"/>
          </a:xfrm>
          <a:prstGeom prst="accentCallout2">
            <a:avLst>
              <a:gd name="adj1" fmla="val 44222"/>
              <a:gd name="adj2" fmla="val -5945"/>
              <a:gd name="adj3" fmla="val 43602"/>
              <a:gd name="adj4" fmla="val -15153"/>
              <a:gd name="adj5" fmla="val 42632"/>
              <a:gd name="adj6" fmla="val -24883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预算执行情况表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85725" indent="-85725">
              <a:buClr>
                <a:schemeClr val="accent1"/>
              </a:buClr>
              <a:buFont typeface="微软雅黑" pitchFamily="34" charset="-122"/>
              <a:buChar char="▪"/>
              <a:defRPr/>
            </a:pP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预实对比分析表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：同比、环比。</a:t>
            </a:r>
          </a:p>
        </p:txBody>
      </p:sp>
    </p:spTree>
    <p:extLst>
      <p:ext uri="{BB962C8B-B14F-4D97-AF65-F5344CB8AC3E}">
        <p14:creationId xmlns:p14="http://schemas.microsoft.com/office/powerpoint/2010/main" val="4135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2755850" y="2276872"/>
            <a:ext cx="4673670" cy="431800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7" name="组合 22"/>
          <p:cNvGrpSpPr/>
          <p:nvPr/>
        </p:nvGrpSpPr>
        <p:grpSpPr>
          <a:xfrm>
            <a:off x="1673242" y="4420012"/>
            <a:ext cx="5756278" cy="431800"/>
            <a:chOff x="1673242" y="3014696"/>
            <a:chExt cx="5756278" cy="431800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项目总体计划</a:t>
              </a: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及挑战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26"/>
          <p:cNvGrpSpPr/>
          <p:nvPr/>
        </p:nvGrpSpPr>
        <p:grpSpPr>
          <a:xfrm>
            <a:off x="1673242" y="3702460"/>
            <a:ext cx="5756278" cy="431800"/>
            <a:chOff x="1673242" y="3014696"/>
            <a:chExt cx="5756278" cy="43180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214546" y="3014696"/>
              <a:ext cx="5214974" cy="431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业务需求及解决方案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673242" y="3014696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29"/>
          <p:cNvGrpSpPr/>
          <p:nvPr/>
        </p:nvGrpSpPr>
        <p:grpSpPr>
          <a:xfrm>
            <a:off x="2214546" y="2276872"/>
            <a:ext cx="5214974" cy="431800"/>
            <a:chOff x="2214546" y="1500174"/>
            <a:chExt cx="5214974" cy="431800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集团预算管理现状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30"/>
          <p:cNvGrpSpPr/>
          <p:nvPr/>
        </p:nvGrpSpPr>
        <p:grpSpPr>
          <a:xfrm>
            <a:off x="2214546" y="2991252"/>
            <a:ext cx="5214974" cy="431800"/>
            <a:chOff x="2214546" y="1500174"/>
            <a:chExt cx="5214974" cy="4318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755850" y="1500174"/>
              <a:ext cx="4673670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集团预算管理目标和规划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214546" y="1500174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1.2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0"/>
          <p:cNvGrpSpPr/>
          <p:nvPr/>
        </p:nvGrpSpPr>
        <p:grpSpPr>
          <a:xfrm>
            <a:off x="1673243" y="1568440"/>
            <a:ext cx="5756278" cy="431800"/>
            <a:chOff x="1673243" y="857232"/>
            <a:chExt cx="5756278" cy="431800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214547" y="857232"/>
              <a:ext cx="5214974" cy="4318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项目背景和目标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673243" y="857232"/>
              <a:ext cx="539750" cy="431800"/>
            </a:xfrm>
            <a:prstGeom prst="rect">
              <a:avLst/>
            </a:prstGeom>
            <a:solidFill>
              <a:srgbClr val="C00000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7" y="-27384"/>
            <a:ext cx="6912768" cy="725470"/>
          </a:xfrm>
        </p:spPr>
        <p:txBody>
          <a:bodyPr/>
          <a:lstStyle/>
          <a:p>
            <a:r>
              <a:rPr lang="zh-CN" altLang="en-US" dirty="0"/>
              <a:t>成本</a:t>
            </a:r>
            <a:r>
              <a:rPr lang="en-US" altLang="zh-CN" dirty="0"/>
              <a:t>/</a:t>
            </a:r>
            <a:r>
              <a:rPr lang="zh-CN" altLang="en-US" dirty="0"/>
              <a:t>费用</a:t>
            </a:r>
            <a:r>
              <a:rPr lang="en-US" altLang="zh-CN" dirty="0"/>
              <a:t>/Capex</a:t>
            </a:r>
            <a:r>
              <a:rPr lang="zh-CN" altLang="en-US" dirty="0" smtClean="0"/>
              <a:t>预算控制业务内容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60707" y="5546466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Capex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83916" y="2212613"/>
            <a:ext cx="3216276" cy="388843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03648" y="2348880"/>
            <a:ext cx="1080000" cy="432048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集团总部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 flipH="1">
            <a:off x="1403648" y="3360998"/>
            <a:ext cx="1080000" cy="432000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狐媒体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03648" y="4373068"/>
            <a:ext cx="1080000" cy="432048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焦点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 flipH="1">
            <a:off x="1403648" y="5385186"/>
            <a:ext cx="1080000" cy="432000"/>
          </a:xfrm>
          <a:prstGeom prst="rect">
            <a:avLst/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视频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3196048" y="2430660"/>
            <a:ext cx="2982674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Professional Fee</a:t>
            </a:r>
          </a:p>
        </p:txBody>
      </p:sp>
      <p:sp>
        <p:nvSpPr>
          <p:cNvPr id="35" name="TextBox 9"/>
          <p:cNvSpPr txBox="1"/>
          <p:nvPr/>
        </p:nvSpPr>
        <p:spPr>
          <a:xfrm>
            <a:off x="3196048" y="2872654"/>
            <a:ext cx="2982674" cy="338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Advertising and Promotion</a:t>
            </a:r>
          </a:p>
        </p:txBody>
      </p:sp>
      <p:sp>
        <p:nvSpPr>
          <p:cNvPr id="36" name="TextBox 10"/>
          <p:cNvSpPr txBox="1"/>
          <p:nvPr/>
        </p:nvSpPr>
        <p:spPr>
          <a:xfrm>
            <a:off x="3196047" y="3314218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Traffic/User acquisition cost</a:t>
            </a:r>
          </a:p>
        </p:txBody>
      </p:sp>
      <p:sp>
        <p:nvSpPr>
          <p:cNvPr id="43" name="TextBox 11"/>
          <p:cNvSpPr txBox="1"/>
          <p:nvPr/>
        </p:nvSpPr>
        <p:spPr>
          <a:xfrm>
            <a:off x="3196047" y="3746266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Content and License</a:t>
            </a:r>
          </a:p>
        </p:txBody>
      </p:sp>
      <p:sp>
        <p:nvSpPr>
          <p:cNvPr id="44" name="TextBox 12"/>
          <p:cNvSpPr txBox="1"/>
          <p:nvPr/>
        </p:nvSpPr>
        <p:spPr>
          <a:xfrm>
            <a:off x="3196047" y="4228836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Communications</a:t>
            </a:r>
          </a:p>
        </p:txBody>
      </p:sp>
      <p:sp>
        <p:nvSpPr>
          <p:cNvPr id="45" name="TextBox 13"/>
          <p:cNvSpPr txBox="1"/>
          <p:nvPr/>
        </p:nvSpPr>
        <p:spPr>
          <a:xfrm>
            <a:off x="3196047" y="4660884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Facilities</a:t>
            </a:r>
          </a:p>
        </p:txBody>
      </p:sp>
      <p:sp>
        <p:nvSpPr>
          <p:cNvPr id="46" name="TextBox 14"/>
          <p:cNvSpPr txBox="1"/>
          <p:nvPr/>
        </p:nvSpPr>
        <p:spPr>
          <a:xfrm>
            <a:off x="3196047" y="5114418"/>
            <a:ext cx="29826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Training Fee</a:t>
            </a:r>
          </a:p>
        </p:txBody>
      </p:sp>
      <p:sp>
        <p:nvSpPr>
          <p:cNvPr id="4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586435" y="1556792"/>
            <a:ext cx="180020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财务关注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32240" y="1556792"/>
            <a:ext cx="1775869" cy="2820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业务关注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59102" y="1556792"/>
            <a:ext cx="1363237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</a:t>
            </a:r>
          </a:p>
        </p:txBody>
      </p:sp>
      <p:sp>
        <p:nvSpPr>
          <p:cNvPr id="33" name="矩形 32"/>
          <p:cNvSpPr/>
          <p:nvPr/>
        </p:nvSpPr>
        <p:spPr>
          <a:xfrm>
            <a:off x="4021384" y="5967894"/>
            <a:ext cx="1332000" cy="299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 flipH="1">
            <a:off x="7180211" y="3712530"/>
            <a:ext cx="1332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视频版权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80211" y="4708390"/>
            <a:ext cx="1332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80211" y="2716669"/>
            <a:ext cx="1332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PR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>
            <a:stCxn id="34" idx="3"/>
            <a:endCxn id="39" idx="1"/>
          </p:cNvCxnSpPr>
          <p:nvPr/>
        </p:nvCxnSpPr>
        <p:spPr>
          <a:xfrm>
            <a:off x="6178722" y="2599937"/>
            <a:ext cx="1001489" cy="35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9" idx="1"/>
          </p:cNvCxnSpPr>
          <p:nvPr/>
        </p:nvCxnSpPr>
        <p:spPr>
          <a:xfrm flipV="1">
            <a:off x="6178722" y="2950669"/>
            <a:ext cx="1001489" cy="9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6" idx="3"/>
            <a:endCxn id="39" idx="1"/>
          </p:cNvCxnSpPr>
          <p:nvPr/>
        </p:nvCxnSpPr>
        <p:spPr>
          <a:xfrm flipV="1">
            <a:off x="6178722" y="2950669"/>
            <a:ext cx="1001489" cy="53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3" idx="3"/>
            <a:endCxn id="37" idx="3"/>
          </p:cNvCxnSpPr>
          <p:nvPr/>
        </p:nvCxnSpPr>
        <p:spPr>
          <a:xfrm>
            <a:off x="6178722" y="3915543"/>
            <a:ext cx="1001489" cy="3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4" idx="3"/>
            <a:endCxn id="38" idx="1"/>
          </p:cNvCxnSpPr>
          <p:nvPr/>
        </p:nvCxnSpPr>
        <p:spPr>
          <a:xfrm>
            <a:off x="6178722" y="4398113"/>
            <a:ext cx="1001489" cy="54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9" idx="1"/>
          </p:cNvCxnSpPr>
          <p:nvPr/>
        </p:nvCxnSpPr>
        <p:spPr>
          <a:xfrm flipV="1">
            <a:off x="6188688" y="2950669"/>
            <a:ext cx="991523" cy="185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6" idx="3"/>
            <a:endCxn id="39" idx="1"/>
          </p:cNvCxnSpPr>
          <p:nvPr/>
        </p:nvCxnSpPr>
        <p:spPr>
          <a:xfrm flipV="1">
            <a:off x="6178722" y="2950669"/>
            <a:ext cx="1001489" cy="233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1" idx="3"/>
            <a:endCxn id="38" idx="1"/>
          </p:cNvCxnSpPr>
          <p:nvPr/>
        </p:nvCxnSpPr>
        <p:spPr>
          <a:xfrm flipV="1">
            <a:off x="6143382" y="4942390"/>
            <a:ext cx="1036829" cy="77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19"/>
          <p:cNvSpPr>
            <a:spLocks noChangeArrowheads="1"/>
          </p:cNvSpPr>
          <p:nvPr/>
        </p:nvSpPr>
        <p:spPr bwMode="auto">
          <a:xfrm>
            <a:off x="722038" y="973894"/>
            <a:ext cx="7666386" cy="214138"/>
          </a:xfrm>
          <a:prstGeom prst="homePlate">
            <a:avLst>
              <a:gd name="adj" fmla="val 25063"/>
            </a:avLst>
          </a:prstGeom>
          <a:gradFill flip="none" rotWithShape="1">
            <a:gsLst>
              <a:gs pos="0">
                <a:srgbClr val="FFC000"/>
              </a:gs>
              <a:gs pos="0">
                <a:schemeClr val="bg1"/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预算数据粒度递进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AutoShape 19"/>
          <p:cNvSpPr>
            <a:spLocks noChangeArrowheads="1"/>
          </p:cNvSpPr>
          <p:nvPr/>
        </p:nvSpPr>
        <p:spPr bwMode="auto">
          <a:xfrm rot="5400000">
            <a:off x="-2018280" y="3647917"/>
            <a:ext cx="5118593" cy="198822"/>
          </a:xfrm>
          <a:prstGeom prst="homePlate">
            <a:avLst>
              <a:gd name="adj" fmla="val 25063"/>
            </a:avLst>
          </a:prstGeom>
          <a:gradFill flip="none" rotWithShape="1">
            <a:gsLst>
              <a:gs pos="0">
                <a:srgbClr val="FFC000"/>
              </a:gs>
              <a:gs pos="0">
                <a:schemeClr val="bg1"/>
              </a:gs>
              <a:gs pos="74000">
                <a:srgbClr val="FFC000">
                  <a:lumMod val="100000"/>
                </a:srgb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vert="vert270" lIns="0" tIns="0" rIns="0" bIns="0" anchor="ctr">
            <a:no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预算组织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642733" y="2212612"/>
            <a:ext cx="2100947" cy="3888431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43" idx="3"/>
            <a:endCxn id="39" idx="1"/>
          </p:cNvCxnSpPr>
          <p:nvPr/>
        </p:nvCxnSpPr>
        <p:spPr>
          <a:xfrm flipV="1">
            <a:off x="6178722" y="2950669"/>
            <a:ext cx="1001489" cy="96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06199969"/>
              </p:ext>
            </p:extLst>
          </p:nvPr>
        </p:nvGraphicFramePr>
        <p:xfrm>
          <a:off x="4139952" y="2060848"/>
          <a:ext cx="3816424" cy="295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63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>
            <a:spLocks/>
          </p:cNvSpPr>
          <p:nvPr/>
        </p:nvSpPr>
        <p:spPr>
          <a:xfrm>
            <a:off x="3914828" y="-11114"/>
            <a:ext cx="5229204" cy="72547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预算控制策略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标题 5"/>
          <p:cNvSpPr txBox="1">
            <a:spLocks/>
          </p:cNvSpPr>
          <p:nvPr/>
        </p:nvSpPr>
        <p:spPr bwMode="auto">
          <a:xfrm>
            <a:off x="37206" y="785794"/>
            <a:ext cx="820720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424" tIns="41214" rIns="82424" bIns="41214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1212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82425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123638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164851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 smtClean="0"/>
              <a:t>预算控制策略：</a:t>
            </a:r>
            <a:endParaRPr lang="en-US" altLang="zh-CN" sz="1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按预算费用项目、部门、季度、年度等多维度进行组合控制；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对于超预算的申请，系统不进行强制控制，只给予警告提示，经相关领导审批，财务予以备案；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通过预算执行分析报表，可以详细统计超预算的具体事项。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支持管理变化的需要，灵活配置控制规则，数据粒度可</a:t>
            </a:r>
            <a:r>
              <a:rPr lang="zh-CN" altLang="en-US" sz="1400" dirty="0" smtClean="0"/>
              <a:t>控。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31" name="Group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32027"/>
              </p:ext>
            </p:extLst>
          </p:nvPr>
        </p:nvGraphicFramePr>
        <p:xfrm>
          <a:off x="2428860" y="2714620"/>
          <a:ext cx="4143404" cy="1143008"/>
        </p:xfrm>
        <a:graphic>
          <a:graphicData uri="http://schemas.openxmlformats.org/drawingml/2006/table">
            <a:tbl>
              <a:tblPr/>
              <a:tblGrid>
                <a:gridCol w="4143404"/>
              </a:tblGrid>
              <a:tr h="282691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控制方式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79742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警告：根据超预算的额度，领导进行审批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8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记录超预算的明细事项：为预算分析提供支撑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Group 4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12411"/>
              </p:ext>
            </p:extLst>
          </p:nvPr>
        </p:nvGraphicFramePr>
        <p:xfrm>
          <a:off x="357158" y="2714620"/>
          <a:ext cx="1871663" cy="1143008"/>
        </p:xfrm>
        <a:graphic>
          <a:graphicData uri="http://schemas.openxmlformats.org/drawingml/2006/table">
            <a:tbl>
              <a:tblPr/>
              <a:tblGrid>
                <a:gridCol w="1871663"/>
              </a:tblGrid>
              <a:tr h="339407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控制期间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74973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季度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53825"/>
              </p:ext>
            </p:extLst>
          </p:nvPr>
        </p:nvGraphicFramePr>
        <p:xfrm>
          <a:off x="300004" y="4429132"/>
          <a:ext cx="7500990" cy="1397408"/>
        </p:xfrm>
        <a:graphic>
          <a:graphicData uri="http://schemas.openxmlformats.org/drawingml/2006/table">
            <a:tbl>
              <a:tblPr/>
              <a:tblGrid>
                <a:gridCol w="7500990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控制规则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450520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控制明细预算项：明细预算项目之间不能串用，如带宽采购需要按照节点进行控制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0">
                <a:tc>
                  <a:txBody>
                    <a:bodyPr/>
                    <a:lstStyle/>
                    <a:p>
                      <a:pPr marL="0" marR="0" lvl="0" indent="0" algn="l" defTabSz="1042988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控制汇总预算项：控制汇总金额，明细预算项目之间可以互相串用，如市场费用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预算申报控制工作流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08596" y="2636912"/>
            <a:ext cx="3571599" cy="2092799"/>
            <a:chOff x="640364" y="1696243"/>
            <a:chExt cx="3571599" cy="2092799"/>
          </a:xfrm>
        </p:grpSpPr>
        <p:sp>
          <p:nvSpPr>
            <p:cNvPr id="5" name="AutoShape 22"/>
            <p:cNvSpPr>
              <a:spLocks noChangeArrowheads="1"/>
            </p:cNvSpPr>
            <p:nvPr/>
          </p:nvSpPr>
          <p:spPr bwMode="gray">
            <a:xfrm rot="16200000">
              <a:off x="1379764" y="956843"/>
              <a:ext cx="2092799" cy="357159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782521876"/>
                </p:ext>
              </p:extLst>
            </p:nvPr>
          </p:nvGraphicFramePr>
          <p:xfrm>
            <a:off x="965162" y="1880828"/>
            <a:ext cx="2664296" cy="16561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5"/>
            <p:cNvSpPr txBox="1"/>
            <p:nvPr/>
          </p:nvSpPr>
          <p:spPr>
            <a:xfrm>
              <a:off x="755576" y="2276872"/>
              <a:ext cx="430887" cy="10081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审批方式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471520" y="2510115"/>
            <a:ext cx="4417476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同意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后单据将流转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到下一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驳回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报销流程即被终止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同意并加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节点的审批人可以选择一位领导（员工），为下一位审批人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。即在原有审批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流中插入一位审批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延期  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任务延期处理。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8596" y="1110400"/>
            <a:ext cx="8280400" cy="78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通过设置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标准化预算申报、控制审批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工作流，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实现预算申报和超预算申请的业务审批需求</a:t>
            </a:r>
            <a:endParaRPr kumimoji="1"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52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689317"/>
          </a:xfrm>
        </p:spPr>
        <p:txBody>
          <a:bodyPr anchor="ctr"/>
          <a:lstStyle/>
          <a:p>
            <a:pPr algn="r"/>
            <a:r>
              <a:rPr lang="zh-CN" altLang="en-US" dirty="0"/>
              <a:t>申报</a:t>
            </a:r>
            <a:r>
              <a:rPr lang="zh-CN" altLang="en-US" dirty="0" smtClean="0"/>
              <a:t>控制解决方案</a:t>
            </a:r>
            <a:r>
              <a:rPr lang="en-US" altLang="en-US" dirty="0" smtClean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398463" y="1244582"/>
            <a:ext cx="2101850" cy="1956618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016" tIns="46511" rIns="93016" bIns="46511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、数据：</a:t>
            </a:r>
            <a:endParaRPr lang="en-US" altLang="zh-CN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、统一和规范申报、控制的主数据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、为预算申报提供所需的参考数据：当年已发生实际数和预算数据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endParaRPr lang="zh-CN" altLang="en-US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357158" y="3786189"/>
            <a:ext cx="2428892" cy="142876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016" tIns="46511" rIns="93016" bIns="46511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五、系统支撑</a:t>
            </a:r>
            <a:endParaRPr lang="en-US" altLang="zh-CN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、业务财务口径自动转换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、数据自动校验，减少人为错误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771800" y="4743757"/>
            <a:ext cx="3797829" cy="1692826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016" tIns="46511" rIns="93016" bIns="46511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业务优化</a:t>
            </a:r>
            <a:endParaRPr lang="en-US" altLang="zh-CN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、推动预算业财一体化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、参考当年实际业务情况，更加可靠的指导明年预算</a:t>
            </a:r>
            <a:endParaRPr lang="en-US" altLang="zh-CN" sz="1400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zh-CN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、及时把控预算执行情况，调整经营策略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2735263" y="928669"/>
            <a:ext cx="3746500" cy="3746500"/>
            <a:chOff x="2680519" y="1632545"/>
            <a:chExt cx="3672408" cy="3672408"/>
          </a:xfrm>
        </p:grpSpPr>
        <p:sp>
          <p:nvSpPr>
            <p:cNvPr id="10" name="椭圆 23"/>
            <p:cNvSpPr>
              <a:spLocks noChangeArrowheads="1"/>
            </p:cNvSpPr>
            <p:nvPr/>
          </p:nvSpPr>
          <p:spPr bwMode="auto">
            <a:xfrm>
              <a:off x="3206552" y="2157083"/>
              <a:ext cx="2602315" cy="260231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defTabSz="909638">
                <a:spcAft>
                  <a:spcPct val="50000"/>
                </a:spcAft>
                <a:buClr>
                  <a:srgbClr val="002776"/>
                </a:buClr>
              </a:pPr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同心圆 10"/>
            <p:cNvSpPr/>
            <p:nvPr/>
          </p:nvSpPr>
          <p:spPr bwMode="auto">
            <a:xfrm>
              <a:off x="2680519" y="1632545"/>
              <a:ext cx="3672408" cy="3672408"/>
            </a:xfrm>
            <a:prstGeom prst="donut">
              <a:avLst>
                <a:gd name="adj" fmla="val 14511"/>
              </a:avLst>
            </a:prstGeom>
            <a:solidFill>
              <a:srgbClr val="92D050"/>
            </a:solidFill>
            <a:ln w="571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 defTabSz="910817">
                <a:spcAft>
                  <a:spcPct val="50000"/>
                </a:spcAft>
                <a:buClr>
                  <a:srgbClr val="002776"/>
                </a:buClr>
                <a:defRPr/>
              </a:pP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0"/>
            <p:cNvCxnSpPr>
              <a:stCxn id="11" idx="0"/>
              <a:endCxn id="14" idx="0"/>
            </p:cNvCxnSpPr>
            <p:nvPr/>
          </p:nvCxnSpPr>
          <p:spPr bwMode="auto">
            <a:xfrm flipH="1">
              <a:off x="4505830" y="1632545"/>
              <a:ext cx="10893" cy="117330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1"/>
            <p:cNvCxnSpPr>
              <a:endCxn id="11" idx="4"/>
            </p:cNvCxnSpPr>
            <p:nvPr/>
          </p:nvCxnSpPr>
          <p:spPr bwMode="auto">
            <a:xfrm>
              <a:off x="4516723" y="4760316"/>
              <a:ext cx="0" cy="5446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椭圆 13"/>
            <p:cNvSpPr/>
            <p:nvPr/>
          </p:nvSpPr>
          <p:spPr bwMode="auto">
            <a:xfrm>
              <a:off x="3842929" y="2805848"/>
              <a:ext cx="1325802" cy="1325802"/>
            </a:xfrm>
            <a:prstGeom prst="ellipse">
              <a:avLst/>
            </a:prstGeom>
            <a:solidFill>
              <a:srgbClr val="FFC000"/>
            </a:solidFill>
            <a:ln w="5715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/>
            <a:lstStyle/>
            <a:p>
              <a:pPr algn="ctr" defTabSz="910817"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预算</a:t>
              </a:r>
              <a:endParaRPr lang="en-US" altLang="zh-CN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910817"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申报和控制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" name="直接连接符 13"/>
            <p:cNvCxnSpPr/>
            <p:nvPr/>
          </p:nvCxnSpPr>
          <p:spPr bwMode="auto">
            <a:xfrm flipH="1">
              <a:off x="3466352" y="3856220"/>
              <a:ext cx="463719" cy="3734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4"/>
            <p:cNvCxnSpPr/>
            <p:nvPr/>
          </p:nvCxnSpPr>
          <p:spPr bwMode="auto">
            <a:xfrm>
              <a:off x="5061360" y="3809537"/>
              <a:ext cx="519739" cy="3750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文本框 55"/>
            <p:cNvSpPr txBox="1">
              <a:spLocks noChangeArrowheads="1"/>
            </p:cNvSpPr>
            <p:nvPr/>
          </p:nvSpPr>
          <p:spPr bwMode="auto">
            <a:xfrm>
              <a:off x="4190351" y="4263946"/>
              <a:ext cx="6527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流 程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56"/>
            <p:cNvSpPr txBox="1">
              <a:spLocks noChangeArrowheads="1"/>
            </p:cNvSpPr>
            <p:nvPr/>
          </p:nvSpPr>
          <p:spPr bwMode="auto">
            <a:xfrm>
              <a:off x="3383294" y="2805675"/>
              <a:ext cx="595838" cy="33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57"/>
            <p:cNvSpPr txBox="1">
              <a:spLocks noChangeArrowheads="1"/>
            </p:cNvSpPr>
            <p:nvPr/>
          </p:nvSpPr>
          <p:spPr bwMode="auto">
            <a:xfrm>
              <a:off x="5110406" y="2861467"/>
              <a:ext cx="6527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职 能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48"/>
            <p:cNvSpPr txBox="1">
              <a:spLocks noChangeArrowheads="1"/>
            </p:cNvSpPr>
            <p:nvPr/>
          </p:nvSpPr>
          <p:spPr bwMode="auto">
            <a:xfrm>
              <a:off x="5823062" y="3059444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务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文本框 21"/>
            <p:cNvSpPr txBox="1">
              <a:spLocks noChangeArrowheads="1"/>
            </p:cNvSpPr>
            <p:nvPr/>
          </p:nvSpPr>
          <p:spPr bwMode="auto">
            <a:xfrm>
              <a:off x="5650232" y="2568649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业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文本框 22"/>
            <p:cNvSpPr txBox="1">
              <a:spLocks noChangeArrowheads="1"/>
            </p:cNvSpPr>
            <p:nvPr/>
          </p:nvSpPr>
          <p:spPr bwMode="auto">
            <a:xfrm>
              <a:off x="5823062" y="3550239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优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文本框 23"/>
            <p:cNvSpPr txBox="1">
              <a:spLocks noChangeArrowheads="1"/>
            </p:cNvSpPr>
            <p:nvPr/>
          </p:nvSpPr>
          <p:spPr bwMode="auto">
            <a:xfrm>
              <a:off x="5650232" y="4041033"/>
              <a:ext cx="3898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化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文本框 30"/>
            <p:cNvSpPr txBox="1">
              <a:spLocks noChangeArrowheads="1"/>
            </p:cNvSpPr>
            <p:nvPr/>
          </p:nvSpPr>
          <p:spPr bwMode="auto">
            <a:xfrm>
              <a:off x="2927252" y="2568649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系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31"/>
            <p:cNvSpPr txBox="1">
              <a:spLocks noChangeArrowheads="1"/>
            </p:cNvSpPr>
            <p:nvPr/>
          </p:nvSpPr>
          <p:spPr bwMode="auto">
            <a:xfrm>
              <a:off x="2756833" y="3059444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统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文本框 32"/>
            <p:cNvSpPr txBox="1">
              <a:spLocks noChangeArrowheads="1"/>
            </p:cNvSpPr>
            <p:nvPr/>
          </p:nvSpPr>
          <p:spPr bwMode="auto">
            <a:xfrm>
              <a:off x="2756833" y="3550239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支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33"/>
            <p:cNvSpPr txBox="1">
              <a:spLocks noChangeArrowheads="1"/>
            </p:cNvSpPr>
            <p:nvPr/>
          </p:nvSpPr>
          <p:spPr bwMode="auto">
            <a:xfrm>
              <a:off x="2937053" y="4041033"/>
              <a:ext cx="3898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撑</a:t>
              </a:r>
              <a:endPara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500826" y="3807446"/>
            <a:ext cx="2171699" cy="209376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016" tIns="46511" rIns="93016" bIns="46511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6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、梳理各板块各预算内容申报和控制审批流程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、通过在线审批、申报进度监控、邮件提醒，提高管理效率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500826" y="1125507"/>
            <a:ext cx="2101850" cy="1660549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lIns="93016" tIns="46511" rIns="93016" bIns="46511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二、职能</a:t>
            </a:r>
            <a:endParaRPr lang="en-US" altLang="zh-CN" sz="1600" b="1" kern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、预算由财务延伸到业务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kern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、构建业务申报、预算编制、预算执行控制的线上体系</a:t>
            </a:r>
            <a:endParaRPr lang="en-US" altLang="zh-CN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0000"/>
              <a:defRPr/>
            </a:pPr>
            <a:endParaRPr lang="zh-CN" altLang="en-US" sz="14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0"/>
            <a:ext cx="7668344" cy="689317"/>
          </a:xfrm>
        </p:spPr>
        <p:txBody>
          <a:bodyPr anchor="ctr"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14547" y="1560460"/>
            <a:ext cx="5214974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项目背景和目标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3243" y="1560460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214547" y="2282820"/>
            <a:ext cx="5214974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业务需求及解决方案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3243" y="2282820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14546" y="2996952"/>
            <a:ext cx="5214974" cy="431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项目总体计划及挑战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3242" y="2996952"/>
            <a:ext cx="539750" cy="431800"/>
          </a:xfrm>
          <a:prstGeom prst="rect">
            <a:avLst/>
          </a:prstGeom>
          <a:solidFill>
            <a:srgbClr val="C00000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9"/>
          <p:cNvSpPr>
            <a:spLocks noChangeArrowheads="1"/>
          </p:cNvSpPr>
          <p:nvPr/>
        </p:nvSpPr>
        <p:spPr bwMode="auto">
          <a:xfrm>
            <a:off x="4107387" y="2573796"/>
            <a:ext cx="540000" cy="216000"/>
          </a:xfrm>
          <a:prstGeom prst="rect">
            <a:avLst/>
          </a:prstGeom>
          <a:solidFill>
            <a:srgbClr val="FFFD97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pPr/>
              <a:t>35</a:t>
            </a:fld>
            <a:endParaRPr lang="zh-CN" altLang="en-US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项目推进计划</a:t>
            </a:r>
          </a:p>
        </p:txBody>
      </p:sp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7605427" y="5731878"/>
            <a:ext cx="65" cy="41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85000"/>
              </a:lnSpc>
            </a:pPr>
            <a:endParaRPr lang="zh-CN" altLang="en-US" sz="3200">
              <a:solidFill>
                <a:srgbClr val="EEECE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66664"/>
              </p:ext>
            </p:extLst>
          </p:nvPr>
        </p:nvGraphicFramePr>
        <p:xfrm>
          <a:off x="72005" y="1139449"/>
          <a:ext cx="8892483" cy="445770"/>
        </p:xfrm>
        <a:graphic>
          <a:graphicData uri="http://schemas.openxmlformats.org/drawingml/2006/table">
            <a:tbl>
              <a:tblPr/>
              <a:tblGrid>
                <a:gridCol w="895843"/>
                <a:gridCol w="999580"/>
                <a:gridCol w="999580"/>
                <a:gridCol w="999580"/>
                <a:gridCol w="999580"/>
                <a:gridCol w="999580"/>
                <a:gridCol w="999580"/>
                <a:gridCol w="999580"/>
                <a:gridCol w="999580"/>
              </a:tblGrid>
              <a:tr h="21600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自选图形 155"/>
          <p:cNvSpPr>
            <a:spLocks noChangeArrowheads="1"/>
          </p:cNvSpPr>
          <p:nvPr/>
        </p:nvSpPr>
        <p:spPr bwMode="auto">
          <a:xfrm>
            <a:off x="5990275" y="745640"/>
            <a:ext cx="900000" cy="313200"/>
          </a:xfrm>
          <a:prstGeom prst="homePlate">
            <a:avLst>
              <a:gd name="adj" fmla="val 0"/>
            </a:avLst>
          </a:prstGeom>
          <a:solidFill>
            <a:srgbClr val="FFFD97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</a:p>
        </p:txBody>
      </p:sp>
      <p:sp>
        <p:nvSpPr>
          <p:cNvPr id="47" name="自选图形 159"/>
          <p:cNvSpPr>
            <a:spLocks noChangeArrowheads="1"/>
          </p:cNvSpPr>
          <p:nvPr/>
        </p:nvSpPr>
        <p:spPr bwMode="auto">
          <a:xfrm>
            <a:off x="7059607" y="746646"/>
            <a:ext cx="900000" cy="313200"/>
          </a:xfrm>
          <a:prstGeom prst="homePlate">
            <a:avLst>
              <a:gd name="adj" fmla="val 0"/>
            </a:avLst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8547" y="4774813"/>
            <a:ext cx="4429156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1F497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预算控制迭代分阶段上线</a:t>
            </a:r>
            <a:endParaRPr lang="en-US" altLang="zh-CN" sz="1400" dirty="0" smtClean="0">
              <a:solidFill>
                <a:srgbClr val="1F497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1F497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预算控制：功能统一上线，业务优化持续进行</a:t>
            </a:r>
            <a:endParaRPr lang="en-US" altLang="zh-CN" sz="1400" dirty="0" smtClean="0">
              <a:solidFill>
                <a:srgbClr val="1F497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1778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rgbClr val="1F497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预算申报统一上线：</a:t>
            </a:r>
            <a:endParaRPr lang="en-US" altLang="zh-CN" sz="1400" dirty="0" smtClean="0">
              <a:solidFill>
                <a:srgbClr val="1F497D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8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rgbClr val="1F497D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申报统一调研，与控制方案协调一致，统一上线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253387"/>
            <a:ext cx="9147605" cy="296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zh-CN" altLang="en-US" dirty="0" smtClean="0">
                <a:solidFill>
                  <a:prstClr val="white"/>
                </a:solidFill>
              </a:rPr>
              <a:t>预算管理制度完善、明确预算管理委员会责任人员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1" name="自选图形 155"/>
          <p:cNvSpPr>
            <a:spLocks noChangeArrowheads="1"/>
          </p:cNvSpPr>
          <p:nvPr/>
        </p:nvSpPr>
        <p:spPr bwMode="auto">
          <a:xfrm>
            <a:off x="8121821" y="745640"/>
            <a:ext cx="914675" cy="313200"/>
          </a:xfrm>
          <a:prstGeom prst="homePlate">
            <a:avLst>
              <a:gd name="adj" fmla="val 0"/>
            </a:avLst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预算分析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Rectangle 58"/>
          <p:cNvSpPr>
            <a:spLocks noChangeArrowheads="1"/>
          </p:cNvSpPr>
          <p:nvPr/>
        </p:nvSpPr>
        <p:spPr bwMode="auto">
          <a:xfrm>
            <a:off x="581572" y="1936585"/>
            <a:ext cx="1613148" cy="208765"/>
          </a:xfrm>
          <a:prstGeom prst="rect">
            <a:avLst/>
          </a:prstGeom>
          <a:solidFill>
            <a:srgbClr val="FFFD97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需求调研方案设计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863710" y="2199061"/>
            <a:ext cx="1556162" cy="190413"/>
          </a:xfrm>
          <a:prstGeom prst="rect">
            <a:avLst/>
          </a:prstGeom>
          <a:solidFill>
            <a:srgbClr val="FFFD97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系统开发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右箭头 102"/>
          <p:cNvSpPr/>
          <p:nvPr/>
        </p:nvSpPr>
        <p:spPr>
          <a:xfrm>
            <a:off x="6750160" y="4005104"/>
            <a:ext cx="648071" cy="360000"/>
          </a:xfrm>
          <a:prstGeom prst="rightArrow">
            <a:avLst/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上线支持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58"/>
          <p:cNvSpPr>
            <a:spLocks noChangeArrowheads="1"/>
          </p:cNvSpPr>
          <p:nvPr/>
        </p:nvSpPr>
        <p:spPr bwMode="auto">
          <a:xfrm>
            <a:off x="6829898" y="4870532"/>
            <a:ext cx="775530" cy="225871"/>
          </a:xfrm>
          <a:prstGeom prst="rect">
            <a:avLst/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139"/>
          <p:cNvSpPr>
            <a:spLocks noChangeArrowheads="1"/>
          </p:cNvSpPr>
          <p:nvPr/>
        </p:nvSpPr>
        <p:spPr bwMode="auto">
          <a:xfrm>
            <a:off x="7611727" y="5078162"/>
            <a:ext cx="535882" cy="2160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58"/>
          <p:cNvSpPr>
            <a:spLocks noChangeArrowheads="1"/>
          </p:cNvSpPr>
          <p:nvPr/>
        </p:nvSpPr>
        <p:spPr bwMode="auto">
          <a:xfrm>
            <a:off x="5185967" y="4612655"/>
            <a:ext cx="1618281" cy="227626"/>
          </a:xfrm>
          <a:prstGeom prst="rect">
            <a:avLst/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系统实施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Rectangle 58"/>
          <p:cNvSpPr>
            <a:spLocks noChangeArrowheads="1"/>
          </p:cNvSpPr>
          <p:nvPr/>
        </p:nvSpPr>
        <p:spPr bwMode="auto">
          <a:xfrm>
            <a:off x="4282623" y="4349338"/>
            <a:ext cx="1205723" cy="2160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方案设计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自选图形 159"/>
          <p:cNvSpPr>
            <a:spLocks noChangeArrowheads="1"/>
          </p:cNvSpPr>
          <p:nvPr/>
        </p:nvSpPr>
        <p:spPr bwMode="auto">
          <a:xfrm>
            <a:off x="2205531" y="3124221"/>
            <a:ext cx="2402172" cy="202018"/>
          </a:xfrm>
          <a:prstGeom prst="homePlate">
            <a:avLst>
              <a:gd name="adj" fmla="val 0"/>
            </a:avLst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4990884" y="3651233"/>
            <a:ext cx="1367066" cy="252204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Rectangle 139"/>
          <p:cNvSpPr>
            <a:spLocks noChangeArrowheads="1"/>
          </p:cNvSpPr>
          <p:nvPr/>
        </p:nvSpPr>
        <p:spPr bwMode="auto">
          <a:xfrm>
            <a:off x="6372200" y="3844778"/>
            <a:ext cx="360000" cy="2160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上线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自选图形 159"/>
          <p:cNvSpPr>
            <a:spLocks noChangeArrowheads="1"/>
          </p:cNvSpPr>
          <p:nvPr/>
        </p:nvSpPr>
        <p:spPr bwMode="auto">
          <a:xfrm>
            <a:off x="4377387" y="3351264"/>
            <a:ext cx="613497" cy="280227"/>
          </a:xfrm>
          <a:prstGeom prst="homePlate">
            <a:avLst>
              <a:gd name="adj" fmla="val 0"/>
            </a:avLst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集成测试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3491880" y="4077072"/>
            <a:ext cx="790744" cy="2160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需求调研</a:t>
            </a:r>
            <a:endParaRPr lang="en-US" altLang="zh-CN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91" y="4766525"/>
            <a:ext cx="296665" cy="2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35" y="3572035"/>
            <a:ext cx="296665" cy="25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054" y="2304471"/>
            <a:ext cx="296665" cy="2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自选图形 159"/>
          <p:cNvSpPr>
            <a:spLocks noChangeArrowheads="1"/>
          </p:cNvSpPr>
          <p:nvPr/>
        </p:nvSpPr>
        <p:spPr bwMode="auto">
          <a:xfrm>
            <a:off x="581572" y="2889481"/>
            <a:ext cx="1613148" cy="216000"/>
          </a:xfrm>
          <a:prstGeom prst="homePlate">
            <a:avLst>
              <a:gd name="adj" fmla="val 0"/>
            </a:avLst>
          </a:prstGeom>
          <a:solidFill>
            <a:srgbClr val="92D050"/>
          </a:solidFill>
          <a:ln w="9525" algn="ctr">
            <a:solidFill>
              <a:srgbClr val="FF66FF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需求调研方案设计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3419871" y="2367058"/>
            <a:ext cx="778081" cy="190413"/>
          </a:xfrm>
          <a:prstGeom prst="rect">
            <a:avLst/>
          </a:prstGeom>
          <a:solidFill>
            <a:srgbClr val="FFFD97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464653">
                <a:alpha val="50000"/>
              </a:srgbClr>
            </a:outerShdw>
          </a:effectLst>
        </p:spPr>
        <p:txBody>
          <a:bodyPr wrap="none" lIns="82424" tIns="41214" rIns="82424" bIns="41214" anchor="ctr"/>
          <a:lstStyle/>
          <a:p>
            <a:pPr algn="ctr">
              <a:lnSpc>
                <a:spcPct val="850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zh-CN" altLang="en-US" sz="1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项目挑战</a:t>
            </a:r>
            <a:endParaRPr lang="zh-CN" altLang="en-US" dirty="0"/>
          </a:p>
        </p:txBody>
      </p:sp>
      <p:pic>
        <p:nvPicPr>
          <p:cNvPr id="4098" name="Picture 2" descr="http://img.weiyangx.com/2015/04/tiaozhan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6" r="26774"/>
          <a:stretch/>
        </p:blipFill>
        <p:spPr bwMode="auto">
          <a:xfrm>
            <a:off x="6228184" y="1687045"/>
            <a:ext cx="273630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01082132"/>
              </p:ext>
            </p:extLst>
          </p:nvPr>
        </p:nvGraphicFramePr>
        <p:xfrm>
          <a:off x="47636" y="1424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211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572008"/>
            <a:ext cx="9144000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7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预算管理组织架构</a:t>
            </a:r>
            <a:endParaRPr lang="zh-CN" altLang="en-US" dirty="0"/>
          </a:p>
        </p:txBody>
      </p:sp>
      <p:sp>
        <p:nvSpPr>
          <p:cNvPr id="4" name="Line 144"/>
          <p:cNvSpPr>
            <a:spLocks noChangeShapeType="1"/>
          </p:cNvSpPr>
          <p:nvPr/>
        </p:nvSpPr>
        <p:spPr bwMode="auto">
          <a:xfrm>
            <a:off x="0" y="3143248"/>
            <a:ext cx="896448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31"/>
          <p:cNvSpPr txBox="1"/>
          <p:nvPr/>
        </p:nvSpPr>
        <p:spPr>
          <a:xfrm>
            <a:off x="126124" y="4211428"/>
            <a:ext cx="1374042" cy="615553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endParaRPr lang="en-US" altLang="zh-CN" sz="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分板块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 flipH="1">
            <a:off x="1728296" y="5211530"/>
            <a:ext cx="1259528" cy="432048"/>
          </a:xfrm>
          <a:prstGeom prst="rect">
            <a:avLst/>
          </a:prstGeom>
          <a:solidFill>
            <a:srgbClr val="00B050"/>
          </a:solidFill>
          <a:ln w="9525" cmpd="sng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 flipH="1">
            <a:off x="3447368" y="5211530"/>
            <a:ext cx="1124632" cy="432048"/>
          </a:xfrm>
          <a:prstGeom prst="rect">
            <a:avLst/>
          </a:prstGeom>
          <a:solidFill>
            <a:srgbClr val="00B050"/>
          </a:solidFill>
          <a:ln w="9525" cmpd="sng">
            <a:noFill/>
            <a:prstDash val="solid"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汽车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 flipH="1">
            <a:off x="2627784" y="3882181"/>
            <a:ext cx="1123200" cy="481037"/>
          </a:xfrm>
          <a:prstGeom prst="rect">
            <a:avLst/>
          </a:prstGeom>
          <a:solidFill>
            <a:srgbClr val="0070C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搜狐媒体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 flipH="1">
            <a:off x="4355976" y="3902795"/>
            <a:ext cx="1123200" cy="460424"/>
          </a:xfrm>
          <a:prstGeom prst="rect">
            <a:avLst/>
          </a:prstGeom>
          <a:solidFill>
            <a:srgbClr val="0070C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搜狐视频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8" idx="2"/>
            <a:endCxn id="6" idx="0"/>
          </p:cNvCxnSpPr>
          <p:nvPr/>
        </p:nvCxnSpPr>
        <p:spPr bwMode="auto">
          <a:xfrm rot="5400000">
            <a:off x="2349566" y="4371712"/>
            <a:ext cx="848312" cy="831324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triangle"/>
            <a:tailEnd type="none" w="med" len="med"/>
          </a:ln>
        </p:spPr>
      </p:cxnSp>
      <p:cxnSp>
        <p:nvCxnSpPr>
          <p:cNvPr id="11" name="肘形连接符 10"/>
          <p:cNvCxnSpPr>
            <a:stCxn id="8" idx="2"/>
            <a:endCxn id="7" idx="0"/>
          </p:cNvCxnSpPr>
          <p:nvPr/>
        </p:nvCxnSpPr>
        <p:spPr bwMode="auto">
          <a:xfrm rot="16200000" flipH="1">
            <a:off x="3175378" y="4377224"/>
            <a:ext cx="848312" cy="8203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triangle"/>
            <a:tailEnd type="none" w="med" len="med"/>
          </a:ln>
        </p:spPr>
      </p:cxn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3059832" y="2428868"/>
            <a:ext cx="1123200" cy="432000"/>
          </a:xfrm>
          <a:prstGeom prst="rect">
            <a:avLst/>
          </a:prstGeom>
          <a:solidFill>
            <a:srgbClr val="FFC00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SOHU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59"/>
          <p:cNvSpPr>
            <a:spLocks noChangeArrowheads="1"/>
          </p:cNvSpPr>
          <p:nvPr/>
        </p:nvSpPr>
        <p:spPr bwMode="auto">
          <a:xfrm>
            <a:off x="4857752" y="2428868"/>
            <a:ext cx="1123200" cy="432000"/>
          </a:xfrm>
          <a:prstGeom prst="rect">
            <a:avLst/>
          </a:prstGeom>
          <a:solidFill>
            <a:srgbClr val="FFC00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SOGOU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59"/>
          <p:cNvSpPr>
            <a:spLocks noChangeArrowheads="1"/>
          </p:cNvSpPr>
          <p:nvPr/>
        </p:nvSpPr>
        <p:spPr bwMode="auto">
          <a:xfrm>
            <a:off x="6631400" y="2428868"/>
            <a:ext cx="1123200" cy="432000"/>
          </a:xfrm>
          <a:prstGeom prst="rect">
            <a:avLst/>
          </a:prstGeom>
          <a:solidFill>
            <a:srgbClr val="FFC00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CYOU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/>
          <p:nvPr/>
        </p:nvCxnSpPr>
        <p:spPr bwMode="auto">
          <a:xfrm rot="16200000" flipV="1">
            <a:off x="3748541" y="2730388"/>
            <a:ext cx="1041927" cy="1296144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cxnSp>
        <p:nvCxnSpPr>
          <p:cNvPr id="17" name="肘形连接符 16"/>
          <p:cNvCxnSpPr>
            <a:stCxn id="13" idx="0"/>
          </p:cNvCxnSpPr>
          <p:nvPr/>
        </p:nvCxnSpPr>
        <p:spPr bwMode="auto">
          <a:xfrm rot="5400000" flipH="1" flipV="1">
            <a:off x="4057963" y="1063643"/>
            <a:ext cx="928694" cy="180175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cxnSp>
        <p:nvCxnSpPr>
          <p:cNvPr id="18" name="直接箭头连接符 238"/>
          <p:cNvCxnSpPr>
            <a:stCxn id="14" idx="0"/>
          </p:cNvCxnSpPr>
          <p:nvPr/>
        </p:nvCxnSpPr>
        <p:spPr bwMode="auto">
          <a:xfrm rot="5400000" flipH="1" flipV="1">
            <a:off x="4956923" y="1962603"/>
            <a:ext cx="928694" cy="3836"/>
          </a:xfrm>
          <a:prstGeom prst="straightConnector1">
            <a:avLst/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cxnSp>
        <p:nvCxnSpPr>
          <p:cNvPr id="19" name="肘形连接符 18"/>
          <p:cNvCxnSpPr>
            <a:stCxn id="15" idx="0"/>
          </p:cNvCxnSpPr>
          <p:nvPr/>
        </p:nvCxnSpPr>
        <p:spPr bwMode="auto">
          <a:xfrm rot="16200000" flipV="1">
            <a:off x="5843747" y="1079615"/>
            <a:ext cx="928694" cy="1769812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sp>
        <p:nvSpPr>
          <p:cNvPr id="20" name="矩形 19"/>
          <p:cNvSpPr/>
          <p:nvPr/>
        </p:nvSpPr>
        <p:spPr bwMode="auto">
          <a:xfrm flipH="1">
            <a:off x="6013676" y="3882613"/>
            <a:ext cx="1123200" cy="495354"/>
          </a:xfrm>
          <a:prstGeom prst="rect">
            <a:avLst/>
          </a:prstGeom>
          <a:solidFill>
            <a:srgbClr val="0070C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搜狐焦点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20" idx="0"/>
            <a:endCxn id="13" idx="2"/>
          </p:cNvCxnSpPr>
          <p:nvPr/>
        </p:nvCxnSpPr>
        <p:spPr bwMode="auto">
          <a:xfrm rot="16200000" flipV="1">
            <a:off x="4587482" y="1894819"/>
            <a:ext cx="1021745" cy="2953844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sp>
        <p:nvSpPr>
          <p:cNvPr id="22" name="矩形 21"/>
          <p:cNvSpPr/>
          <p:nvPr/>
        </p:nvSpPr>
        <p:spPr bwMode="auto">
          <a:xfrm flipH="1">
            <a:off x="7553216" y="3861343"/>
            <a:ext cx="1305064" cy="501875"/>
          </a:xfrm>
          <a:prstGeom prst="rect">
            <a:avLst/>
          </a:prstGeom>
          <a:solidFill>
            <a:srgbClr val="0070C0"/>
          </a:solidFill>
          <a:ln w="9525" cmpd="sng">
            <a:noFill/>
            <a:miter lim="800000"/>
            <a:headEnd/>
            <a:tailEnd/>
          </a:ln>
          <a:effectLst>
            <a:outerShdw dist="35921" dir="2700000" algn="ctr" rotWithShape="0">
              <a:schemeClr val="folHlink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集团总部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131"/>
          <p:cNvSpPr txBox="1"/>
          <p:nvPr/>
        </p:nvSpPr>
        <p:spPr>
          <a:xfrm>
            <a:off x="110358" y="1568223"/>
            <a:ext cx="1389807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SOHU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Group</a:t>
            </a:r>
          </a:p>
        </p:txBody>
      </p:sp>
      <p:cxnSp>
        <p:nvCxnSpPr>
          <p:cNvPr id="24" name="肘形连接符 23"/>
          <p:cNvCxnSpPr/>
          <p:nvPr/>
        </p:nvCxnSpPr>
        <p:spPr bwMode="auto">
          <a:xfrm rot="5400000" flipH="1" flipV="1">
            <a:off x="2894752" y="3152129"/>
            <a:ext cx="1021313" cy="43204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cxnSp>
        <p:nvCxnSpPr>
          <p:cNvPr id="25" name="肘形连接符 24"/>
          <p:cNvCxnSpPr>
            <a:stCxn id="22" idx="0"/>
            <a:endCxn id="13" idx="2"/>
          </p:cNvCxnSpPr>
          <p:nvPr/>
        </p:nvCxnSpPr>
        <p:spPr bwMode="auto">
          <a:xfrm rot="16200000" flipV="1">
            <a:off x="5413353" y="1068948"/>
            <a:ext cx="1000475" cy="458431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bg1">
                <a:lumMod val="50000"/>
              </a:schemeClr>
            </a:solidFill>
            <a:miter lim="800000"/>
            <a:headEnd type="none"/>
            <a:tailEnd type="triangle" w="med" len="med"/>
          </a:ln>
        </p:spPr>
      </p:cxnSp>
      <p:sp>
        <p:nvSpPr>
          <p:cNvPr id="26" name="Line 144"/>
          <p:cNvSpPr>
            <a:spLocks noChangeShapeType="1"/>
          </p:cNvSpPr>
          <p:nvPr/>
        </p:nvSpPr>
        <p:spPr bwMode="auto">
          <a:xfrm>
            <a:off x="1571604" y="714356"/>
            <a:ext cx="48044" cy="573898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86314" y="1000108"/>
            <a:ext cx="1245776" cy="500066"/>
          </a:xfrm>
          <a:prstGeom prst="round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</p:spTree>
    <p:extLst>
      <p:ext uri="{BB962C8B-B14F-4D97-AF65-F5344CB8AC3E}">
        <p14:creationId xmlns:p14="http://schemas.microsoft.com/office/powerpoint/2010/main" val="25977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财务预算管理内容体系</a:t>
            </a:r>
            <a:endParaRPr lang="zh-CN" altLang="en-US" dirty="0"/>
          </a:p>
        </p:txBody>
      </p:sp>
      <p:grpSp>
        <p:nvGrpSpPr>
          <p:cNvPr id="4" name="组合 4"/>
          <p:cNvGrpSpPr/>
          <p:nvPr/>
        </p:nvGrpSpPr>
        <p:grpSpPr>
          <a:xfrm>
            <a:off x="500034" y="1010836"/>
            <a:ext cx="8215370" cy="4346990"/>
            <a:chOff x="463551" y="1934046"/>
            <a:chExt cx="8215370" cy="505174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gray">
            <a:xfrm>
              <a:off x="2962275" y="4437062"/>
              <a:ext cx="614363" cy="614362"/>
            </a:xfrm>
            <a:prstGeom prst="cube">
              <a:avLst>
                <a:gd name="adj" fmla="val 28912"/>
              </a:avLst>
            </a:prstGeom>
            <a:solidFill>
              <a:srgbClr val="00D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3638550" y="4244974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4067175" y="4244974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gray">
            <a:xfrm>
              <a:off x="4495800" y="4244974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5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gray">
            <a:xfrm>
              <a:off x="3154363" y="3738562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83920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gray">
            <a:xfrm>
              <a:off x="3154363" y="3300412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72156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gray">
            <a:xfrm>
              <a:off x="3154363" y="2862262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39999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3717925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gray">
            <a:xfrm>
              <a:off x="4146550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4575175" y="37306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83920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3717925" y="3292475"/>
              <a:ext cx="1465263" cy="614363"/>
            </a:xfrm>
            <a:prstGeom prst="cube">
              <a:avLst>
                <a:gd name="adj" fmla="val 28912"/>
              </a:avLst>
            </a:prstGeom>
            <a:solidFill>
              <a:srgbClr val="F8F8F8"/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>
              <a:off x="3717925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gray">
            <a:xfrm>
              <a:off x="4575175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gray">
            <a:xfrm>
              <a:off x="5113338" y="4432299"/>
              <a:ext cx="614362" cy="619125"/>
            </a:xfrm>
            <a:prstGeom prst="cube">
              <a:avLst>
                <a:gd name="adj" fmla="val 28912"/>
              </a:avLst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539770" y="4889619"/>
              <a:ext cx="2709863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 type="oval" w="med" len="med"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518207" y="4889619"/>
              <a:ext cx="2946400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oval" w="med" len="med"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4146550" y="2854325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39999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3078163" y="2209800"/>
              <a:ext cx="614362" cy="614363"/>
            </a:xfrm>
            <a:prstGeom prst="cube">
              <a:avLst>
                <a:gd name="adj" fmla="val 28912"/>
              </a:avLst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539771" y="2399024"/>
              <a:ext cx="2709862" cy="0"/>
            </a:xfrm>
            <a:prstGeom prst="line">
              <a:avLst/>
            </a:prstGeom>
            <a:noFill/>
            <a:ln w="9525" cmpd="sng">
              <a:solidFill>
                <a:srgbClr val="FFC000"/>
              </a:solidFill>
              <a:round/>
              <a:headEnd type="oval" w="med" len="med"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gray">
            <a:xfrm>
              <a:off x="5113338" y="3738562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83920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gray">
            <a:xfrm>
              <a:off x="5113338" y="3300412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72156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gray">
            <a:xfrm>
              <a:off x="5113338" y="2862262"/>
              <a:ext cx="614362" cy="603250"/>
            </a:xfrm>
            <a:prstGeom prst="cube">
              <a:avLst>
                <a:gd name="adj" fmla="val 28912"/>
              </a:avLst>
            </a:prstGeom>
            <a:solidFill>
              <a:schemeClr val="tx2">
                <a:alpha val="39999"/>
              </a:scheme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 bwMode="gray">
            <a:xfrm>
              <a:off x="3719513" y="2328862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gray">
            <a:xfrm>
              <a:off x="4135438" y="2325687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gray">
            <a:xfrm>
              <a:off x="4576763" y="2328862"/>
              <a:ext cx="614362" cy="614362"/>
            </a:xfrm>
            <a:prstGeom prst="cube">
              <a:avLst>
                <a:gd name="adj" fmla="val 28912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rgbClr val="FFFFFF">
                  <a:alpha val="7999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5229225" y="2209800"/>
              <a:ext cx="614363" cy="614363"/>
            </a:xfrm>
            <a:prstGeom prst="cube">
              <a:avLst>
                <a:gd name="adj" fmla="val 28912"/>
              </a:avLst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518207" y="2399024"/>
              <a:ext cx="2946400" cy="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 type="oval" w="med" len="med"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gray">
            <a:xfrm>
              <a:off x="3749699" y="3428403"/>
              <a:ext cx="1313180" cy="5007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200" b="1" dirty="0" smtClean="0">
                  <a:solidFill>
                    <a:srgbClr val="663300"/>
                  </a:solidFill>
                  <a:latin typeface="微软雅黑" pitchFamily="34" charset="-122"/>
                  <a:ea typeface="微软雅黑" pitchFamily="34" charset="-122"/>
                </a:rPr>
                <a:t>财务预算</a:t>
              </a:r>
              <a:endParaRPr lang="en-US" altLang="zh-CN" sz="2200" b="1" dirty="0" smtClean="0">
                <a:solidFill>
                  <a:srgbClr val="6633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500654" y="1934046"/>
              <a:ext cx="1661032" cy="464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Wingdings" pitchFamily="2" charset="2"/>
                <a:buChar char="§"/>
              </a:pPr>
              <a:r>
                <a:rPr lang="en-US" altLang="zh-CN" sz="2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收入、成本</a:t>
              </a:r>
              <a:endParaRPr lang="en-US" altLang="zh-CN" sz="2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964277" y="1934046"/>
              <a:ext cx="1939955" cy="464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Wingdings" pitchFamily="2" charset="2"/>
                <a:buChar char="§"/>
              </a:pPr>
              <a:r>
                <a:rPr lang="en-US" altLang="zh-CN" sz="2000" b="1" dirty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err="1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Capex</a:t>
              </a:r>
              <a:r>
                <a:rPr lang="zh-CN" altLang="en-US" sz="2000" b="1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、费用</a:t>
              </a:r>
              <a:endParaRPr lang="en-US" altLang="zh-CN" sz="20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63551" y="4889620"/>
              <a:ext cx="1661031" cy="464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Wingdings" pitchFamily="2" charset="2"/>
                <a:buChar char="§"/>
              </a:pPr>
              <a:r>
                <a:rPr lang="en-US" altLang="zh-CN" sz="2000" b="1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000" b="1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其他预算项</a:t>
              </a:r>
              <a:endParaRPr lang="en-US" altLang="zh-CN" sz="2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5988348" y="4889620"/>
              <a:ext cx="1795684" cy="46497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Wingdings" pitchFamily="2" charset="2"/>
                <a:buChar char="§"/>
              </a:pPr>
              <a:r>
                <a:rPr lang="en-US" altLang="zh-CN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Headcount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black">
            <a:xfrm>
              <a:off x="533400" y="2399024"/>
              <a:ext cx="2430481" cy="1824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各个板块按部门和科目编制广告、其他收入成本相关预算；</a:t>
              </a:r>
              <a:endPara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手工填报，收入测算模型在线外讨论实现。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black">
            <a:xfrm>
              <a:off x="5892839" y="2399024"/>
              <a:ext cx="2786082" cy="2510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en-US" altLang="zh-CN" sz="1400" dirty="0" err="1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Capex</a:t>
              </a: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：采购金额预算和到货金额预算，数据来源于底稿平台；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折旧预算：已有资产折旧预算（</a:t>
              </a:r>
              <a:r>
                <a:rPr lang="en-US" altLang="zh-CN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EBS</a:t>
              </a: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导入）、新增资产折旧预算（通过到货金额计算）；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市场推广费、渠道费、内容采购费、培训费等费用来源于底稿平台。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black">
            <a:xfrm>
              <a:off x="533400" y="5304719"/>
              <a:ext cx="2395526" cy="1480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投资收益、美国税、中国税、利息收入、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NCI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影响；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lnSpc>
                  <a:spcPct val="120000"/>
                </a:lnSpc>
                <a:spcBef>
                  <a:spcPts val="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手工填报。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black">
            <a:xfrm>
              <a:off x="5892839" y="5304719"/>
              <a:ext cx="2786082" cy="1681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20650" indent="-120650">
                <a:spcBef>
                  <a:spcPct val="5000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按部门和科目编制</a:t>
              </a:r>
              <a:r>
                <a:rPr lang="en-US" altLang="zh-CN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HC</a:t>
              </a: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预算，</a:t>
              </a:r>
              <a:r>
                <a:rPr lang="en-US" altLang="zh-CN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HC</a:t>
              </a: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预算还作为公摊、折旧等公共费用的分摊基础；</a:t>
              </a:r>
              <a:endPara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0650" indent="-120650">
                <a:spcBef>
                  <a:spcPct val="50000"/>
                </a:spcBef>
                <a:buClr>
                  <a:srgbClr val="1F3F5F"/>
                </a:buClr>
                <a:buFontTx/>
                <a:buChar char="•"/>
              </a:pP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en-US" altLang="zh-CN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PS</a:t>
              </a: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系统获取编制基础数据：已有</a:t>
              </a:r>
              <a:r>
                <a:rPr lang="en-US" altLang="zh-CN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headcount</a:t>
              </a:r>
              <a:r>
                <a:rPr lang="zh-CN" altLang="en-US" sz="16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和平均工资。</a:t>
              </a:r>
              <a:endParaRPr lang="en-US" altLang="zh-CN" sz="16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1472" y="5429264"/>
            <a:ext cx="671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财务对系统数据进行合并、统计分析后，编制内部分析报告；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财务使用定稿预算数据对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进行预算控制。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7422" y="-11114"/>
            <a:ext cx="6786610" cy="725470"/>
          </a:xfrm>
        </p:spPr>
        <p:txBody>
          <a:bodyPr/>
          <a:lstStyle/>
          <a:p>
            <a:r>
              <a:rPr lang="zh-CN" altLang="en-US" dirty="0" smtClean="0"/>
              <a:t>预算系统现状总体架构</a:t>
            </a:r>
            <a:endParaRPr lang="zh-CN" alt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2855267" y="4267615"/>
            <a:ext cx="1917426" cy="216024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ln w="9525">
            <a:solidFill>
              <a:schemeClr val="tx2"/>
            </a:solidFill>
            <a:miter lim="800000"/>
            <a:headEnd/>
            <a:tailEnd/>
          </a:ln>
          <a:scene3d>
            <a:camera prst="legacyObliqueTopRight"/>
            <a:lightRig rig="flat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>
                <a:lumMod val="60000"/>
                <a:lumOff val="40000"/>
              </a:schemeClr>
            </a:extrusionClr>
          </a:sp3d>
        </p:spPr>
        <p:txBody>
          <a:bodyPr wrap="square" lIns="104306" tIns="52153" rIns="104306" bIns="52153">
            <a:noAutofit/>
            <a:flatTx/>
          </a:bodyPr>
          <a:lstStyle/>
          <a:p>
            <a:pPr algn="ctr" defTabSz="1042988" eaLnBrk="1" hangingPunct="1">
              <a:spcBef>
                <a:spcPct val="50000"/>
              </a:spcBef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Planning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960465" y="4659412"/>
            <a:ext cx="781507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预算编制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949885" y="5238548"/>
            <a:ext cx="792088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2843808" y="1095896"/>
            <a:ext cx="1872209" cy="2167428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</a:gradFill>
          <a:ln w="9525">
            <a:solidFill>
              <a:schemeClr val="tx2"/>
            </a:solidFill>
            <a:miter lim="800000"/>
            <a:headEnd/>
            <a:tailEnd/>
          </a:ln>
          <a:scene3d>
            <a:camera prst="legacyObliqueTopRight"/>
            <a:lightRig rig="flat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>
                <a:lumMod val="60000"/>
                <a:lumOff val="40000"/>
              </a:schemeClr>
            </a:extrusionClr>
          </a:sp3d>
        </p:spPr>
        <p:txBody>
          <a:bodyPr wrap="square" lIns="104306" tIns="52153" rIns="104306" bIns="52153">
            <a:spAutoFit/>
            <a:flatTx/>
          </a:bodyPr>
          <a:lstStyle/>
          <a:p>
            <a:pPr algn="ctr" defTabSz="1042988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底稿平台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algn="ctr" defTabSz="1042988" eaLnBrk="1" hangingPunct="1">
              <a:spcBef>
                <a:spcPct val="50000"/>
              </a:spcBef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2987824" y="1478508"/>
            <a:ext cx="720079" cy="360039"/>
          </a:xfrm>
          <a:prstGeom prst="rect">
            <a:avLst/>
          </a:prstGeom>
          <a:solidFill>
            <a:srgbClr val="FFFFFF">
              <a:alpha val="4274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财务申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19075" indent="-219075" algn="ctr" defTabSz="1042988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报填写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2987824" y="1910556"/>
            <a:ext cx="720080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数据查询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851920" y="1478508"/>
            <a:ext cx="720080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逻辑转换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851920" y="1910556"/>
            <a:ext cx="720080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公式计算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987824" y="2780928"/>
            <a:ext cx="1584176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基础数据管理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2987824" y="2342604"/>
            <a:ext cx="1584176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场景版本管理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813980" y="5245792"/>
            <a:ext cx="792088" cy="352796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版本管理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3813980" y="4659412"/>
            <a:ext cx="792088" cy="36004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逻辑计算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2949884" y="5810052"/>
            <a:ext cx="1658735" cy="433536"/>
          </a:xfrm>
          <a:prstGeom prst="rect">
            <a:avLst/>
          </a:prstGeom>
          <a:solidFill>
            <a:schemeClr val="bg1">
              <a:alpha val="43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52153" tIns="52153" rIns="52153" bIns="52153" anchor="ctr"/>
          <a:lstStyle/>
          <a:p>
            <a:pPr marL="219075" indent="-219075" algn="ctr" defTabSz="1042988" eaLnBrk="1" hangingPunct="1">
              <a:lnSpc>
                <a:spcPct val="104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基础数据管理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14283" y="2469526"/>
            <a:ext cx="1357322" cy="353256"/>
          </a:xfrm>
          <a:prstGeom prst="rect">
            <a:avLst/>
          </a:prstGeom>
          <a:gradFill flip="none" rotWithShape="1">
            <a:gsLst>
              <a:gs pos="0">
                <a:srgbClr val="68C7F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square" lIns="104306" tIns="52153" rIns="104306" bIns="52153">
            <a:spAutoFit/>
            <a:flatTx/>
          </a:bodyPr>
          <a:lstStyle>
            <a:defPPr>
              <a:defRPr lang="zh-CN"/>
            </a:defPPr>
            <a:lvl1pPr algn="ctr" defTabSz="1042988" eaLnBrk="1" hangingPunct="1">
              <a:spcBef>
                <a:spcPct val="50000"/>
              </a:spcBef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PR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1778508" y="2255212"/>
            <a:ext cx="936104" cy="648072"/>
          </a:xfrm>
          <a:prstGeom prst="right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PRLIST</a:t>
            </a:r>
            <a:endParaRPr lang="zh-CN" altLang="en-US" sz="12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14283" y="4627655"/>
            <a:ext cx="1357322" cy="351546"/>
          </a:xfrm>
          <a:prstGeom prst="rect">
            <a:avLst/>
          </a:prstGeom>
          <a:gradFill flip="none" rotWithShape="1">
            <a:gsLst>
              <a:gs pos="0">
                <a:srgbClr val="68C7F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square" lIns="104306" tIns="52153" rIns="104306" bIns="52153">
            <a:spAutoFit/>
            <a:flatTx/>
          </a:bodyPr>
          <a:lstStyle>
            <a:defPPr>
              <a:defRPr lang="zh-CN"/>
            </a:defPPr>
            <a:lvl1pPr algn="ctr" defTabSz="1042988" eaLnBrk="1" hangingPunct="1">
              <a:spcBef>
                <a:spcPct val="50000"/>
              </a:spcBef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PS</a:t>
            </a:r>
            <a:r>
              <a:rPr lang="zh-CN" altLang="en-US" dirty="0"/>
              <a:t>系统</a:t>
            </a:r>
          </a:p>
        </p:txBody>
      </p:sp>
      <p:sp>
        <p:nvSpPr>
          <p:cNvPr id="23" name="右箭头 22"/>
          <p:cNvSpPr/>
          <p:nvPr/>
        </p:nvSpPr>
        <p:spPr>
          <a:xfrm>
            <a:off x="1778508" y="4371380"/>
            <a:ext cx="936104" cy="720080"/>
          </a:xfrm>
          <a:prstGeom prst="right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HC</a:t>
            </a: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平均工资</a:t>
            </a:r>
            <a:endParaRPr lang="zh-CN" altLang="en-US" sz="12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1120184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、数据流向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接口关系：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底稿平台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：将汇总后的预算明细导入预算系统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：将财务已审批的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单信息导入底稿平台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EBS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：实际数按预算口径通过导入预算系统</a:t>
            </a:r>
            <a:b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实际数按预算口径导入预算系统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、通过线下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进行预算控制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14282" y="1469394"/>
            <a:ext cx="1340597" cy="351546"/>
          </a:xfrm>
          <a:prstGeom prst="rect">
            <a:avLst/>
          </a:prstGeom>
          <a:gradFill flip="none" rotWithShape="1">
            <a:gsLst>
              <a:gs pos="0">
                <a:srgbClr val="68C7F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square" lIns="104306" tIns="52153" rIns="104306" bIns="52153">
            <a:spAutoFit/>
            <a:flatTx/>
          </a:bodyPr>
          <a:lstStyle>
            <a:defPPr>
              <a:defRPr lang="zh-CN"/>
            </a:defPPr>
            <a:lvl1pPr algn="ctr" defTabSz="1042988" eaLnBrk="1" hangingPunct="1">
              <a:spcBef>
                <a:spcPct val="50000"/>
              </a:spcBef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人工</a:t>
            </a:r>
            <a:r>
              <a:rPr lang="en-US" altLang="zh-CN" dirty="0" smtClean="0"/>
              <a:t>/EXCEL</a:t>
            </a:r>
            <a:endParaRPr lang="zh-CN" altLang="en-US" dirty="0" smtClean="0"/>
          </a:p>
        </p:txBody>
      </p:sp>
      <p:sp>
        <p:nvSpPr>
          <p:cNvPr id="34" name="右箭头 33"/>
          <p:cNvSpPr/>
          <p:nvPr/>
        </p:nvSpPr>
        <p:spPr>
          <a:xfrm>
            <a:off x="1761783" y="1253370"/>
            <a:ext cx="936104" cy="648072"/>
          </a:xfrm>
          <a:prstGeom prst="right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预算申报数</a:t>
            </a:r>
            <a:endParaRPr lang="zh-CN" altLang="en-US" sz="12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6" name="云形标注 35"/>
          <p:cNvSpPr/>
          <p:nvPr/>
        </p:nvSpPr>
        <p:spPr>
          <a:xfrm>
            <a:off x="3857620" y="548680"/>
            <a:ext cx="1643074" cy="571504"/>
          </a:xfrm>
          <a:prstGeom prst="cloudCallout">
            <a:avLst>
              <a:gd name="adj1" fmla="val -31054"/>
              <a:gd name="adj2" fmla="val 779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业务预算数据收集平台</a:t>
            </a:r>
            <a:endParaRPr lang="en-US" altLang="zh-CN" sz="14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7" name="云形标注 36"/>
          <p:cNvSpPr/>
          <p:nvPr/>
        </p:nvSpPr>
        <p:spPr>
          <a:xfrm>
            <a:off x="4129751" y="3713211"/>
            <a:ext cx="1500198" cy="571504"/>
          </a:xfrm>
          <a:prstGeom prst="cloudCallout">
            <a:avLst>
              <a:gd name="adj1" fmla="val -31054"/>
              <a:gd name="adj2" fmla="val 779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财务预算编报平台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195010" y="5491751"/>
            <a:ext cx="1357322" cy="351546"/>
          </a:xfrm>
          <a:prstGeom prst="rect">
            <a:avLst/>
          </a:prstGeom>
          <a:gradFill flip="none" rotWithShape="1">
            <a:gsLst>
              <a:gs pos="0">
                <a:srgbClr val="68C7F6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  <a:ln w="9525">
            <a:solidFill>
              <a:schemeClr val="bg2"/>
            </a:solidFill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square" lIns="104306" tIns="52153" rIns="104306" bIns="52153">
            <a:spAutoFit/>
            <a:flatTx/>
          </a:bodyPr>
          <a:lstStyle>
            <a:defPPr>
              <a:defRPr lang="zh-CN"/>
            </a:defPPr>
            <a:lvl1pPr algn="ctr" defTabSz="1042988" eaLnBrk="1" hangingPunct="1">
              <a:spcBef>
                <a:spcPct val="50000"/>
              </a:spcBef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EBS</a:t>
            </a:r>
            <a:r>
              <a:rPr lang="zh-CN" altLang="en-US" dirty="0"/>
              <a:t>系统</a:t>
            </a:r>
          </a:p>
        </p:txBody>
      </p:sp>
      <p:sp>
        <p:nvSpPr>
          <p:cNvPr id="40" name="右箭头 39"/>
          <p:cNvSpPr/>
          <p:nvPr/>
        </p:nvSpPr>
        <p:spPr>
          <a:xfrm>
            <a:off x="1759235" y="5235476"/>
            <a:ext cx="936104" cy="720080"/>
          </a:xfrm>
          <a:prstGeom prst="right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微软雅黑"/>
              </a:rPr>
              <a:t>实际数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折旧预测数</a:t>
            </a:r>
            <a:endParaRPr lang="zh-CN" altLang="en-US" sz="12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3351218" y="3363268"/>
            <a:ext cx="778533" cy="720000"/>
          </a:xfrm>
          <a:prstGeom prst="down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92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预</a:t>
            </a:r>
            <a:endParaRPr lang="en-US" altLang="zh-CN" sz="1292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r>
              <a:rPr lang="zh-CN" altLang="en-US" sz="1292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算</a:t>
            </a:r>
            <a:endParaRPr lang="en-US" altLang="zh-CN" sz="1292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r>
              <a:rPr lang="zh-CN" altLang="en-US" sz="1292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数</a:t>
            </a:r>
            <a:endParaRPr lang="en-US" sz="1292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pic>
        <p:nvPicPr>
          <p:cNvPr id="41" name="Picture 16" descr="docu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37112"/>
            <a:ext cx="1088208" cy="139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右箭头 41"/>
          <p:cNvSpPr/>
          <p:nvPr/>
        </p:nvSpPr>
        <p:spPr>
          <a:xfrm>
            <a:off x="5161897" y="4774494"/>
            <a:ext cx="936104" cy="648072"/>
          </a:xfrm>
          <a:prstGeom prst="rightArrow">
            <a:avLst/>
          </a:prstGeom>
          <a:pattFill prst="dkDnDiag">
            <a:fgClr>
              <a:srgbClr val="99CCFF"/>
            </a:fgClr>
            <a:bgClr>
              <a:schemeClr val="bg1"/>
            </a:bgClr>
          </a:patt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cs typeface="微软雅黑"/>
              </a:rPr>
              <a:t>预算定稿数</a:t>
            </a:r>
            <a:endParaRPr lang="zh-CN" altLang="en-US" sz="1200" b="1" dirty="0"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sp>
        <p:nvSpPr>
          <p:cNvPr id="43" name="云形标注 42"/>
          <p:cNvSpPr/>
          <p:nvPr/>
        </p:nvSpPr>
        <p:spPr>
          <a:xfrm>
            <a:off x="6638301" y="3974499"/>
            <a:ext cx="1500198" cy="571504"/>
          </a:xfrm>
          <a:prstGeom prst="cloudCallout">
            <a:avLst>
              <a:gd name="adj1" fmla="val -31054"/>
              <a:gd name="adj2" fmla="val 779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Excel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底稿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版本管理功能</a:t>
            </a:r>
            <a:endParaRPr lang="en-US" dirty="0"/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5986"/>
            <a:ext cx="726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714880"/>
            <a:ext cx="72675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 rot="1330332">
            <a:off x="8064461" y="901131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底稿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编辑功能</a:t>
            </a:r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" y="878929"/>
            <a:ext cx="8964488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 rot="1330332">
            <a:off x="8100972" y="883808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底稿</a:t>
            </a:r>
            <a:r>
              <a:rPr lang="zh-CN" altLang="en-US" dirty="0" smtClean="0"/>
              <a:t>平台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查询功能</a:t>
            </a:r>
            <a:endParaRPr lang="en-U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968"/>
            <a:ext cx="9036496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 rot="1330332">
            <a:off x="8100972" y="883808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示例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xJpPqAU8ky77G_NeYb3Y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d5dtTlziU60xGDoJoVs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xEwK_ZG0S2EsubIiTq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GLV6qumUqvA5hxxQtP1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ZDP9Fo50COprtyp2Rar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JfHK4DTE61DRl0G20n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tEV029JgESRNT85PGcDY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I_QCTuW0SHMRL2PDp9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V4rZFIZU64I52VFpEC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3oX9btw3kePVSuWNxm6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XvHSPnwEmbElouxCONp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3983</Words>
  <Application>Microsoft Office PowerPoint</Application>
  <PresentationFormat>全屏显示(4:3)</PresentationFormat>
  <Paragraphs>839</Paragraphs>
  <Slides>37</Slides>
  <Notes>17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华文细黑</vt:lpstr>
      <vt:lpstr>宋体</vt:lpstr>
      <vt:lpstr>微软雅黑</vt:lpstr>
      <vt:lpstr>Arial</vt:lpstr>
      <vt:lpstr>Calibri</vt:lpstr>
      <vt:lpstr>Wingdings</vt:lpstr>
      <vt:lpstr>Wingdings</vt:lpstr>
      <vt:lpstr>自定义设计方案</vt:lpstr>
      <vt:lpstr>Visio</vt:lpstr>
      <vt:lpstr>Photo Editor Photo</vt:lpstr>
      <vt:lpstr>PowerPoint 演示文稿</vt:lpstr>
      <vt:lpstr>目录</vt:lpstr>
      <vt:lpstr>目录</vt:lpstr>
      <vt:lpstr>预算管理组织架构</vt:lpstr>
      <vt:lpstr>财务预算管理内容体系</vt:lpstr>
      <vt:lpstr>预算系统现状总体架构</vt:lpstr>
      <vt:lpstr>底稿平台-版本管理功能</vt:lpstr>
      <vt:lpstr>底稿平台-导入/编辑功能</vt:lpstr>
      <vt:lpstr>底稿平台-查询功能</vt:lpstr>
      <vt:lpstr>底稿平台-数据传送功能</vt:lpstr>
      <vt:lpstr>Planning系统报表</vt:lpstr>
      <vt:lpstr>成本/费用/CAPEX预算申报&amp;控制现状流程图</vt:lpstr>
      <vt:lpstr>目录</vt:lpstr>
      <vt:lpstr>集团预算管理整体目标</vt:lpstr>
      <vt:lpstr>预算线上管控实现的业务功能</vt:lpstr>
      <vt:lpstr>预算线上管控实现的业务功能</vt:lpstr>
      <vt:lpstr>预算线上管控实现的业务功能</vt:lpstr>
      <vt:lpstr>预算线上管控实现的业务功能</vt:lpstr>
      <vt:lpstr>循序渐进推进预算系统线上建设</vt:lpstr>
      <vt:lpstr>目录</vt:lpstr>
      <vt:lpstr>申报控制总体业务流程</vt:lpstr>
      <vt:lpstr>申报控制项目系统架构</vt:lpstr>
      <vt:lpstr>预算申报控制总体设计</vt:lpstr>
      <vt:lpstr>目录</vt:lpstr>
      <vt:lpstr>成本/费用/CAPEX预算申控流程图</vt:lpstr>
      <vt:lpstr>成本/费用/Capex预算申报业务需求</vt:lpstr>
      <vt:lpstr>预算申报功能总体设计</vt:lpstr>
      <vt:lpstr>预算申报数据转换及汇总</vt:lpstr>
      <vt:lpstr>成本/费用/Capex预算控制业务需求</vt:lpstr>
      <vt:lpstr>成本/费用/Capex预算控制业务内容</vt:lpstr>
      <vt:lpstr>PowerPoint 演示文稿</vt:lpstr>
      <vt:lpstr>预算申报控制工作流</vt:lpstr>
      <vt:lpstr>申报控制解决方案总结</vt:lpstr>
      <vt:lpstr>目录</vt:lpstr>
      <vt:lpstr>项目推进计划</vt:lpstr>
      <vt:lpstr>项目挑战</vt:lpstr>
      <vt:lpstr>PowerPoint 演示文稿</vt:lpstr>
    </vt:vector>
  </TitlesOfParts>
  <Company>sohu.com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SOHU.com</dc:title>
  <dc:creator>Jingde Li</dc:creator>
  <cp:lastModifiedBy>Jingde Li</cp:lastModifiedBy>
  <cp:revision>1043</cp:revision>
  <dcterms:created xsi:type="dcterms:W3CDTF">2009-02-18T08:44:04Z</dcterms:created>
  <dcterms:modified xsi:type="dcterms:W3CDTF">2016-05-16T15:57:23Z</dcterms:modified>
</cp:coreProperties>
</file>