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00" r:id="rId15"/>
    <p:sldId id="348" r:id="rId16"/>
    <p:sldId id="299" r:id="rId17"/>
    <p:sldId id="302" r:id="rId18"/>
    <p:sldId id="349" r:id="rId19"/>
    <p:sldId id="303" r:id="rId20"/>
    <p:sldId id="304" r:id="rId21"/>
    <p:sldId id="350" r:id="rId22"/>
    <p:sldId id="329" r:id="rId23"/>
    <p:sldId id="306" r:id="rId24"/>
    <p:sldId id="351" r:id="rId25"/>
    <p:sldId id="307" r:id="rId26"/>
    <p:sldId id="373" r:id="rId27"/>
    <p:sldId id="372" r:id="rId28"/>
    <p:sldId id="353" r:id="rId29"/>
    <p:sldId id="322" r:id="rId30"/>
    <p:sldId id="354" r:id="rId31"/>
    <p:sldId id="355" r:id="rId32"/>
    <p:sldId id="368" r:id="rId33"/>
    <p:sldId id="356" r:id="rId34"/>
    <p:sldId id="371" r:id="rId35"/>
    <p:sldId id="32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根据实际授权对应的申报类型；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172599A5-FE51-4592-A407-CB3D12B13BFE}">
      <dgm:prSet phldrT="[文本]"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  <a:endParaRPr lang="zh-CN" altLang="en-US" sz="1000" dirty="0"/>
        </a:p>
      </dgm:t>
    </dgm:pt>
    <dgm:pt modelId="{C3AF0F6C-1405-4EA9-90C1-CA3C8C087DC0}" type="par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4448674D-3E1A-459E-A6A2-5D87A446E460}" type="sib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2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2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630A044D-78F9-4D6D-BEDA-92DDC8807898}" type="presOf" srcId="{172599A5-FE51-4592-A407-CB3D12B13BFE}" destId="{D7D93D2D-ABBB-40AE-A30F-BEF5A034F450}" srcOrd="0" destOrd="1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915DBAD1-15D0-482F-A2E6-FF4A39CD664C}" type="presOf" srcId="{C729A791-8DF5-4ECA-9167-686DCE18917B}" destId="{2DC5D974-3114-4C25-A8D8-D443A17BFBE1}" srcOrd="0" destOrd="2" presId="urn:microsoft.com/office/officeart/2005/8/layout/process3"/>
    <dgm:cxn modelId="{993E6D19-7AD2-4CDF-964D-1C39B6E0C714}" srcId="{8693C0EB-8406-46CF-A526-90C8C4AA63CB}" destId="{172599A5-FE51-4592-A407-CB3D12B13BFE}" srcOrd="1" destOrd="0" parTransId="{C3AF0F6C-1405-4EA9-90C1-CA3C8C087DC0}" sibTransId="{4448674D-3E1A-459E-A6A2-5D87A446E460}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F7D7A042-5DAB-4D35-826A-C4CCDAD463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B485B412-F6E2-4967-9846-52C7C28634C9}" type="par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8AD1EA33-B3C9-4D5C-A7F0-17455845A71E}" type="sib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420719D8-1C20-4B16-B546-991E8AD3FF53}" type="presOf" srcId="{C729A791-8DF5-4ECA-9167-686DCE18917B}" destId="{2DC5D974-3114-4C25-A8D8-D443A17BFBE1}" srcOrd="0" destOrd="2" presId="urn:microsoft.com/office/officeart/2005/8/layout/process3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A397E068-9B8F-4E65-838B-49EEDCCF8A60}" type="presOf" srcId="{F7D7A042-5DAB-4D35-826A-C4CCDAD463BB}" destId="{D7D93D2D-ABBB-40AE-A30F-BEF5A034F450}" srcOrd="0" destOrd="1" presId="urn:microsoft.com/office/officeart/2005/8/layout/process3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7CD18097-B430-48E3-BA3B-B94C7B4AF2B7}" srcId="{8693C0EB-8406-46CF-A526-90C8C4AA63CB}" destId="{F7D7A042-5DAB-4D35-826A-C4CCDAD463BB}" srcOrd="1" destOrd="0" parTransId="{B485B412-F6E2-4967-9846-52C7C28634C9}" sibTransId="{8AD1EA33-B3C9-4D5C-A7F0-17455845A71E}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2CF9E841-B554-4259-848A-1E7688B08243}" srcId="{8693C0EB-8406-46CF-A526-90C8C4AA63CB}" destId="{071721DD-CCB9-4AC3-B480-9023C21679BD}" srcOrd="2" destOrd="0" parTransId="{C58F938F-A8FC-4F92-92F0-20E72A5AAA66}" sibTransId="{357D1D60-21A4-4EDD-AB99-CE6016D3EABE}"/>
    <dgm:cxn modelId="{C2566CA9-9B97-40EF-A249-F38710B01CAA}" type="presOf" srcId="{071721DD-CCB9-4AC3-B480-9023C21679BD}" destId="{D7D93D2D-ABBB-40AE-A30F-BEF5A034F450}" srcOrd="0" destOrd="2" presId="urn:microsoft.com/office/officeart/2005/8/layout/process3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部门预算专员只能选择板块财务下发的任务；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能对处于开启状态的上级任务进行下发、收回、删除等操作；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部门预算专员下发对象可以为部门或员工；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54B50672-C323-4766-ABA6-8BEBC14F5E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C7F3F0FD-69A6-4C54-80F4-FEB327E1592C}" type="par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ECAC4ED0-F669-4950-AEE1-599A8DA4CF1E}" type="sib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F258D350-5F56-4375-B57C-7142F318FFE1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4A24802F-297E-4E0A-B6F2-610CB916238B}" type="par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5D215DDB-C52C-43D8-875B-65A08292534C}" type="sib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 custLinFactNeighborY="51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8BD8F5-49AF-4F89-9965-93B35AF68A0A}" type="presOf" srcId="{E921C3FE-E5E6-4A23-9F3A-7A049E3B483C}" destId="{65E195E1-F6FB-417A-98D4-D94F50FC07B7}" srcOrd="0" destOrd="0" presId="urn:microsoft.com/office/officeart/2005/8/layout/process3"/>
    <dgm:cxn modelId="{289F0838-17B4-4BED-893C-B0522DEA8526}" type="presOf" srcId="{C729A791-8DF5-4ECA-9167-686DCE18917B}" destId="{2DC5D974-3114-4C25-A8D8-D443A17BFBE1}" srcOrd="0" destOrd="2" presId="urn:microsoft.com/office/officeart/2005/8/layout/process3"/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288B3B7D-D1F1-4BDD-8493-60A2F851C7F1}" type="presOf" srcId="{261727AD-2710-49F3-9512-12EB00DA1E59}" destId="{50D1542E-ECD4-44D3-BA73-B57C5184BEA6}" srcOrd="0" destOrd="0" presId="urn:microsoft.com/office/officeart/2005/8/layout/process3"/>
    <dgm:cxn modelId="{C89BF302-655F-4359-A6D7-5FD6943429D9}" type="presOf" srcId="{F258D350-5F56-4375-B57C-7142F318FFE1}" destId="{D7D93D2D-ABBB-40AE-A30F-BEF5A034F450}" srcOrd="0" destOrd="2" presId="urn:microsoft.com/office/officeart/2005/8/layout/process3"/>
    <dgm:cxn modelId="{55340EDB-AB5B-4104-A411-88FC1386ABC8}" srcId="{8693C0EB-8406-46CF-A526-90C8C4AA63CB}" destId="{54B50672-C323-4766-ABA6-8BEBC14F5EBB}" srcOrd="1" destOrd="0" parTransId="{C7F3F0FD-69A6-4C54-80F4-FEB327E1592C}" sibTransId="{ECAC4ED0-F669-4950-AEE1-599A8DA4CF1E}"/>
    <dgm:cxn modelId="{24BD2E03-A5A1-4505-AFA3-1E4CB07DD3BB}" type="presOf" srcId="{83AEF47C-8ACF-4836-B802-BCC432895ED9}" destId="{F09DC66A-E5A5-4FB1-B65E-91DB69441B5C}" srcOrd="0" destOrd="0" presId="urn:microsoft.com/office/officeart/2005/8/layout/process3"/>
    <dgm:cxn modelId="{25F497ED-3369-47D3-B160-F7069CF55DE2}" type="presOf" srcId="{B7E5E45C-0BD5-4CAA-AE20-B7E885BC8DFA}" destId="{2DC5D974-3114-4C25-A8D8-D443A17BFBE1}" srcOrd="0" destOrd="0" presId="urn:microsoft.com/office/officeart/2005/8/layout/process3"/>
    <dgm:cxn modelId="{2436FE80-5765-4AD9-B226-FDB2F00E6DE7}" type="presOf" srcId="{E41BE2A2-F80C-4B5E-99E9-F9082C478718}" destId="{2DC5D974-3114-4C25-A8D8-D443A17BFBE1}" srcOrd="0" destOrd="1" presId="urn:microsoft.com/office/officeart/2005/8/layout/process3"/>
    <dgm:cxn modelId="{0C15956A-F67E-4F2D-997F-4E82B4301801}" type="presOf" srcId="{DF9502B3-F2E0-4DD0-B912-9EBC90BC2B2A}" destId="{ED7E5153-5C51-4F8A-8530-091EC88A356E}" srcOrd="1" destOrd="0" presId="urn:microsoft.com/office/officeart/2005/8/layout/process3"/>
    <dgm:cxn modelId="{0A7684F0-D901-45FF-9BCD-878289812483}" type="presOf" srcId="{B81770BE-C42E-4E8A-8DD9-90B015BC0F97}" destId="{5F474215-19C6-4B8A-B643-965EBB409CF9}" srcOrd="0" destOrd="1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41C8C3F-151E-4BD2-8E8B-12C37EDB1054}" type="presOf" srcId="{B729AAFA-BDB6-4A6C-B441-EB59EA2FF3B8}" destId="{D7D93D2D-ABBB-40AE-A30F-BEF5A034F450}" srcOrd="0" destOrd="0" presId="urn:microsoft.com/office/officeart/2005/8/layout/process3"/>
    <dgm:cxn modelId="{378CCAF7-8614-4FE0-A2A6-C4C453FD45DB}" srcId="{8693C0EB-8406-46CF-A526-90C8C4AA63CB}" destId="{F258D350-5F56-4375-B57C-7142F318FFE1}" srcOrd="2" destOrd="0" parTransId="{4A24802F-297E-4E0A-B6F2-610CB916238B}" sibTransId="{5D215DDB-C52C-43D8-875B-65A08292534C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696B35A5-8638-45A4-805A-561F2DF75481}" type="presOf" srcId="{54B50672-C323-4766-ABA6-8BEBC14F5EBB}" destId="{D7D93D2D-ABBB-40AE-A30F-BEF5A034F450}" srcOrd="0" destOrd="1" presId="urn:microsoft.com/office/officeart/2005/8/layout/process3"/>
    <dgm:cxn modelId="{43A0CD0B-3B63-4829-B963-A749C3E0BB57}" type="presOf" srcId="{2606C25D-D8B3-4C19-9C67-8221C5BD518F}" destId="{43CB3EE3-98E4-45C0-A6A6-69B44A125FF5}" srcOrd="1" destOrd="0" presId="urn:microsoft.com/office/officeart/2005/8/layout/process3"/>
    <dgm:cxn modelId="{C8F6D3A3-7AAA-4AF9-8B90-A701292A3302}" type="presOf" srcId="{8693C0EB-8406-46CF-A526-90C8C4AA63CB}" destId="{B7370E63-C231-4D01-86E1-5F6EB5158EC2}" srcOrd="0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F9B781BC-5284-4B4B-9C72-A925FBE43DED}" type="presOf" srcId="{8207444B-8699-48BF-BEB0-C95C242A5B4D}" destId="{5F474215-19C6-4B8A-B643-965EBB409CF9}" srcOrd="0" destOrd="0" presId="urn:microsoft.com/office/officeart/2005/8/layout/process3"/>
    <dgm:cxn modelId="{60B98F05-2B4D-4656-971B-79D8C741F103}" type="presOf" srcId="{2606C25D-D8B3-4C19-9C67-8221C5BD518F}" destId="{B1C075AC-EEA7-457C-B2DE-F56012FFFC38}" srcOrd="0" destOrd="0" presId="urn:microsoft.com/office/officeart/2005/8/layout/process3"/>
    <dgm:cxn modelId="{D5529DEF-1F03-4A94-A6E9-3841749DD222}" type="presOf" srcId="{E921C3FE-E5E6-4A23-9F3A-7A049E3B483C}" destId="{3980F4CE-9168-40D7-9204-EFEF4F85847C}" srcOrd="1" destOrd="0" presId="urn:microsoft.com/office/officeart/2005/8/layout/process3"/>
    <dgm:cxn modelId="{39F4CF32-A4DF-4E0E-A5A1-414E436741B1}" type="presOf" srcId="{261727AD-2710-49F3-9512-12EB00DA1E59}" destId="{A4764FBB-4197-4665-BCC1-629D21540D1C}" srcOrd="1" destOrd="0" presId="urn:microsoft.com/office/officeart/2005/8/layout/process3"/>
    <dgm:cxn modelId="{A67D3DDE-D971-4734-A897-305091AA61E7}" type="presOf" srcId="{8693C0EB-8406-46CF-A526-90C8C4AA63CB}" destId="{A13BB76C-B4C1-4449-8D39-0D2FB858A861}" srcOrd="1" destOrd="0" presId="urn:microsoft.com/office/officeart/2005/8/layout/process3"/>
    <dgm:cxn modelId="{8DFD486A-8140-48CA-86D3-9BA61558E7C5}" type="presOf" srcId="{DF9502B3-F2E0-4DD0-B912-9EBC90BC2B2A}" destId="{AD2F5C51-6E34-42FB-9948-A97F744771F9}" srcOrd="0" destOrd="0" presId="urn:microsoft.com/office/officeart/2005/8/layout/process3"/>
    <dgm:cxn modelId="{0CF29B1C-4827-44EC-9486-0A985F2DA60A}" type="presParOf" srcId="{F09DC66A-E5A5-4FB1-B65E-91DB69441B5C}" destId="{5A239AAE-1A96-4130-B04C-757DBCAC47BE}" srcOrd="0" destOrd="0" presId="urn:microsoft.com/office/officeart/2005/8/layout/process3"/>
    <dgm:cxn modelId="{9E3031E8-2688-442C-AB5F-EDB4A2709692}" type="presParOf" srcId="{5A239AAE-1A96-4130-B04C-757DBCAC47BE}" destId="{AD2F5C51-6E34-42FB-9948-A97F744771F9}" srcOrd="0" destOrd="0" presId="urn:microsoft.com/office/officeart/2005/8/layout/process3"/>
    <dgm:cxn modelId="{1C268530-DC75-4DA2-8810-CDE58B06B1A8}" type="presParOf" srcId="{5A239AAE-1A96-4130-B04C-757DBCAC47BE}" destId="{ED7E5153-5C51-4F8A-8530-091EC88A356E}" srcOrd="1" destOrd="0" presId="urn:microsoft.com/office/officeart/2005/8/layout/process3"/>
    <dgm:cxn modelId="{76F7DC3B-2E36-4831-8B2C-6A53561A33CC}" type="presParOf" srcId="{5A239AAE-1A96-4130-B04C-757DBCAC47BE}" destId="{5F474215-19C6-4B8A-B643-965EBB409CF9}" srcOrd="2" destOrd="0" presId="urn:microsoft.com/office/officeart/2005/8/layout/process3"/>
    <dgm:cxn modelId="{799A8743-77BB-4AB2-BEA8-A0B203D13C82}" type="presParOf" srcId="{F09DC66A-E5A5-4FB1-B65E-91DB69441B5C}" destId="{65E195E1-F6FB-417A-98D4-D94F50FC07B7}" srcOrd="1" destOrd="0" presId="urn:microsoft.com/office/officeart/2005/8/layout/process3"/>
    <dgm:cxn modelId="{9646725E-5C31-446A-B768-14A2FF79D4B9}" type="presParOf" srcId="{65E195E1-F6FB-417A-98D4-D94F50FC07B7}" destId="{3980F4CE-9168-40D7-9204-EFEF4F85847C}" srcOrd="0" destOrd="0" presId="urn:microsoft.com/office/officeart/2005/8/layout/process3"/>
    <dgm:cxn modelId="{18EFD6AB-2F16-494F-AC2E-D80FC8FED525}" type="presParOf" srcId="{F09DC66A-E5A5-4FB1-B65E-91DB69441B5C}" destId="{0B08EF5F-DD38-4D62-AE90-47ED9008D834}" srcOrd="2" destOrd="0" presId="urn:microsoft.com/office/officeart/2005/8/layout/process3"/>
    <dgm:cxn modelId="{C7235352-69C4-4DBE-9997-F1AC26C46FDF}" type="presParOf" srcId="{0B08EF5F-DD38-4D62-AE90-47ED9008D834}" destId="{50D1542E-ECD4-44D3-BA73-B57C5184BEA6}" srcOrd="0" destOrd="0" presId="urn:microsoft.com/office/officeart/2005/8/layout/process3"/>
    <dgm:cxn modelId="{8BA7A40E-CA03-4D7C-9C1B-EBB675FC324B}" type="presParOf" srcId="{0B08EF5F-DD38-4D62-AE90-47ED9008D834}" destId="{A4764FBB-4197-4665-BCC1-629D21540D1C}" srcOrd="1" destOrd="0" presId="urn:microsoft.com/office/officeart/2005/8/layout/process3"/>
    <dgm:cxn modelId="{07AAC264-7F92-44BC-B7EB-BBE85CE01E57}" type="presParOf" srcId="{0B08EF5F-DD38-4D62-AE90-47ED9008D834}" destId="{2DC5D974-3114-4C25-A8D8-D443A17BFBE1}" srcOrd="2" destOrd="0" presId="urn:microsoft.com/office/officeart/2005/8/layout/process3"/>
    <dgm:cxn modelId="{0DA3AD68-01C8-4C5F-B4A1-78B7FFAC7037}" type="presParOf" srcId="{F09DC66A-E5A5-4FB1-B65E-91DB69441B5C}" destId="{B1C075AC-EEA7-457C-B2DE-F56012FFFC38}" srcOrd="3" destOrd="0" presId="urn:microsoft.com/office/officeart/2005/8/layout/process3"/>
    <dgm:cxn modelId="{5B1246C8-8650-4EC4-9A92-4B476DF2C8FB}" type="presParOf" srcId="{B1C075AC-EEA7-457C-B2DE-F56012FFFC38}" destId="{43CB3EE3-98E4-45C0-A6A6-69B44A125FF5}" srcOrd="0" destOrd="0" presId="urn:microsoft.com/office/officeart/2005/8/layout/process3"/>
    <dgm:cxn modelId="{58461BBA-B594-46BC-BC20-8A0557767641}" type="presParOf" srcId="{F09DC66A-E5A5-4FB1-B65E-91DB69441B5C}" destId="{75027FF3-A8AB-4804-BD3A-F7B794F5E9DE}" srcOrd="4" destOrd="0" presId="urn:microsoft.com/office/officeart/2005/8/layout/process3"/>
    <dgm:cxn modelId="{07C9B909-FE9E-4289-80D4-7D374BA67206}" type="presParOf" srcId="{75027FF3-A8AB-4804-BD3A-F7B794F5E9DE}" destId="{B7370E63-C231-4D01-86E1-5F6EB5158EC2}" srcOrd="0" destOrd="0" presId="urn:microsoft.com/office/officeart/2005/8/layout/process3"/>
    <dgm:cxn modelId="{655CCBDA-44CA-496D-B3F3-679F519BEDA9}" type="presParOf" srcId="{75027FF3-A8AB-4804-BD3A-F7B794F5E9DE}" destId="{A13BB76C-B4C1-4449-8D39-0D2FB858A861}" srcOrd="1" destOrd="0" presId="urn:microsoft.com/office/officeart/2005/8/layout/process3"/>
    <dgm:cxn modelId="{A862AAE8-0492-4501-8003-2A672AD35B3D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项目名称可从历史数据中选择或直接新增，新增项目会同步至项目定义中；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选择不同申报类型定义所分配的业务类别，限定其填写的申报信息范围；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新建项目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231CC0B2-7B47-4E71-BC27-01E35E7CC45E}">
      <dgm:prSet phldrT="[文本]"/>
      <dgm:spPr/>
      <dgm:t>
        <a:bodyPr/>
        <a:lstStyle/>
        <a:p>
          <a:r>
            <a:rPr lang="zh-CN" altLang="en-US" dirty="0" smtClean="0"/>
            <a:t>根据上级下发任务中的授权，选择申报类型</a:t>
          </a:r>
          <a:endParaRPr lang="zh-CN" altLang="en-US" dirty="0"/>
        </a:p>
      </dgm:t>
    </dgm:pt>
    <dgm:pt modelId="{5C0AFC04-4E93-4F79-B37C-E2BDF2E55A59}" type="par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479F818F-008A-4115-A258-B5048A4D3EC7}" type="sib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63E5E693-0151-43C5-908B-465411D9A001}" type="presOf" srcId="{231CC0B2-7B47-4E71-BC27-01E35E7CC45E}" destId="{156E9EF8-E609-4534-9CD6-4E189F984544}" srcOrd="0" destOrd="1" presId="urn:microsoft.com/office/officeart/2005/8/layout/StepDownProcess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12C0B82C-400F-4593-9D4A-F0B098ABCFF6}" srcId="{D3B845E0-125B-4F6E-ACAE-9728C4B67BB5}" destId="{231CC0B2-7B47-4E71-BC27-01E35E7CC45E}" srcOrd="1" destOrd="0" parTransId="{5C0AFC04-4E93-4F79-B37C-E2BDF2E55A59}" sibTransId="{479F818F-008A-4115-A258-B5048A4D3EC7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 custScaleX="112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76428" custLinFactX="9556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 custLinFactNeighborX="18738"/>
      <dgm:spPr/>
    </dgm:pt>
    <dgm:pt modelId="{3F64B596-F02A-4716-BCD2-F6DE47A02EBB}" type="pres">
      <dgm:prSet presAssocID="{C764F24E-5163-48F7-8772-BCC3EF18B8AE}" presName="ParentText" presStyleLbl="node1" presStyleIdx="1" presStyleCnt="3" custScaleX="114044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315892" custLinFactNeighborX="82707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ScaleX="115382" custLinFactNeighborX="-57764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 custLinFactNeighborX="-8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0994-ADDC-45ED-99D8-A6814F01001A}">
      <dsp:nvSpPr>
        <dsp:cNvPr id="0" name=""/>
        <dsp:cNvSpPr/>
      </dsp:nvSpPr>
      <dsp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A2AB6C6-189D-4117-8CF8-38A521B8F38E}">
      <dsp:nvSpPr>
        <dsp:cNvPr id="0" name=""/>
        <dsp:cNvSpPr/>
      </dsp:nvSpPr>
      <dsp:spPr>
        <a:xfrm>
          <a:off x="404598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417963" y="127441"/>
        <a:ext cx="1250220" cy="429577"/>
      </dsp:txXfrm>
    </dsp:sp>
    <dsp:sp modelId="{D8283643-0993-4FE5-A264-0F22930E5A59}">
      <dsp:nvSpPr>
        <dsp:cNvPr id="0" name=""/>
        <dsp:cNvSpPr/>
      </dsp:nvSpPr>
      <dsp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26CC-36A7-4CA6-93E9-57CA65398975}">
      <dsp:nvSpPr>
        <dsp:cNvPr id="0" name=""/>
        <dsp:cNvSpPr/>
      </dsp:nvSpPr>
      <dsp:spPr>
        <a:xfrm>
          <a:off x="2131841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2145206" y="127441"/>
        <a:ext cx="1250220" cy="429577"/>
      </dsp:txXfrm>
    </dsp:sp>
    <dsp:sp modelId="{E8AA867F-97C4-4447-8B44-EDB12A12ED85}">
      <dsp:nvSpPr>
        <dsp:cNvPr id="0" name=""/>
        <dsp:cNvSpPr/>
      </dsp:nvSpPr>
      <dsp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87DA-4ED6-4334-B8C8-F2C04A639D02}">
      <dsp:nvSpPr>
        <dsp:cNvPr id="0" name=""/>
        <dsp:cNvSpPr/>
      </dsp:nvSpPr>
      <dsp:spPr>
        <a:xfrm>
          <a:off x="3859084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3872449" y="127441"/>
        <a:ext cx="1250220" cy="429577"/>
      </dsp:txXfrm>
    </dsp:sp>
    <dsp:sp modelId="{DD879EAF-E4AA-41EF-95D0-28EBBCDCF76D}">
      <dsp:nvSpPr>
        <dsp:cNvPr id="0" name=""/>
        <dsp:cNvSpPr/>
      </dsp:nvSpPr>
      <dsp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1BE9-D3C4-41E6-8BA0-EDC17DB58869}">
      <dsp:nvSpPr>
        <dsp:cNvPr id="0" name=""/>
        <dsp:cNvSpPr/>
      </dsp:nvSpPr>
      <dsp:spPr>
        <a:xfrm>
          <a:off x="5586327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5599692" y="127441"/>
        <a:ext cx="1250220" cy="429577"/>
      </dsp:txXfrm>
    </dsp:sp>
    <dsp:sp modelId="{FB429939-8E8B-4EE7-8996-7619DED88E3B}">
      <dsp:nvSpPr>
        <dsp:cNvPr id="0" name=""/>
        <dsp:cNvSpPr/>
      </dsp:nvSpPr>
      <dsp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92-0D2F-449E-8422-679D82ADBC83}">
      <dsp:nvSpPr>
        <dsp:cNvPr id="0" name=""/>
        <dsp:cNvSpPr/>
      </dsp:nvSpPr>
      <dsp:spPr>
        <a:xfrm>
          <a:off x="7313570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7326935" y="127441"/>
        <a:ext cx="1250220" cy="42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3D0A0-251A-472D-A79D-C4D3E046A3A7}">
      <dsp:nvSpPr>
        <dsp:cNvPr id="0" name=""/>
        <dsp:cNvSpPr/>
      </dsp:nvSpPr>
      <dsp:spPr>
        <a:xfrm rot="5400000">
          <a:off x="4584156" y="-141100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负责预算项目维护，业务数据收集、整理、汇总、调整的人员</a:t>
          </a:r>
          <a:endParaRPr lang="zh-CN" altLang="en-US" sz="1200" kern="1200" dirty="0"/>
        </a:p>
      </dsp:txBody>
      <dsp:txXfrm rot="-5400000">
        <a:off x="2540442" y="653645"/>
        <a:ext cx="4495403" cy="387037"/>
      </dsp:txXfrm>
    </dsp:sp>
    <dsp:sp modelId="{7B7AF7EA-E4E7-451C-B48A-3082D2271B5A}">
      <dsp:nvSpPr>
        <dsp:cNvPr id="0" name=""/>
        <dsp:cNvSpPr/>
      </dsp:nvSpPr>
      <dsp:spPr>
        <a:xfrm>
          <a:off x="0" y="21160"/>
          <a:ext cx="2540442" cy="53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>
        <a:off x="26172" y="47332"/>
        <a:ext cx="2488098" cy="483798"/>
      </dsp:txXfrm>
    </dsp:sp>
    <dsp:sp modelId="{1D20E30F-B4DA-482B-AD61-DB2D8F998DEC}">
      <dsp:nvSpPr>
        <dsp:cNvPr id="0" name=""/>
        <dsp:cNvSpPr/>
      </dsp:nvSpPr>
      <dsp:spPr>
        <a:xfrm>
          <a:off x="0" y="584109"/>
          <a:ext cx="2540442" cy="536142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预算专员</a:t>
          </a:r>
          <a:endParaRPr lang="zh-CN" altLang="en-US" sz="2000" kern="1200" dirty="0"/>
        </a:p>
      </dsp:txBody>
      <dsp:txXfrm>
        <a:off x="26172" y="610281"/>
        <a:ext cx="2488098" cy="483798"/>
      </dsp:txXfrm>
    </dsp:sp>
    <dsp:sp modelId="{8D01CB69-595D-495B-AECF-0F9F50B5636F}">
      <dsp:nvSpPr>
        <dsp:cNvPr id="0" name=""/>
        <dsp:cNvSpPr/>
      </dsp:nvSpPr>
      <dsp:spPr>
        <a:xfrm rot="5400000">
          <a:off x="4588576" y="-1950992"/>
          <a:ext cx="428913" cy="4445209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可在预算申报系统中进行预算申报的人员</a:t>
          </a:r>
          <a:endParaRPr lang="zh-CN" altLang="en-US" sz="1200" kern="1200" dirty="0"/>
        </a:p>
      </dsp:txBody>
      <dsp:txXfrm rot="-5400000">
        <a:off x="2580428" y="78094"/>
        <a:ext cx="4424271" cy="387037"/>
      </dsp:txXfrm>
    </dsp:sp>
    <dsp:sp modelId="{78223383-CE90-484B-8B5A-AB6061C3B416}">
      <dsp:nvSpPr>
        <dsp:cNvPr id="0" name=""/>
        <dsp:cNvSpPr/>
      </dsp:nvSpPr>
      <dsp:spPr>
        <a:xfrm>
          <a:off x="0" y="1126819"/>
          <a:ext cx="2540442" cy="536142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预算审批人</a:t>
          </a:r>
          <a:endParaRPr lang="zh-CN" altLang="en-US" sz="2000" kern="1200" dirty="0"/>
        </a:p>
      </dsp:txBody>
      <dsp:txXfrm>
        <a:off x="26172" y="1152991"/>
        <a:ext cx="2488098" cy="483798"/>
      </dsp:txXfrm>
    </dsp:sp>
    <dsp:sp modelId="{AB972483-07C4-4857-BB6B-FEFF83FD2070}">
      <dsp:nvSpPr>
        <dsp:cNvPr id="0" name=""/>
        <dsp:cNvSpPr/>
      </dsp:nvSpPr>
      <dsp:spPr>
        <a:xfrm rot="5400000">
          <a:off x="4584156" y="-300331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负责收集各业务部门预算申报内容， 确认并提交至财务</a:t>
          </a:r>
          <a:endParaRPr lang="zh-CN" altLang="en-US" sz="1200" kern="1200" dirty="0"/>
        </a:p>
      </dsp:txBody>
      <dsp:txXfrm rot="-5400000">
        <a:off x="2540442" y="1764321"/>
        <a:ext cx="4495403" cy="387037"/>
      </dsp:txXfrm>
    </dsp:sp>
    <dsp:sp modelId="{A8F8EE81-C276-4B4E-AB02-55ED28992CFD}">
      <dsp:nvSpPr>
        <dsp:cNvPr id="0" name=""/>
        <dsp:cNvSpPr/>
      </dsp:nvSpPr>
      <dsp:spPr>
        <a:xfrm>
          <a:off x="0" y="1689768"/>
          <a:ext cx="2540442" cy="536142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归口部门预算专员</a:t>
          </a:r>
          <a:endParaRPr lang="zh-CN" altLang="en-US" sz="2000" kern="1200" dirty="0"/>
        </a:p>
      </dsp:txBody>
      <dsp:txXfrm>
        <a:off x="26172" y="1715940"/>
        <a:ext cx="2488098" cy="483798"/>
      </dsp:txXfrm>
    </dsp:sp>
    <dsp:sp modelId="{C2BF30BE-D248-4A5D-B7DF-67D864EA1F6D}">
      <dsp:nvSpPr>
        <dsp:cNvPr id="0" name=""/>
        <dsp:cNvSpPr/>
      </dsp:nvSpPr>
      <dsp:spPr>
        <a:xfrm rot="5400000">
          <a:off x="4584156" y="26261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负责本业务线业务及财务口径预算审批、调整</a:t>
          </a:r>
          <a:endParaRPr lang="zh-CN" altLang="en-US" sz="1200" kern="1200" dirty="0"/>
        </a:p>
      </dsp:txBody>
      <dsp:txXfrm rot="-5400000">
        <a:off x="2540442" y="2327269"/>
        <a:ext cx="4495403" cy="387037"/>
      </dsp:txXfrm>
    </dsp:sp>
    <dsp:sp modelId="{94D74CDF-4E1F-4EC8-BF91-19776B4677C7}">
      <dsp:nvSpPr>
        <dsp:cNvPr id="0" name=""/>
        <dsp:cNvSpPr/>
      </dsp:nvSpPr>
      <dsp:spPr>
        <a:xfrm>
          <a:off x="0" y="2252717"/>
          <a:ext cx="2540442" cy="536142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业务线财务</a:t>
          </a:r>
          <a:endParaRPr lang="zh-CN" altLang="en-US" sz="2000" kern="1200" dirty="0"/>
        </a:p>
      </dsp:txBody>
      <dsp:txXfrm>
        <a:off x="26172" y="2278889"/>
        <a:ext cx="2488098" cy="483798"/>
      </dsp:txXfrm>
    </dsp:sp>
    <dsp:sp modelId="{967EC5A6-836D-43C1-9A03-73CA3171F603}">
      <dsp:nvSpPr>
        <dsp:cNvPr id="0" name=""/>
        <dsp:cNvSpPr/>
      </dsp:nvSpPr>
      <dsp:spPr>
        <a:xfrm rot="5400000">
          <a:off x="4573003" y="840776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统筹管理全集团预算编制事项</a:t>
          </a:r>
          <a:endParaRPr lang="zh-CN" altLang="en-US" sz="1200" kern="1200" dirty="0"/>
        </a:p>
      </dsp:txBody>
      <dsp:txXfrm rot="-5400000">
        <a:off x="2529289" y="2905428"/>
        <a:ext cx="4495403" cy="387037"/>
      </dsp:txXfrm>
    </dsp:sp>
    <dsp:sp modelId="{65237F65-6B08-4FC0-A3B6-7B11223BB334}">
      <dsp:nvSpPr>
        <dsp:cNvPr id="0" name=""/>
        <dsp:cNvSpPr/>
      </dsp:nvSpPr>
      <dsp:spPr>
        <a:xfrm>
          <a:off x="0" y="2816587"/>
          <a:ext cx="2540442" cy="53614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集团财务</a:t>
          </a:r>
          <a:endParaRPr lang="zh-CN" altLang="en-US" sz="2000" kern="1200" dirty="0"/>
        </a:p>
      </dsp:txBody>
      <dsp:txXfrm>
        <a:off x="26172" y="2842759"/>
        <a:ext cx="2488098" cy="483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122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595" y="708852"/>
        <a:ext cx="1618900" cy="1159077"/>
      </dsp:txXfrm>
    </dsp:sp>
    <dsp:sp modelId="{65E195E1-F6FB-417A-98D4-D94F50FC07B7}">
      <dsp:nvSpPr>
        <dsp:cNvPr id="0" name=""/>
        <dsp:cNvSpPr/>
      </dsp:nvSpPr>
      <dsp:spPr>
        <a:xfrm>
          <a:off x="1947556" y="1820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662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122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672791"/>
          <a:ext cx="1705176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集团财务下发对象仅能为板块；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根据实际授权对应的申报类型；</a:t>
          </a:r>
          <a:endParaRPr lang="zh-CN" altLang="en-US" sz="1000" kern="1200" dirty="0"/>
        </a:p>
      </dsp:txBody>
      <dsp:txXfrm>
        <a:off x="3091953" y="708852"/>
        <a:ext cx="1633054" cy="1159077"/>
      </dsp:txXfrm>
    </dsp:sp>
    <dsp:sp modelId="{B1C075AC-EEA7-457C-B2DE-F56012FFFC38}">
      <dsp:nvSpPr>
        <dsp:cNvPr id="0" name=""/>
        <dsp:cNvSpPr/>
      </dsp:nvSpPr>
      <dsp:spPr>
        <a:xfrm>
          <a:off x="4665760" y="1820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662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122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  <a:endParaRPr lang="zh-CN" altLang="en-US" sz="1000" kern="1200" dirty="0"/>
        </a:p>
      </dsp:txBody>
      <dsp:txXfrm>
        <a:off x="5822541" y="708852"/>
        <a:ext cx="1618900" cy="1159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446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板块财务只能选择集团财务下发的任务；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能对处于开启状态的上级任务进行下发、收回等操作；</a:t>
          </a:r>
          <a:endParaRPr lang="zh-CN" altLang="en-US" sz="1000" kern="1200" dirty="0"/>
        </a:p>
      </dsp:txBody>
      <dsp:txXfrm>
        <a:off x="380697" y="739354"/>
        <a:ext cx="1622696" cy="1098074"/>
      </dsp:txXfrm>
    </dsp:sp>
    <dsp:sp modelId="{65E195E1-F6FB-417A-98D4-D94F50FC07B7}">
      <dsp:nvSpPr>
        <dsp:cNvPr id="0" name=""/>
        <dsp:cNvSpPr/>
      </dsp:nvSpPr>
      <dsp:spPr>
        <a:xfrm>
          <a:off x="1947556" y="2144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986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446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05191"/>
          <a:ext cx="1705176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板块财务下发对象只能为部门；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在上级任务限定基础上进一步限定申报类型；</a:t>
          </a:r>
          <a:endParaRPr lang="zh-CN" altLang="en-US" sz="1000" kern="1200" dirty="0"/>
        </a:p>
      </dsp:txBody>
      <dsp:txXfrm>
        <a:off x="3090055" y="739354"/>
        <a:ext cx="1636850" cy="1098074"/>
      </dsp:txXfrm>
    </dsp:sp>
    <dsp:sp modelId="{B1C075AC-EEA7-457C-B2DE-F56012FFFC38}">
      <dsp:nvSpPr>
        <dsp:cNvPr id="0" name=""/>
        <dsp:cNvSpPr/>
      </dsp:nvSpPr>
      <dsp:spPr>
        <a:xfrm>
          <a:off x="4665760" y="2144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986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446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20643" y="739354"/>
        <a:ext cx="1622696" cy="1098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446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6533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部门预算专员只能选择板块财务下发的任务；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能对处于开启状态的上级任务进行下发、收回、删除等操作；</a:t>
          </a:r>
          <a:endParaRPr lang="zh-CN" altLang="en-US" sz="1000" kern="1200" dirty="0"/>
        </a:p>
      </dsp:txBody>
      <dsp:txXfrm>
        <a:off x="380697" y="799494"/>
        <a:ext cx="1622696" cy="1098074"/>
      </dsp:txXfrm>
    </dsp:sp>
    <dsp:sp modelId="{65E195E1-F6FB-417A-98D4-D94F50FC07B7}">
      <dsp:nvSpPr>
        <dsp:cNvPr id="0" name=""/>
        <dsp:cNvSpPr/>
      </dsp:nvSpPr>
      <dsp:spPr>
        <a:xfrm>
          <a:off x="1947556" y="2144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986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446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05191"/>
          <a:ext cx="1705176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部门预算专员下发对象可以为部门或员工；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在上级任务限定基础上进一步限定申报类型；</a:t>
          </a:r>
          <a:endParaRPr lang="zh-CN" altLang="en-US" sz="1000" kern="1200" dirty="0"/>
        </a:p>
      </dsp:txBody>
      <dsp:txXfrm>
        <a:off x="3090055" y="739354"/>
        <a:ext cx="1636850" cy="1098074"/>
      </dsp:txXfrm>
    </dsp:sp>
    <dsp:sp modelId="{B1C075AC-EEA7-457C-B2DE-F56012FFFC38}">
      <dsp:nvSpPr>
        <dsp:cNvPr id="0" name=""/>
        <dsp:cNvSpPr/>
      </dsp:nvSpPr>
      <dsp:spPr>
        <a:xfrm>
          <a:off x="4665760" y="2144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986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446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20643" y="739354"/>
        <a:ext cx="1622696" cy="1098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4DF8-CE52-46F8-8F26-C37008460FAA}">
      <dsp:nvSpPr>
        <dsp:cNvPr id="0" name=""/>
        <dsp:cNvSpPr/>
      </dsp:nvSpPr>
      <dsp:spPr>
        <a:xfrm rot="5400000">
          <a:off x="570356" y="943934"/>
          <a:ext cx="813380" cy="926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7B39C-F2DA-406C-B49F-49ABFC278651}">
      <dsp:nvSpPr>
        <dsp:cNvPr id="0" name=""/>
        <dsp:cNvSpPr/>
      </dsp:nvSpPr>
      <dsp:spPr>
        <a:xfrm>
          <a:off x="2512" y="42285"/>
          <a:ext cx="1660467" cy="95843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07" y="89080"/>
        <a:ext cx="1566877" cy="864843"/>
      </dsp:txXfrm>
    </dsp:sp>
    <dsp:sp modelId="{F9A5F7AB-D908-4CB3-84EF-0863CA775ADC}">
      <dsp:nvSpPr>
        <dsp:cNvPr id="0" name=""/>
        <dsp:cNvSpPr/>
      </dsp:nvSpPr>
      <dsp:spPr>
        <a:xfrm>
          <a:off x="1652453" y="133693"/>
          <a:ext cx="319067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打开系统预算申报页面，展示能够进行填报的任务信息</a:t>
          </a:r>
          <a:endParaRPr lang="zh-CN" altLang="en-US" sz="1100" kern="1200" dirty="0"/>
        </a:p>
      </dsp:txBody>
      <dsp:txXfrm>
        <a:off x="1652453" y="133693"/>
        <a:ext cx="3190673" cy="774648"/>
      </dsp:txXfrm>
    </dsp:sp>
    <dsp:sp modelId="{0F0DA904-A03E-46FD-9F35-94F32A5FBCB2}">
      <dsp:nvSpPr>
        <dsp:cNvPr id="0" name=""/>
        <dsp:cNvSpPr/>
      </dsp:nvSpPr>
      <dsp:spPr>
        <a:xfrm rot="5400000">
          <a:off x="2275770" y="1996527"/>
          <a:ext cx="888683" cy="10603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E625-CFEE-4309-9845-98B3556FD693}">
      <dsp:nvSpPr>
        <dsp:cNvPr id="0" name=""/>
        <dsp:cNvSpPr/>
      </dsp:nvSpPr>
      <dsp:spPr>
        <a:xfrm>
          <a:off x="1613893" y="1118923"/>
          <a:ext cx="1617418" cy="958433"/>
        </a:xfrm>
        <a:prstGeom prst="roundRect">
          <a:avLst>
            <a:gd name="adj" fmla="val 1667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新建项目</a:t>
          </a:r>
          <a:endParaRPr lang="zh-CN" altLang="en-US" sz="1800" kern="1200" dirty="0"/>
        </a:p>
      </dsp:txBody>
      <dsp:txXfrm>
        <a:off x="1660688" y="1165718"/>
        <a:ext cx="1523828" cy="864843"/>
      </dsp:txXfrm>
    </dsp:sp>
    <dsp:sp modelId="{156E9EF8-E609-4534-9CD6-4E189F984544}">
      <dsp:nvSpPr>
        <dsp:cNvPr id="0" name=""/>
        <dsp:cNvSpPr/>
      </dsp:nvSpPr>
      <dsp:spPr>
        <a:xfrm>
          <a:off x="3491756" y="1176460"/>
          <a:ext cx="3008250" cy="79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项目名称可从历史数据中选择或直接新增，新增项目会同步至项目定义中；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根据上级下发任务中的授权，选择申报类型</a:t>
          </a:r>
          <a:endParaRPr lang="zh-CN" altLang="en-US" sz="1100" kern="1200" dirty="0"/>
        </a:p>
      </dsp:txBody>
      <dsp:txXfrm>
        <a:off x="3491756" y="1176460"/>
        <a:ext cx="3008250" cy="790040"/>
      </dsp:txXfrm>
    </dsp:sp>
    <dsp:sp modelId="{C0B7F6DD-81E8-49AC-8FE8-34419A0AE9C4}">
      <dsp:nvSpPr>
        <dsp:cNvPr id="0" name=""/>
        <dsp:cNvSpPr/>
      </dsp:nvSpPr>
      <dsp:spPr>
        <a:xfrm rot="5400000">
          <a:off x="3824107" y="3133928"/>
          <a:ext cx="833203" cy="973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D5EE-603B-4A93-9398-1C04CC56AAA2}">
      <dsp:nvSpPr>
        <dsp:cNvPr id="0" name=""/>
        <dsp:cNvSpPr/>
      </dsp:nvSpPr>
      <dsp:spPr>
        <a:xfrm>
          <a:off x="3270076" y="2233211"/>
          <a:ext cx="1574300" cy="958433"/>
        </a:xfrm>
        <a:prstGeom prst="roundRect">
          <a:avLst>
            <a:gd name="adj" fmla="val 1667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填写申报内容</a:t>
          </a:r>
          <a:endParaRPr lang="zh-CN" altLang="en-US" sz="1800" kern="1200" dirty="0"/>
        </a:p>
      </dsp:txBody>
      <dsp:txXfrm>
        <a:off x="3316871" y="2280006"/>
        <a:ext cx="1480710" cy="864843"/>
      </dsp:txXfrm>
    </dsp:sp>
    <dsp:sp modelId="{A66DDC56-2F86-4914-BE8D-838C41D4D027}">
      <dsp:nvSpPr>
        <dsp:cNvPr id="0" name=""/>
        <dsp:cNvSpPr/>
      </dsp:nvSpPr>
      <dsp:spPr>
        <a:xfrm>
          <a:off x="4998266" y="2327920"/>
          <a:ext cx="2416786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选择不同申报类型定义所分配的业务类别，限定其填写的申报信息范围；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系统将自动归集显示填报的合计信息</a:t>
          </a:r>
          <a:endParaRPr lang="zh-CN" altLang="en-US" sz="1100" kern="1200" dirty="0"/>
        </a:p>
      </dsp:txBody>
      <dsp:txXfrm>
        <a:off x="4998266" y="2327920"/>
        <a:ext cx="2416786" cy="774648"/>
      </dsp:txXfrm>
    </dsp:sp>
    <dsp:sp modelId="{ACDBE017-ED19-4F4A-B518-AA2973343155}">
      <dsp:nvSpPr>
        <dsp:cNvPr id="0" name=""/>
        <dsp:cNvSpPr/>
      </dsp:nvSpPr>
      <dsp:spPr>
        <a:xfrm>
          <a:off x="4876911" y="3343385"/>
          <a:ext cx="1671777" cy="958433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预览提交</a:t>
          </a:r>
          <a:endParaRPr lang="zh-CN" altLang="en-US" sz="1800" kern="1200" dirty="0"/>
        </a:p>
      </dsp:txBody>
      <dsp:txXfrm>
        <a:off x="4923706" y="3390180"/>
        <a:ext cx="1578187" cy="864843"/>
      </dsp:txXfrm>
    </dsp:sp>
    <dsp:sp modelId="{D1E890E5-814B-41D0-B78E-C2A653CE1AFB}">
      <dsp:nvSpPr>
        <dsp:cNvPr id="0" name=""/>
        <dsp:cNvSpPr/>
      </dsp:nvSpPr>
      <dsp:spPr>
        <a:xfrm>
          <a:off x="6517486" y="3411176"/>
          <a:ext cx="140339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预览申报单后，提交申报单</a:t>
          </a:r>
          <a:endParaRPr lang="zh-CN" altLang="en-US" sz="1100" kern="1200" dirty="0"/>
        </a:p>
      </dsp:txBody>
      <dsp:txXfrm>
        <a:off x="6517486" y="3411176"/>
        <a:ext cx="1403393" cy="77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2AC7-1DFC-4BCC-BE26-3EA1ABED1AF1}">
      <dsp:nvSpPr>
        <dsp:cNvPr id="0" name=""/>
        <dsp:cNvSpPr/>
      </dsp:nvSpPr>
      <dsp:spPr>
        <a:xfrm rot="5400000">
          <a:off x="1181424" y="1312076"/>
          <a:ext cx="906780" cy="1032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AE3FC-A3C2-486E-A346-B539A06D52DA}">
      <dsp:nvSpPr>
        <dsp:cNvPr id="0" name=""/>
        <dsp:cNvSpPr/>
      </dsp:nvSpPr>
      <dsp:spPr>
        <a:xfrm>
          <a:off x="468958" y="297489"/>
          <a:ext cx="1718958" cy="10684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127" y="349658"/>
        <a:ext cx="1614620" cy="964151"/>
      </dsp:txXfrm>
    </dsp:sp>
    <dsp:sp modelId="{D2BDA936-6765-4A1C-9D11-67656FC443B0}">
      <dsp:nvSpPr>
        <dsp:cNvPr id="0" name=""/>
        <dsp:cNvSpPr/>
      </dsp:nvSpPr>
      <dsp:spPr>
        <a:xfrm>
          <a:off x="2173291" y="379816"/>
          <a:ext cx="5289393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3291" y="379816"/>
        <a:ext cx="5289393" cy="863600"/>
      </dsp:txXfrm>
    </dsp:sp>
    <dsp:sp modelId="{DC7D0BC0-3E37-4EDC-9C9F-43088D1786C1}">
      <dsp:nvSpPr>
        <dsp:cNvPr id="0" name=""/>
        <dsp:cNvSpPr/>
      </dsp:nvSpPr>
      <dsp:spPr>
        <a:xfrm rot="5400000">
          <a:off x="3081871" y="2463271"/>
          <a:ext cx="906780" cy="11116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B596-F02A-4716-BCD2-F6DE47A02EBB}">
      <dsp:nvSpPr>
        <dsp:cNvPr id="0" name=""/>
        <dsp:cNvSpPr/>
      </dsp:nvSpPr>
      <dsp:spPr>
        <a:xfrm>
          <a:off x="2155609" y="1460155"/>
          <a:ext cx="1740863" cy="1068489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778" y="1512324"/>
        <a:ext cx="1636525" cy="964151"/>
      </dsp:txXfrm>
    </dsp:sp>
    <dsp:sp modelId="{24E64712-DA64-4E93-9F46-48B19B6F9A21}">
      <dsp:nvSpPr>
        <dsp:cNvPr id="0" name=""/>
        <dsp:cNvSpPr/>
      </dsp:nvSpPr>
      <dsp:spPr>
        <a:xfrm>
          <a:off x="3894465" y="1512807"/>
          <a:ext cx="3507092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4465" y="1512807"/>
        <a:ext cx="3507092" cy="863600"/>
      </dsp:txXfrm>
    </dsp:sp>
    <dsp:sp modelId="{324BF18B-AE34-4870-BBC0-E329E6CA7BBE}">
      <dsp:nvSpPr>
        <dsp:cNvPr id="0" name=""/>
        <dsp:cNvSpPr/>
      </dsp:nvSpPr>
      <dsp:spPr>
        <a:xfrm>
          <a:off x="4198151" y="2688928"/>
          <a:ext cx="1761287" cy="1068489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财务审批</a:t>
          </a:r>
          <a:endParaRPr lang="zh-CN" altLang="en-US" sz="1800" kern="1200" dirty="0"/>
        </a:p>
      </dsp:txBody>
      <dsp:txXfrm>
        <a:off x="4250320" y="2741097"/>
        <a:ext cx="1656949" cy="964151"/>
      </dsp:txXfrm>
    </dsp:sp>
    <dsp:sp modelId="{BC8FB67F-8DAB-47DA-B9E4-86629166C883}">
      <dsp:nvSpPr>
        <dsp:cNvPr id="0" name=""/>
        <dsp:cNvSpPr/>
      </dsp:nvSpPr>
      <dsp:spPr>
        <a:xfrm>
          <a:off x="5940674" y="2799926"/>
          <a:ext cx="248503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0674" y="2799926"/>
        <a:ext cx="2485036" cy="86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即对系统期间进行开启和关闭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2016/9/14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2016/9/14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2016/9/14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8.png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rgbClr val="800000"/>
                </a:solidFill>
              </a:rPr>
              <a:t>任务</a:t>
            </a:r>
            <a:r>
              <a:rPr lang="zh-CN" altLang="en-US" kern="0" dirty="0" smtClean="0">
                <a:solidFill>
                  <a:srgbClr val="800000"/>
                </a:solidFill>
              </a:rPr>
              <a:t>下发</a:t>
            </a:r>
            <a:endParaRPr lang="zh-CN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568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MIS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850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4852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024927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EBS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80473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5" idx="2"/>
            <a:endCxn id="20" idx="0"/>
          </p:cNvCxnSpPr>
          <p:nvPr/>
        </p:nvCxnSpPr>
        <p:spPr>
          <a:xfrm rot="5400000">
            <a:off x="2642668" y="3571299"/>
            <a:ext cx="776783" cy="860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2"/>
            <a:endCxn id="21" idx="0"/>
          </p:cNvCxnSpPr>
          <p:nvPr/>
        </p:nvCxnSpPr>
        <p:spPr>
          <a:xfrm rot="16200000" flipH="1">
            <a:off x="3532573" y="3541528"/>
            <a:ext cx="776783" cy="91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" idx="2"/>
            <a:endCxn id="14" idx="0"/>
          </p:cNvCxnSpPr>
          <p:nvPr/>
        </p:nvCxnSpPr>
        <p:spPr>
          <a:xfrm rot="5400000">
            <a:off x="1741452" y="2374383"/>
            <a:ext cx="851022" cy="868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" idx="2"/>
            <a:endCxn id="18" idx="0"/>
          </p:cNvCxnSpPr>
          <p:nvPr/>
        </p:nvCxnSpPr>
        <p:spPr>
          <a:xfrm rot="16200000" flipH="1">
            <a:off x="3406440" y="1577452"/>
            <a:ext cx="849433" cy="246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" idx="2"/>
            <a:endCxn id="15" idx="0"/>
          </p:cNvCxnSpPr>
          <p:nvPr/>
        </p:nvCxnSpPr>
        <p:spPr>
          <a:xfrm rot="16200000" flipH="1">
            <a:off x="2601772" y="2382121"/>
            <a:ext cx="858575" cy="86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版块下发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24927" y="5298259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/>
          <p:cNvCxnSpPr>
            <a:stCxn id="20" idx="2"/>
            <a:endCxn id="53" idx="0"/>
          </p:cNvCxnSpPr>
          <p:nvPr/>
        </p:nvCxnSpPr>
        <p:spPr>
          <a:xfrm>
            <a:off x="2600991" y="4761257"/>
            <a:ext cx="0" cy="5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6" y="2837145"/>
            <a:ext cx="4622579" cy="339608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39141061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443359" y="3251997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1905" y="3183951"/>
            <a:ext cx="5740961" cy="2700198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2105775" y="5299113"/>
            <a:ext cx="1772162" cy="718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31027" y="3494605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463" y="4964785"/>
            <a:ext cx="4351653" cy="1384294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H="1">
            <a:off x="6935927" y="5562600"/>
            <a:ext cx="1297333" cy="259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3613" y="4002558"/>
            <a:ext cx="889259" cy="963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79386" y="5963303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31664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2" y="2831276"/>
            <a:ext cx="5015104" cy="3503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316" y="3320100"/>
            <a:ext cx="5367267" cy="25257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87849" y="4101060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77531" y="5442857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部门预算专员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98453614"/>
              </p:ext>
            </p:extLst>
          </p:nvPr>
        </p:nvGraphicFramePr>
        <p:xfrm>
          <a:off x="755576" y="836712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18" y="2975292"/>
            <a:ext cx="4879391" cy="3318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11649" y="4194814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959" y="3220699"/>
            <a:ext cx="5859353" cy="28275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338271" y="5595257"/>
            <a:ext cx="2090729" cy="428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4003" y="6047199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6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0899510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" y="806522"/>
            <a:ext cx="6586839" cy="5019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01468" y="1264677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54569" y="2977376"/>
            <a:ext cx="1217432" cy="313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63338" y="3723136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填写项目详细说明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8" y="1148215"/>
            <a:ext cx="6689118" cy="514984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21078" y="2711633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填写项目详细申报内容，预览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8" y="1569840"/>
            <a:ext cx="8182075" cy="455230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21673" y="1930179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类申报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5" y="1745118"/>
            <a:ext cx="8855392" cy="306556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89689" y="1929200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277342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" y="1204329"/>
            <a:ext cx="8244549" cy="39263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3600" y="1437502"/>
            <a:ext cx="2144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监控下发任务完成情况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" y="1530932"/>
            <a:ext cx="8306070" cy="35647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0540" y="3206283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32" y="1876383"/>
            <a:ext cx="8251148" cy="348750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7226" y="3863236"/>
            <a:ext cx="274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rgbClr val="800000"/>
                </a:solidFill>
              </a:rPr>
              <a:t>业务线审批</a:t>
            </a:r>
            <a:endParaRPr lang="zh-CN" altLang="en-US" kern="0" dirty="0">
              <a:solidFill>
                <a:srgbClr val="8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3" y="2900708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6" name="圆角矩形 5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9307" y="89080"/>
              <a:ext cx="1566877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预算专员汇总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9712" y="2926430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9" name="圆角矩形 8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0343" y="2926429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2" name="圆角矩形 11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9307" y="89078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复核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16246" y="1667107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8" name="圆角矩形 17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31768" y="89080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菱形 19"/>
          <p:cNvSpPr/>
          <p:nvPr/>
        </p:nvSpPr>
        <p:spPr bwMode="auto">
          <a:xfrm>
            <a:off x="3904397" y="2865271"/>
            <a:ext cx="1731968" cy="914400"/>
          </a:xfrm>
          <a:prstGeom prst="diamond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13959" y="2917976"/>
            <a:ext cx="67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03523" y="2371279"/>
            <a:ext cx="400110" cy="446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525" y="1120872"/>
            <a:ext cx="856865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业务部门审批、归口部门审批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审批流程概述：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专员根据部门汇总已填报完成的预算申报单，其中对于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归口预算类型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的预算申报单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归口汇总申报单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，归口申报单审批经各业务部门领导审批通过后，再由归口部门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审批；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类（服务器、网络设备）等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6" idx="3"/>
          </p:cNvCxnSpPr>
          <p:nvPr/>
        </p:nvCxnSpPr>
        <p:spPr bwMode="auto">
          <a:xfrm>
            <a:off x="1403174" y="3296752"/>
            <a:ext cx="615095" cy="522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3"/>
            <a:endCxn id="20" idx="1"/>
          </p:cNvCxnSpPr>
          <p:nvPr/>
        </p:nvCxnSpPr>
        <p:spPr bwMode="auto">
          <a:xfrm flipV="1">
            <a:off x="3347863" y="3322471"/>
            <a:ext cx="556534" cy="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20" idx="0"/>
          </p:cNvCxnSpPr>
          <p:nvPr/>
        </p:nvCxnSpPr>
        <p:spPr bwMode="auto">
          <a:xfrm rot="5400000" flipH="1" flipV="1">
            <a:off x="4906736" y="2000334"/>
            <a:ext cx="728583" cy="1001292"/>
          </a:xfrm>
          <a:prstGeom prst="bentConnector2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20" idx="3"/>
            <a:endCxn id="12" idx="1"/>
          </p:cNvCxnSpPr>
          <p:nvPr/>
        </p:nvCxnSpPr>
        <p:spPr bwMode="auto">
          <a:xfrm>
            <a:off x="5636365" y="3322471"/>
            <a:ext cx="2113978" cy="2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肘形连接符 27"/>
          <p:cNvCxnSpPr/>
          <p:nvPr/>
        </p:nvCxnSpPr>
        <p:spPr bwMode="auto">
          <a:xfrm flipV="1">
            <a:off x="7101267" y="2136687"/>
            <a:ext cx="687633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肘形连接符 28"/>
          <p:cNvCxnSpPr/>
          <p:nvPr/>
        </p:nvCxnSpPr>
        <p:spPr bwMode="auto">
          <a:xfrm rot="5400000">
            <a:off x="8121355" y="2665370"/>
            <a:ext cx="557934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5811394" y="1719352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34" name="圆角矩形 33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归口预算专员汇总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06" y="829068"/>
            <a:ext cx="6064815" cy="547697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80962" y="4665027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08596" y="1024448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3282" y="2226121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08" y="3601938"/>
            <a:ext cx="5581495" cy="1687633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5148028" y="3116292"/>
            <a:ext cx="246885" cy="793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88868" y="3771052"/>
            <a:ext cx="300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弹出框，以申报类型为分类展示明细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06781" y="4785674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82" y="1121522"/>
            <a:ext cx="5671523" cy="51969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41711" y="1315086"/>
            <a:ext cx="129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3112" y="2173890"/>
            <a:ext cx="289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归口审批界面格式与业务审批保持一致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4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9492306"/>
              </p:ext>
            </p:extLst>
          </p:nvPr>
        </p:nvGraphicFramePr>
        <p:xfrm>
          <a:off x="293915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" y="731155"/>
            <a:ext cx="7901192" cy="54681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099" y="2353961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4561" y="959354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财务审批界面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3560" y="990132"/>
            <a:ext cx="29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组合年度场景版本信息，查询审批数据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9969" y="5256747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9607" y="3413702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7235" y="1898108"/>
            <a:ext cx="201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9" y="966924"/>
            <a:ext cx="8477399" cy="527340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74561" y="1261618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0" y="1312468"/>
            <a:ext cx="7056975" cy="505116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53784" y="2856276"/>
            <a:ext cx="173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1960306"/>
            <a:ext cx="6738256" cy="440504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14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3240" y="2938877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多维度组合查询条件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9818" y="4439388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1" y="2035827"/>
            <a:ext cx="6728146" cy="433844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9787" y="2237079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1042" y="337508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9852" y="458681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71" y="2112133"/>
            <a:ext cx="6069241" cy="43214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00081" y="2265583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84203" y="4716368"/>
            <a:ext cx="185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99060" y="3314255"/>
            <a:ext cx="201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选择属性为：预算外调整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47" y="1450712"/>
            <a:ext cx="7685421" cy="499307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92241" y="1675488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8156" y="4415638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kern="0" dirty="0" smtClean="0">
                <a:solidFill>
                  <a:srgbClr val="800000"/>
                </a:solidFill>
              </a:rPr>
              <a:t>申报总体流程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1980</Words>
  <Application>Microsoft Office PowerPoint</Application>
  <PresentationFormat>全屏显示(4:3)</PresentationFormat>
  <Paragraphs>511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SimSun</vt:lpstr>
      <vt:lpstr>SimSun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任务下发-部门预算专员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业务线审批</vt:lpstr>
      <vt:lpstr>目录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361</cp:revision>
  <dcterms:created xsi:type="dcterms:W3CDTF">2016-07-25T07:02:48Z</dcterms:created>
  <dcterms:modified xsi:type="dcterms:W3CDTF">2016-09-14T03:12:00Z</dcterms:modified>
</cp:coreProperties>
</file>