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48" r:id="rId15"/>
    <p:sldId id="299" r:id="rId16"/>
    <p:sldId id="302" r:id="rId17"/>
    <p:sldId id="349" r:id="rId18"/>
    <p:sldId id="303" r:id="rId19"/>
    <p:sldId id="304" r:id="rId20"/>
    <p:sldId id="350" r:id="rId21"/>
    <p:sldId id="329" r:id="rId22"/>
    <p:sldId id="306" r:id="rId23"/>
    <p:sldId id="351" r:id="rId24"/>
    <p:sldId id="307" r:id="rId25"/>
    <p:sldId id="373" r:id="rId26"/>
    <p:sldId id="372" r:id="rId27"/>
    <p:sldId id="353" r:id="rId28"/>
    <p:sldId id="322" r:id="rId29"/>
    <p:sldId id="354" r:id="rId30"/>
    <p:sldId id="355" r:id="rId31"/>
    <p:sldId id="368" r:id="rId32"/>
    <p:sldId id="356" r:id="rId33"/>
    <p:sldId id="371" r:id="rId34"/>
    <p:sldId id="32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1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1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2CF9E841-B554-4259-848A-1E7688B08243}" srcId="{8693C0EB-8406-46CF-A526-90C8C4AA63CB}" destId="{071721DD-CCB9-4AC3-B480-9023C21679BD}" srcOrd="1" destOrd="0" parTransId="{C58F938F-A8FC-4F92-92F0-20E72A5AAA66}" sibTransId="{357D1D60-21A4-4EDD-AB99-CE6016D3EABE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C2566CA9-9B97-40EF-A249-F38710B01CAA}" type="presOf" srcId="{071721DD-CCB9-4AC3-B480-9023C21679BD}" destId="{D7D93D2D-ABBB-40AE-A30F-BEF5A034F450}" srcOrd="0" destOrd="1" presId="urn:microsoft.com/office/officeart/2005/8/layout/process3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选择填报内容的申报模板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根据不同申报模板选择业务类型、填写项目等明细信息；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选择申报模板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B9D0FC86-BA50-4E23-AC8A-51B0AFC6DB7B}">
      <dgm:prSet phldrT="[文本]"/>
      <dgm:spPr/>
      <dgm:t>
        <a:bodyPr/>
        <a:lstStyle/>
        <a:p>
          <a:r>
            <a:rPr lang="zh-CN" altLang="en-US" dirty="0" smtClean="0"/>
            <a:t>每张申报单据只能选择一个申报模板</a:t>
          </a:r>
          <a:endParaRPr lang="zh-CN" altLang="en-US" dirty="0"/>
        </a:p>
      </dgm:t>
    </dgm:pt>
    <dgm:pt modelId="{2764ECE9-BB23-43D2-A93E-650F486286FB}" type="parTrans" cxnId="{AD6D0D30-B5D5-475E-99B3-CB002E1E7CD6}">
      <dgm:prSet/>
      <dgm:spPr/>
      <dgm:t>
        <a:bodyPr/>
        <a:lstStyle/>
        <a:p>
          <a:endParaRPr lang="zh-CN" altLang="en-US"/>
        </a:p>
      </dgm:t>
    </dgm:pt>
    <dgm:pt modelId="{3496B484-F39A-48FE-BFA9-458339BA4489}" type="sibTrans" cxnId="{AD6D0D30-B5D5-475E-99B3-CB002E1E7C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AD6D0D30-B5D5-475E-99B3-CB002E1E7CD6}" srcId="{D3B845E0-125B-4F6E-ACAE-9728C4B67BB5}" destId="{B9D0FC86-BA50-4E23-AC8A-51B0AFC6DB7B}" srcOrd="1" destOrd="0" parTransId="{2764ECE9-BB23-43D2-A93E-650F486286FB}" sibTransId="{3496B484-F39A-48FE-BFA9-458339BA4489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21DD8749-73DD-46E4-BF87-1FFCEF404E0A}" type="presOf" srcId="{B9D0FC86-BA50-4E23-AC8A-51B0AFC6DB7B}" destId="{156E9EF8-E609-4534-9CD6-4E189F984544}" srcOrd="0" destOrd="1" presId="urn:microsoft.com/office/officeart/2005/8/layout/StepDownProcess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部门预算专员对本预算部门或下属预算部门单据进行审核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所有单据全部审核完毕后，方可生成预算汇总单据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 custScaleX="112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76428" custLinFactX="9556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 custLinFactNeighborX="18738"/>
      <dgm:spPr/>
    </dgm:pt>
    <dgm:pt modelId="{3F64B596-F02A-4716-BCD2-F6DE47A02EBB}" type="pres">
      <dgm:prSet presAssocID="{C764F24E-5163-48F7-8772-BCC3EF18B8AE}" presName="ParentText" presStyleLbl="node1" presStyleIdx="1" presStyleCnt="3" custScaleX="114044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315892" custLinFactNeighborX="82707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ScaleX="115382" custLinFactNeighborX="-57764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 custLinFactNeighborX="-8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0994-ADDC-45ED-99D8-A6814F01001A}">
      <dsp:nvSpPr>
        <dsp:cNvPr id="0" name=""/>
        <dsp:cNvSpPr/>
      </dsp:nvSpPr>
      <dsp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A2AB6C6-189D-4117-8CF8-38A521B8F38E}">
      <dsp:nvSpPr>
        <dsp:cNvPr id="0" name=""/>
        <dsp:cNvSpPr/>
      </dsp:nvSpPr>
      <dsp:spPr>
        <a:xfrm>
          <a:off x="404598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417963" y="127441"/>
        <a:ext cx="1250220" cy="429577"/>
      </dsp:txXfrm>
    </dsp:sp>
    <dsp:sp modelId="{D8283643-0993-4FE5-A264-0F22930E5A59}">
      <dsp:nvSpPr>
        <dsp:cNvPr id="0" name=""/>
        <dsp:cNvSpPr/>
      </dsp:nvSpPr>
      <dsp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26CC-36A7-4CA6-93E9-57CA65398975}">
      <dsp:nvSpPr>
        <dsp:cNvPr id="0" name=""/>
        <dsp:cNvSpPr/>
      </dsp:nvSpPr>
      <dsp:spPr>
        <a:xfrm>
          <a:off x="2131841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2145206" y="127441"/>
        <a:ext cx="1250220" cy="429577"/>
      </dsp:txXfrm>
    </dsp:sp>
    <dsp:sp modelId="{E8AA867F-97C4-4447-8B44-EDB12A12ED85}">
      <dsp:nvSpPr>
        <dsp:cNvPr id="0" name=""/>
        <dsp:cNvSpPr/>
      </dsp:nvSpPr>
      <dsp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87DA-4ED6-4334-B8C8-F2C04A639D02}">
      <dsp:nvSpPr>
        <dsp:cNvPr id="0" name=""/>
        <dsp:cNvSpPr/>
      </dsp:nvSpPr>
      <dsp:spPr>
        <a:xfrm>
          <a:off x="3859084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3872449" y="127441"/>
        <a:ext cx="1250220" cy="429577"/>
      </dsp:txXfrm>
    </dsp:sp>
    <dsp:sp modelId="{DD879EAF-E4AA-41EF-95D0-28EBBCDCF76D}">
      <dsp:nvSpPr>
        <dsp:cNvPr id="0" name=""/>
        <dsp:cNvSpPr/>
      </dsp:nvSpPr>
      <dsp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1BE9-D3C4-41E6-8BA0-EDC17DB58869}">
      <dsp:nvSpPr>
        <dsp:cNvPr id="0" name=""/>
        <dsp:cNvSpPr/>
      </dsp:nvSpPr>
      <dsp:spPr>
        <a:xfrm>
          <a:off x="5586327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5599692" y="127441"/>
        <a:ext cx="1250220" cy="429577"/>
      </dsp:txXfrm>
    </dsp:sp>
    <dsp:sp modelId="{FB429939-8E8B-4EE7-8996-7619DED88E3B}">
      <dsp:nvSpPr>
        <dsp:cNvPr id="0" name=""/>
        <dsp:cNvSpPr/>
      </dsp:nvSpPr>
      <dsp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92-0D2F-449E-8422-679D82ADBC83}">
      <dsp:nvSpPr>
        <dsp:cNvPr id="0" name=""/>
        <dsp:cNvSpPr/>
      </dsp:nvSpPr>
      <dsp:spPr>
        <a:xfrm>
          <a:off x="7313570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7326935" y="127441"/>
        <a:ext cx="1250220" cy="42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3D0A0-251A-472D-A79D-C4D3E046A3A7}">
      <dsp:nvSpPr>
        <dsp:cNvPr id="0" name=""/>
        <dsp:cNvSpPr/>
      </dsp:nvSpPr>
      <dsp:spPr>
        <a:xfrm rot="5400000">
          <a:off x="4584156" y="-141100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负责预算项目维护，业务数据收集、整理、汇总、调整的人员</a:t>
          </a:r>
          <a:endParaRPr lang="zh-CN" altLang="en-US" sz="1200" kern="1200" dirty="0"/>
        </a:p>
      </dsp:txBody>
      <dsp:txXfrm rot="-5400000">
        <a:off x="2540442" y="653645"/>
        <a:ext cx="4495403" cy="387037"/>
      </dsp:txXfrm>
    </dsp:sp>
    <dsp:sp modelId="{7B7AF7EA-E4E7-451C-B48A-3082D2271B5A}">
      <dsp:nvSpPr>
        <dsp:cNvPr id="0" name=""/>
        <dsp:cNvSpPr/>
      </dsp:nvSpPr>
      <dsp:spPr>
        <a:xfrm>
          <a:off x="0" y="21160"/>
          <a:ext cx="2540442" cy="53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>
        <a:off x="26172" y="47332"/>
        <a:ext cx="2488098" cy="483798"/>
      </dsp:txXfrm>
    </dsp:sp>
    <dsp:sp modelId="{1D20E30F-B4DA-482B-AD61-DB2D8F998DEC}">
      <dsp:nvSpPr>
        <dsp:cNvPr id="0" name=""/>
        <dsp:cNvSpPr/>
      </dsp:nvSpPr>
      <dsp:spPr>
        <a:xfrm>
          <a:off x="0" y="584109"/>
          <a:ext cx="2540442" cy="536142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预算专员</a:t>
          </a:r>
          <a:endParaRPr lang="zh-CN" altLang="en-US" sz="2000" kern="1200" dirty="0"/>
        </a:p>
      </dsp:txBody>
      <dsp:txXfrm>
        <a:off x="26172" y="610281"/>
        <a:ext cx="2488098" cy="483798"/>
      </dsp:txXfrm>
    </dsp:sp>
    <dsp:sp modelId="{8D01CB69-595D-495B-AECF-0F9F50B5636F}">
      <dsp:nvSpPr>
        <dsp:cNvPr id="0" name=""/>
        <dsp:cNvSpPr/>
      </dsp:nvSpPr>
      <dsp:spPr>
        <a:xfrm rot="5400000">
          <a:off x="4588576" y="-1950992"/>
          <a:ext cx="428913" cy="4445209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可在预算申报系统中进行预算申报的人员</a:t>
          </a:r>
          <a:endParaRPr lang="zh-CN" altLang="en-US" sz="1200" kern="1200" dirty="0"/>
        </a:p>
      </dsp:txBody>
      <dsp:txXfrm rot="-5400000">
        <a:off x="2580428" y="78094"/>
        <a:ext cx="4424271" cy="387037"/>
      </dsp:txXfrm>
    </dsp:sp>
    <dsp:sp modelId="{78223383-CE90-484B-8B5A-AB6061C3B416}">
      <dsp:nvSpPr>
        <dsp:cNvPr id="0" name=""/>
        <dsp:cNvSpPr/>
      </dsp:nvSpPr>
      <dsp:spPr>
        <a:xfrm>
          <a:off x="0" y="1126819"/>
          <a:ext cx="2540442" cy="536142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预算审批人</a:t>
          </a:r>
          <a:endParaRPr lang="zh-CN" altLang="en-US" sz="2000" kern="1200" dirty="0"/>
        </a:p>
      </dsp:txBody>
      <dsp:txXfrm>
        <a:off x="26172" y="1152991"/>
        <a:ext cx="2488098" cy="483798"/>
      </dsp:txXfrm>
    </dsp:sp>
    <dsp:sp modelId="{AB972483-07C4-4857-BB6B-FEFF83FD2070}">
      <dsp:nvSpPr>
        <dsp:cNvPr id="0" name=""/>
        <dsp:cNvSpPr/>
      </dsp:nvSpPr>
      <dsp:spPr>
        <a:xfrm rot="5400000">
          <a:off x="4584156" y="-300331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负责收集各业务部门预算申报内容， 确认并提交至财务</a:t>
          </a:r>
          <a:endParaRPr lang="zh-CN" altLang="en-US" sz="1200" kern="1200" dirty="0"/>
        </a:p>
      </dsp:txBody>
      <dsp:txXfrm rot="-5400000">
        <a:off x="2540442" y="1764321"/>
        <a:ext cx="4495403" cy="387037"/>
      </dsp:txXfrm>
    </dsp:sp>
    <dsp:sp modelId="{A8F8EE81-C276-4B4E-AB02-55ED28992CFD}">
      <dsp:nvSpPr>
        <dsp:cNvPr id="0" name=""/>
        <dsp:cNvSpPr/>
      </dsp:nvSpPr>
      <dsp:spPr>
        <a:xfrm>
          <a:off x="0" y="1689768"/>
          <a:ext cx="2540442" cy="536142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归口部门预算专员</a:t>
          </a:r>
          <a:endParaRPr lang="zh-CN" altLang="en-US" sz="2000" kern="1200" dirty="0"/>
        </a:p>
      </dsp:txBody>
      <dsp:txXfrm>
        <a:off x="26172" y="1715940"/>
        <a:ext cx="2488098" cy="483798"/>
      </dsp:txXfrm>
    </dsp:sp>
    <dsp:sp modelId="{C2BF30BE-D248-4A5D-B7DF-67D864EA1F6D}">
      <dsp:nvSpPr>
        <dsp:cNvPr id="0" name=""/>
        <dsp:cNvSpPr/>
      </dsp:nvSpPr>
      <dsp:spPr>
        <a:xfrm rot="5400000">
          <a:off x="4584156" y="26261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负责本业务线业务及财务口径预算审批、调整</a:t>
          </a:r>
          <a:endParaRPr lang="zh-CN" altLang="en-US" sz="1200" kern="1200" dirty="0"/>
        </a:p>
      </dsp:txBody>
      <dsp:txXfrm rot="-5400000">
        <a:off x="2540442" y="2327269"/>
        <a:ext cx="4495403" cy="387037"/>
      </dsp:txXfrm>
    </dsp:sp>
    <dsp:sp modelId="{94D74CDF-4E1F-4EC8-BF91-19776B4677C7}">
      <dsp:nvSpPr>
        <dsp:cNvPr id="0" name=""/>
        <dsp:cNvSpPr/>
      </dsp:nvSpPr>
      <dsp:spPr>
        <a:xfrm>
          <a:off x="0" y="2252717"/>
          <a:ext cx="2540442" cy="536142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业务线财务</a:t>
          </a:r>
          <a:endParaRPr lang="zh-CN" altLang="en-US" sz="2000" kern="1200" dirty="0"/>
        </a:p>
      </dsp:txBody>
      <dsp:txXfrm>
        <a:off x="26172" y="2278889"/>
        <a:ext cx="2488098" cy="483798"/>
      </dsp:txXfrm>
    </dsp:sp>
    <dsp:sp modelId="{967EC5A6-836D-43C1-9A03-73CA3171F603}">
      <dsp:nvSpPr>
        <dsp:cNvPr id="0" name=""/>
        <dsp:cNvSpPr/>
      </dsp:nvSpPr>
      <dsp:spPr>
        <a:xfrm rot="5400000">
          <a:off x="4573003" y="840776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统筹管理全集团预算编制事项</a:t>
          </a:r>
          <a:endParaRPr lang="zh-CN" altLang="en-US" sz="1200" kern="1200" dirty="0"/>
        </a:p>
      </dsp:txBody>
      <dsp:txXfrm rot="-5400000">
        <a:off x="2529289" y="2905428"/>
        <a:ext cx="4495403" cy="387037"/>
      </dsp:txXfrm>
    </dsp:sp>
    <dsp:sp modelId="{65237F65-6B08-4FC0-A3B6-7B11223BB334}">
      <dsp:nvSpPr>
        <dsp:cNvPr id="0" name=""/>
        <dsp:cNvSpPr/>
      </dsp:nvSpPr>
      <dsp:spPr>
        <a:xfrm>
          <a:off x="0" y="2816587"/>
          <a:ext cx="2540442" cy="53614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集团财务</a:t>
          </a:r>
          <a:endParaRPr lang="zh-CN" altLang="en-US" sz="2000" kern="1200" dirty="0"/>
        </a:p>
      </dsp:txBody>
      <dsp:txXfrm>
        <a:off x="26172" y="2842759"/>
        <a:ext cx="2488098" cy="483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122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595" y="708852"/>
        <a:ext cx="1618900" cy="1159077"/>
      </dsp:txXfrm>
    </dsp:sp>
    <dsp:sp modelId="{65E195E1-F6FB-417A-98D4-D94F50FC07B7}">
      <dsp:nvSpPr>
        <dsp:cNvPr id="0" name=""/>
        <dsp:cNvSpPr/>
      </dsp:nvSpPr>
      <dsp:spPr>
        <a:xfrm>
          <a:off x="1947556" y="1820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662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122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672791"/>
          <a:ext cx="1705176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集团财务下发对象仅能为板块；</a:t>
          </a:r>
          <a:endParaRPr lang="zh-CN" altLang="en-US" sz="1000" kern="1200" dirty="0"/>
        </a:p>
      </dsp:txBody>
      <dsp:txXfrm>
        <a:off x="3091953" y="708852"/>
        <a:ext cx="1633054" cy="1159077"/>
      </dsp:txXfrm>
    </dsp:sp>
    <dsp:sp modelId="{B1C075AC-EEA7-457C-B2DE-F56012FFFC38}">
      <dsp:nvSpPr>
        <dsp:cNvPr id="0" name=""/>
        <dsp:cNvSpPr/>
      </dsp:nvSpPr>
      <dsp:spPr>
        <a:xfrm>
          <a:off x="4665760" y="1820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662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122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  <a:endParaRPr lang="zh-CN" altLang="en-US" sz="1000" kern="1200" dirty="0"/>
        </a:p>
      </dsp:txBody>
      <dsp:txXfrm>
        <a:off x="5822541" y="708852"/>
        <a:ext cx="1618900" cy="1159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2094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2094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69991"/>
          <a:ext cx="169102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板块财务只能选择集团财务下发的任务；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能对处于开启状态的上级任务进行下发、收回等操作；</a:t>
          </a:r>
          <a:endParaRPr lang="zh-CN" altLang="en-US" sz="1000" kern="1200" dirty="0"/>
        </a:p>
      </dsp:txBody>
      <dsp:txXfrm>
        <a:off x="376901" y="800358"/>
        <a:ext cx="1630288" cy="976066"/>
      </dsp:txXfrm>
    </dsp:sp>
    <dsp:sp modelId="{65E195E1-F6FB-417A-98D4-D94F50FC07B7}">
      <dsp:nvSpPr>
        <dsp:cNvPr id="0" name=""/>
        <dsp:cNvSpPr/>
      </dsp:nvSpPr>
      <dsp:spPr>
        <a:xfrm>
          <a:off x="1947556" y="2792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3634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2094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2094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69991"/>
          <a:ext cx="1705176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板块财务下发对象只能为部门；</a:t>
          </a:r>
          <a:endParaRPr lang="zh-CN" altLang="en-US" sz="1000" kern="1200" dirty="0"/>
        </a:p>
      </dsp:txBody>
      <dsp:txXfrm>
        <a:off x="3086259" y="800358"/>
        <a:ext cx="1644442" cy="976066"/>
      </dsp:txXfrm>
    </dsp:sp>
    <dsp:sp modelId="{B1C075AC-EEA7-457C-B2DE-F56012FFFC38}">
      <dsp:nvSpPr>
        <dsp:cNvPr id="0" name=""/>
        <dsp:cNvSpPr/>
      </dsp:nvSpPr>
      <dsp:spPr>
        <a:xfrm>
          <a:off x="4665760" y="2792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3634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2094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2094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69991"/>
          <a:ext cx="169102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16847" y="800358"/>
        <a:ext cx="1630288" cy="976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4DF8-CE52-46F8-8F26-C37008460FAA}">
      <dsp:nvSpPr>
        <dsp:cNvPr id="0" name=""/>
        <dsp:cNvSpPr/>
      </dsp:nvSpPr>
      <dsp:spPr>
        <a:xfrm rot="5400000">
          <a:off x="570356" y="943934"/>
          <a:ext cx="813380" cy="926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7B39C-F2DA-406C-B49F-49ABFC278651}">
      <dsp:nvSpPr>
        <dsp:cNvPr id="0" name=""/>
        <dsp:cNvSpPr/>
      </dsp:nvSpPr>
      <dsp:spPr>
        <a:xfrm>
          <a:off x="2512" y="42285"/>
          <a:ext cx="1660467" cy="95843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07" y="89080"/>
        <a:ext cx="1566877" cy="864843"/>
      </dsp:txXfrm>
    </dsp:sp>
    <dsp:sp modelId="{F9A5F7AB-D908-4CB3-84EF-0863CA775ADC}">
      <dsp:nvSpPr>
        <dsp:cNvPr id="0" name=""/>
        <dsp:cNvSpPr/>
      </dsp:nvSpPr>
      <dsp:spPr>
        <a:xfrm>
          <a:off x="1652453" y="133693"/>
          <a:ext cx="319067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打开系统预算申报页面，展示能够进行填报的任务信息</a:t>
          </a:r>
          <a:endParaRPr lang="zh-CN" altLang="en-US" sz="1100" kern="1200" dirty="0"/>
        </a:p>
      </dsp:txBody>
      <dsp:txXfrm>
        <a:off x="1652453" y="133693"/>
        <a:ext cx="3190673" cy="774648"/>
      </dsp:txXfrm>
    </dsp:sp>
    <dsp:sp modelId="{0F0DA904-A03E-46FD-9F35-94F32A5FBCB2}">
      <dsp:nvSpPr>
        <dsp:cNvPr id="0" name=""/>
        <dsp:cNvSpPr/>
      </dsp:nvSpPr>
      <dsp:spPr>
        <a:xfrm rot="5400000">
          <a:off x="2275770" y="1996527"/>
          <a:ext cx="888683" cy="10603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E625-CFEE-4309-9845-98B3556FD693}">
      <dsp:nvSpPr>
        <dsp:cNvPr id="0" name=""/>
        <dsp:cNvSpPr/>
      </dsp:nvSpPr>
      <dsp:spPr>
        <a:xfrm>
          <a:off x="1613893" y="1118923"/>
          <a:ext cx="1617418" cy="958433"/>
        </a:xfrm>
        <a:prstGeom prst="roundRect">
          <a:avLst>
            <a:gd name="adj" fmla="val 1667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选择申报模板</a:t>
          </a:r>
          <a:endParaRPr lang="zh-CN" altLang="en-US" sz="1800" kern="1200" dirty="0"/>
        </a:p>
      </dsp:txBody>
      <dsp:txXfrm>
        <a:off x="1660688" y="1165718"/>
        <a:ext cx="1523828" cy="864843"/>
      </dsp:txXfrm>
    </dsp:sp>
    <dsp:sp modelId="{156E9EF8-E609-4534-9CD6-4E189F984544}">
      <dsp:nvSpPr>
        <dsp:cNvPr id="0" name=""/>
        <dsp:cNvSpPr/>
      </dsp:nvSpPr>
      <dsp:spPr>
        <a:xfrm>
          <a:off x="3491756" y="1176460"/>
          <a:ext cx="3008250" cy="79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选择填报内容的申报模板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每张申报单据只能选择一个申报模板</a:t>
          </a:r>
          <a:endParaRPr lang="zh-CN" altLang="en-US" sz="1100" kern="1200" dirty="0"/>
        </a:p>
      </dsp:txBody>
      <dsp:txXfrm>
        <a:off x="3491756" y="1176460"/>
        <a:ext cx="3008250" cy="790040"/>
      </dsp:txXfrm>
    </dsp:sp>
    <dsp:sp modelId="{C0B7F6DD-81E8-49AC-8FE8-34419A0AE9C4}">
      <dsp:nvSpPr>
        <dsp:cNvPr id="0" name=""/>
        <dsp:cNvSpPr/>
      </dsp:nvSpPr>
      <dsp:spPr>
        <a:xfrm rot="5400000">
          <a:off x="3824107" y="3133928"/>
          <a:ext cx="833203" cy="973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D5EE-603B-4A93-9398-1C04CC56AAA2}">
      <dsp:nvSpPr>
        <dsp:cNvPr id="0" name=""/>
        <dsp:cNvSpPr/>
      </dsp:nvSpPr>
      <dsp:spPr>
        <a:xfrm>
          <a:off x="3270076" y="2233211"/>
          <a:ext cx="1574300" cy="958433"/>
        </a:xfrm>
        <a:prstGeom prst="roundRect">
          <a:avLst>
            <a:gd name="adj" fmla="val 1667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填写申报内容</a:t>
          </a:r>
          <a:endParaRPr lang="zh-CN" altLang="en-US" sz="1800" kern="1200" dirty="0"/>
        </a:p>
      </dsp:txBody>
      <dsp:txXfrm>
        <a:off x="3316871" y="2280006"/>
        <a:ext cx="1480710" cy="864843"/>
      </dsp:txXfrm>
    </dsp:sp>
    <dsp:sp modelId="{A66DDC56-2F86-4914-BE8D-838C41D4D027}">
      <dsp:nvSpPr>
        <dsp:cNvPr id="0" name=""/>
        <dsp:cNvSpPr/>
      </dsp:nvSpPr>
      <dsp:spPr>
        <a:xfrm>
          <a:off x="4998266" y="2327920"/>
          <a:ext cx="2416786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根据不同申报模板选择业务类型、填写项目等明细信息；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系统将自动归集显示填报的合计信息</a:t>
          </a:r>
          <a:endParaRPr lang="zh-CN" altLang="en-US" sz="1100" kern="1200" dirty="0"/>
        </a:p>
      </dsp:txBody>
      <dsp:txXfrm>
        <a:off x="4998266" y="2327920"/>
        <a:ext cx="2416786" cy="774648"/>
      </dsp:txXfrm>
    </dsp:sp>
    <dsp:sp modelId="{ACDBE017-ED19-4F4A-B518-AA2973343155}">
      <dsp:nvSpPr>
        <dsp:cNvPr id="0" name=""/>
        <dsp:cNvSpPr/>
      </dsp:nvSpPr>
      <dsp:spPr>
        <a:xfrm>
          <a:off x="4876911" y="3343385"/>
          <a:ext cx="1671777" cy="958433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预览提交</a:t>
          </a:r>
          <a:endParaRPr lang="zh-CN" altLang="en-US" sz="1800" kern="1200" dirty="0"/>
        </a:p>
      </dsp:txBody>
      <dsp:txXfrm>
        <a:off x="4923706" y="3390180"/>
        <a:ext cx="1578187" cy="864843"/>
      </dsp:txXfrm>
    </dsp:sp>
    <dsp:sp modelId="{D1E890E5-814B-41D0-B78E-C2A653CE1AFB}">
      <dsp:nvSpPr>
        <dsp:cNvPr id="0" name=""/>
        <dsp:cNvSpPr/>
      </dsp:nvSpPr>
      <dsp:spPr>
        <a:xfrm>
          <a:off x="6517486" y="3411176"/>
          <a:ext cx="140339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预览申报单后，提交申报单</a:t>
          </a:r>
          <a:endParaRPr lang="zh-CN" altLang="en-US" sz="1100" kern="1200" dirty="0"/>
        </a:p>
      </dsp:txBody>
      <dsp:txXfrm>
        <a:off x="6517486" y="3411176"/>
        <a:ext cx="1403393" cy="77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部门预算专员对本预算部门或下属预算部门单据进行审核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所有单据全部审核完毕后，方可生成预算汇总单据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2AC7-1DFC-4BCC-BE26-3EA1ABED1AF1}">
      <dsp:nvSpPr>
        <dsp:cNvPr id="0" name=""/>
        <dsp:cNvSpPr/>
      </dsp:nvSpPr>
      <dsp:spPr>
        <a:xfrm rot="5400000">
          <a:off x="1181424" y="1312076"/>
          <a:ext cx="906780" cy="1032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AE3FC-A3C2-486E-A346-B539A06D52DA}">
      <dsp:nvSpPr>
        <dsp:cNvPr id="0" name=""/>
        <dsp:cNvSpPr/>
      </dsp:nvSpPr>
      <dsp:spPr>
        <a:xfrm>
          <a:off x="468958" y="297489"/>
          <a:ext cx="1718958" cy="10684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127" y="349658"/>
        <a:ext cx="1614620" cy="964151"/>
      </dsp:txXfrm>
    </dsp:sp>
    <dsp:sp modelId="{D2BDA936-6765-4A1C-9D11-67656FC443B0}">
      <dsp:nvSpPr>
        <dsp:cNvPr id="0" name=""/>
        <dsp:cNvSpPr/>
      </dsp:nvSpPr>
      <dsp:spPr>
        <a:xfrm>
          <a:off x="2173291" y="379816"/>
          <a:ext cx="5289393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3291" y="379816"/>
        <a:ext cx="5289393" cy="863600"/>
      </dsp:txXfrm>
    </dsp:sp>
    <dsp:sp modelId="{DC7D0BC0-3E37-4EDC-9C9F-43088D1786C1}">
      <dsp:nvSpPr>
        <dsp:cNvPr id="0" name=""/>
        <dsp:cNvSpPr/>
      </dsp:nvSpPr>
      <dsp:spPr>
        <a:xfrm rot="5400000">
          <a:off x="3081871" y="2463271"/>
          <a:ext cx="906780" cy="11116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B596-F02A-4716-BCD2-F6DE47A02EBB}">
      <dsp:nvSpPr>
        <dsp:cNvPr id="0" name=""/>
        <dsp:cNvSpPr/>
      </dsp:nvSpPr>
      <dsp:spPr>
        <a:xfrm>
          <a:off x="2155609" y="1460155"/>
          <a:ext cx="1740863" cy="1068489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778" y="1512324"/>
        <a:ext cx="1636525" cy="964151"/>
      </dsp:txXfrm>
    </dsp:sp>
    <dsp:sp modelId="{24E64712-DA64-4E93-9F46-48B19B6F9A21}">
      <dsp:nvSpPr>
        <dsp:cNvPr id="0" name=""/>
        <dsp:cNvSpPr/>
      </dsp:nvSpPr>
      <dsp:spPr>
        <a:xfrm>
          <a:off x="3894465" y="1512807"/>
          <a:ext cx="3507092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4465" y="1512807"/>
        <a:ext cx="3507092" cy="863600"/>
      </dsp:txXfrm>
    </dsp:sp>
    <dsp:sp modelId="{324BF18B-AE34-4870-BBC0-E329E6CA7BBE}">
      <dsp:nvSpPr>
        <dsp:cNvPr id="0" name=""/>
        <dsp:cNvSpPr/>
      </dsp:nvSpPr>
      <dsp:spPr>
        <a:xfrm>
          <a:off x="4198151" y="2688928"/>
          <a:ext cx="1761287" cy="1068489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财务审批</a:t>
          </a:r>
          <a:endParaRPr lang="zh-CN" altLang="en-US" sz="1800" kern="1200" dirty="0"/>
        </a:p>
      </dsp:txBody>
      <dsp:txXfrm>
        <a:off x="4250320" y="2741097"/>
        <a:ext cx="1656949" cy="964151"/>
      </dsp:txXfrm>
    </dsp:sp>
    <dsp:sp modelId="{BC8FB67F-8DAB-47DA-B9E4-86629166C883}">
      <dsp:nvSpPr>
        <dsp:cNvPr id="0" name=""/>
        <dsp:cNvSpPr/>
      </dsp:nvSpPr>
      <dsp:spPr>
        <a:xfrm>
          <a:off x="5940674" y="2799926"/>
          <a:ext cx="248503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0674" y="2799926"/>
        <a:ext cx="2485036" cy="86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任务下发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045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总编室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327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媒体合作中心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1329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04570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53041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noProof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2"/>
            <a:endCxn id="14" idx="0"/>
          </p:cNvCxnSpPr>
          <p:nvPr/>
        </p:nvCxnSpPr>
        <p:spPr>
          <a:xfrm rot="5400000">
            <a:off x="2819405" y="1944130"/>
            <a:ext cx="851022" cy="172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5" idx="2"/>
            <a:endCxn id="15" idx="0"/>
          </p:cNvCxnSpPr>
          <p:nvPr/>
        </p:nvCxnSpPr>
        <p:spPr>
          <a:xfrm rot="5400000">
            <a:off x="3679725" y="2812002"/>
            <a:ext cx="858575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板块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18" idx="0"/>
          </p:cNvCxnSpPr>
          <p:nvPr/>
        </p:nvCxnSpPr>
        <p:spPr>
          <a:xfrm rot="16200000" flipH="1">
            <a:off x="4484393" y="2007705"/>
            <a:ext cx="849433" cy="1599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20" idx="0"/>
          </p:cNvCxnSpPr>
          <p:nvPr/>
        </p:nvCxnSpPr>
        <p:spPr>
          <a:xfrm>
            <a:off x="2380634" y="3605422"/>
            <a:ext cx="0" cy="78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21" idx="0"/>
          </p:cNvCxnSpPr>
          <p:nvPr/>
        </p:nvCxnSpPr>
        <p:spPr>
          <a:xfrm flipH="1">
            <a:off x="4106482" y="3612975"/>
            <a:ext cx="2344" cy="77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97448475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57" y="2780928"/>
            <a:ext cx="5094253" cy="357127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57326" y="4105124"/>
            <a:ext cx="1003123" cy="934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50083" y="3411531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042" y="2954379"/>
            <a:ext cx="5263069" cy="31847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926432" y="3534641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089159" y="4939990"/>
            <a:ext cx="1836070" cy="764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2539" y="4656061"/>
            <a:ext cx="5856629" cy="18440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20854" y="575285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553200" y="5100545"/>
            <a:ext cx="2060928" cy="929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301726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" y="2723165"/>
            <a:ext cx="5382617" cy="37271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23210" y="4021901"/>
            <a:ext cx="100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0610" y="4021901"/>
            <a:ext cx="577333" cy="1529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846" y="2961904"/>
            <a:ext cx="5456600" cy="317763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1695246" y="5059992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04868" y="350496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1474" y="5862543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5458611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1" y="802617"/>
            <a:ext cx="7740157" cy="5380552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619655" y="3905658"/>
            <a:ext cx="719288" cy="605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20320" y="1284320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8501" y="4831130"/>
            <a:ext cx="132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选择申报模板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58500" y="3137526"/>
            <a:ext cx="225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支持模板下载与导入功能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09" y="1022054"/>
            <a:ext cx="5839170" cy="404628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1890119" y="4234552"/>
            <a:ext cx="1625967" cy="9624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16166" y="3506859"/>
            <a:ext cx="132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填写申报内容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85271" y="1438208"/>
            <a:ext cx="20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举例：一般费用类填报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93428" y="3215894"/>
            <a:ext cx="208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支持填报内容的预览与导出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36251" y="4752950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支持附件上传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3" y="849028"/>
            <a:ext cx="7925024" cy="559266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240775" y="1116475"/>
            <a:ext cx="20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举例：媒体采购填报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31" y="2133795"/>
            <a:ext cx="8629780" cy="315664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038273" y="2379313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2" grpId="0"/>
      <p:bldP spid="34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91783629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2" y="1023257"/>
            <a:ext cx="8782245" cy="37308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34823" y="2782831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90" y="1280602"/>
            <a:ext cx="8628210" cy="453732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58794" y="3304981"/>
            <a:ext cx="234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rgbClr val="800000"/>
                </a:solidFill>
              </a:rPr>
              <a:t>业务线审批</a:t>
            </a:r>
            <a:endParaRPr lang="zh-CN" altLang="en-US" kern="0" dirty="0">
              <a:solidFill>
                <a:srgbClr val="8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5995" y="1692394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6" name="圆角矩形 5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9307" y="89080"/>
              <a:ext cx="1566877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预算专员汇总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20684" y="1718116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9" name="圆角矩形 8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62438" y="1702834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2" name="圆角矩形 11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9307" y="89078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复核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74171" y="1040232"/>
            <a:ext cx="856865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审批流程概述：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专员根据部门汇总已填报完成的预算申报单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根据审批流程由业务部门领导审批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6" idx="3"/>
          </p:cNvCxnSpPr>
          <p:nvPr/>
        </p:nvCxnSpPr>
        <p:spPr bwMode="auto">
          <a:xfrm>
            <a:off x="2644146" y="2088438"/>
            <a:ext cx="615095" cy="522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3"/>
          </p:cNvCxnSpPr>
          <p:nvPr/>
        </p:nvCxnSpPr>
        <p:spPr bwMode="auto">
          <a:xfrm flipV="1">
            <a:off x="4588835" y="2114157"/>
            <a:ext cx="556534" cy="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6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8" y="850485"/>
            <a:ext cx="6346914" cy="541023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97031" y="926457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25297" y="4848934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30994" y="2252807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92" y="3871699"/>
            <a:ext cx="5902009" cy="1670074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H="1">
            <a:off x="4869853" y="3323553"/>
            <a:ext cx="385787" cy="683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37474" y="5264774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757" y="924762"/>
            <a:ext cx="6794984" cy="54859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51714" y="1155341"/>
            <a:ext cx="199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举例：媒体采购审批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438" y="3899993"/>
            <a:ext cx="6457143" cy="1723810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>
            <a:off x="5875349" y="3406533"/>
            <a:ext cx="380395" cy="774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9492306"/>
              </p:ext>
            </p:extLst>
          </p:nvPr>
        </p:nvGraphicFramePr>
        <p:xfrm>
          <a:off x="293915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1" y="805168"/>
            <a:ext cx="6542857" cy="559691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086882" y="1251834"/>
            <a:ext cx="231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举例：计划费用类模板审批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62984" y="3140560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31407" y="5120842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93121" y="2250237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2861" y="979335"/>
            <a:ext cx="29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组合年度场景版本信息，查询审批数据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76" y="827083"/>
            <a:ext cx="7048753" cy="559784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4101" y="1387032"/>
            <a:ext cx="221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举例：媒体采购审批模板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357950" y="4048448"/>
            <a:ext cx="728711" cy="1072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9" y="2184983"/>
            <a:ext cx="6118188" cy="425961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业务和财务进行数据查询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12958" y="2355179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6850" y="4417616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7" y="2178938"/>
            <a:ext cx="5834775" cy="427943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16472" y="2320652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98" y="2024743"/>
            <a:ext cx="5822805" cy="42941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09248" y="2171142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66345" y="3326628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调整类型为：预算内调整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0641" y="3335381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计划费用类调整模板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1042" y="4261895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76" y="2067634"/>
            <a:ext cx="5669903" cy="4388522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394772" y="2191416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35895" y="3378995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计划费用类调整模板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61" y="2047341"/>
            <a:ext cx="5556860" cy="44088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714978" y="2291517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采购类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278" y="2102488"/>
            <a:ext cx="5403528" cy="428501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643343" y="2234307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采购类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8" grpId="0"/>
      <p:bldP spid="29" grpId="0"/>
      <p:bldP spid="31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7" y="1561947"/>
            <a:ext cx="6731731" cy="478355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5417" y="1561947"/>
            <a:ext cx="131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4381" y="4208810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12837" y="3141962"/>
            <a:ext cx="185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一般费用类财务调整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57" y="1414548"/>
            <a:ext cx="5960685" cy="4881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59962" y="1678817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类财务外调整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605416" y="4208810"/>
            <a:ext cx="728711" cy="1072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申报总体流程</a:t>
            </a:r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Words>1780</Words>
  <Application>Microsoft Office PowerPoint</Application>
  <PresentationFormat>全屏显示(4:3)</PresentationFormat>
  <Paragraphs>480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宋体</vt:lpstr>
      <vt:lpstr>宋体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业务线审批</vt:lpstr>
      <vt:lpstr>目录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394</cp:revision>
  <dcterms:created xsi:type="dcterms:W3CDTF">2016-07-25T07:02:48Z</dcterms:created>
  <dcterms:modified xsi:type="dcterms:W3CDTF">2016-09-18T16:55:40Z</dcterms:modified>
</cp:coreProperties>
</file>