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60" r:id="rId2"/>
    <p:sldId id="462" r:id="rId3"/>
    <p:sldId id="463" r:id="rId4"/>
    <p:sldId id="465" r:id="rId5"/>
    <p:sldId id="464" r:id="rId6"/>
    <p:sldId id="466" r:id="rId7"/>
    <p:sldId id="467" r:id="rId8"/>
    <p:sldId id="4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3A2C7"/>
    <a:srgbClr val="FFFF00"/>
    <a:srgbClr val="C0504D"/>
    <a:srgbClr val="FFC000"/>
    <a:srgbClr val="D99694"/>
    <a:srgbClr val="93CDDD"/>
    <a:srgbClr val="FF8F28"/>
    <a:srgbClr val="FF8F29"/>
    <a:srgbClr val="D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9029" autoAdjust="0"/>
  </p:normalViewPr>
  <p:slideViewPr>
    <p:cSldViewPr>
      <p:cViewPr varScale="1">
        <p:scale>
          <a:sx n="66" d="100"/>
          <a:sy n="66" d="100"/>
        </p:scale>
        <p:origin x="1542" y="66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0A00-0645-4720-85DF-775C62060F7C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B4BE2-C5C4-49FD-9801-86D9F884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3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953A-586F-4763-8306-23145E5C3C65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2646-A988-4774-81BC-596D8B212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全员</a:t>
            </a:r>
          </a:p>
          <a:p>
            <a:pPr lvl="1" eaLnBrk="1" hangingPunct="1"/>
            <a:r>
              <a:rPr lang="zh-CN" altLang="en-US" dirty="0" smtClean="0"/>
              <a:t>全业务</a:t>
            </a:r>
          </a:p>
          <a:p>
            <a:pPr lvl="1" eaLnBrk="1" hangingPunct="1"/>
            <a:r>
              <a:rPr lang="zh-CN" altLang="en-US" dirty="0" smtClean="0"/>
              <a:t>全过程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预算体系创建平台：通过该平台搭建用户的多维预算体系，预算体系支持集团管控，既可以满足集中</a:t>
            </a: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预算填制的过程管理平台和预算填制的全流程支持：实现预算填制的过程管理，监控下级的预算填制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预算的分析和执行监控平台：提供了执行监控功能，能够从业务数据获取执行数，对业务系统进行预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1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2016/6/21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2016/6/21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2CD42-DC0D-43BE-AFD2-47A4025AA449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8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2"/>
          <p:cNvSpPr txBox="1">
            <a:spLocks/>
          </p:cNvSpPr>
          <p:nvPr userDrawn="1"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3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781395" y="908720"/>
            <a:ext cx="8255101" cy="5184576"/>
          </a:xfrm>
          <a:prstGeom prst="roundRect">
            <a:avLst>
              <a:gd name="adj" fmla="val 433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800000"/>
              </a:solidFill>
              <a:latin typeface="Arial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422331" y="1389871"/>
            <a:ext cx="7501240" cy="21307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marL="230188" indent="-230188" algn="ctr"/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0914C-DBAC-498B-81B6-50E90C7720AF}" type="slidenum">
              <a:rPr lang="en-GB" altLang="en-US" sz="1292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GB" altLang="en-US" sz="1292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预算</a:t>
            </a:r>
            <a:r>
              <a:rPr lang="zh-CN" altLang="en-US" dirty="0" smtClean="0">
                <a:latin typeface="+mj-ea"/>
              </a:rPr>
              <a:t>申报系统功能结构图</a:t>
            </a:r>
          </a:p>
        </p:txBody>
      </p:sp>
      <p:sp>
        <p:nvSpPr>
          <p:cNvPr id="3" name="同侧圆角矩形 2"/>
          <p:cNvSpPr/>
          <p:nvPr/>
        </p:nvSpPr>
        <p:spPr bwMode="auto">
          <a:xfrm>
            <a:off x="842318" y="909412"/>
            <a:ext cx="8075908" cy="422684"/>
          </a:xfrm>
          <a:prstGeom prst="round2SameRect">
            <a:avLst>
              <a:gd name="adj1" fmla="val 26176"/>
              <a:gd name="adj2" fmla="val 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申报系统功能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结构图</a:t>
            </a:r>
          </a:p>
        </p:txBody>
      </p:sp>
      <p:sp>
        <p:nvSpPr>
          <p:cNvPr id="91" name="矩形 90"/>
          <p:cNvSpPr/>
          <p:nvPr/>
        </p:nvSpPr>
        <p:spPr bwMode="auto">
          <a:xfrm>
            <a:off x="2866193" y="1457882"/>
            <a:ext cx="1135484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预算申请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55721" y="1459622"/>
            <a:ext cx="1135485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预算调整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465819" y="1469895"/>
            <a:ext cx="1135484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预算分析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643195" y="1469895"/>
            <a:ext cx="1135484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通知提醒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866193" y="1821362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新建预算申请单</a:t>
            </a:r>
            <a:r>
              <a:rPr lang="en-US" altLang="zh-CN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866193" y="2172097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查询预算申请单</a:t>
            </a:r>
            <a:r>
              <a:rPr lang="en-US" altLang="zh-CN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5255721" y="1823102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预算申请单调整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465819" y="1833375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预算执行分析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643195" y="1833375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任务管理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643195" y="2184110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进度查询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866193" y="2520205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审核预算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2866193" y="2865463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授权预算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2866193" y="3228615"/>
            <a:ext cx="1135484" cy="272393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修改预算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35686" y="1389871"/>
            <a:ext cx="479551" cy="21307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rtlCol="0" anchor="ctr"/>
          <a:lstStyle/>
          <a:p>
            <a:pPr marL="230188" indent="-230188"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业务功能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931357" y="3517300"/>
            <a:ext cx="543672" cy="11598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rtlCol="0" anchor="ctr"/>
          <a:lstStyle/>
          <a:p>
            <a:pPr marL="230188" indent="-230188"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918165" y="3648661"/>
            <a:ext cx="543672" cy="88415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rtlCol="0" anchor="ctr"/>
          <a:lstStyle/>
          <a:p>
            <a:pPr marL="230188" indent="-230188"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主数据</a:t>
            </a: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31357" y="4678398"/>
            <a:ext cx="483880" cy="11988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rtlCol="0" anchor="ctr"/>
          <a:lstStyle/>
          <a:p>
            <a:pPr marL="230188" indent="-230188"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平台集成</a:t>
            </a: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420509" y="3523935"/>
            <a:ext cx="7497790" cy="1151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marL="230188" indent="-230188" algn="ctr"/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0403794" y="3655910"/>
            <a:ext cx="7501240" cy="8874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marL="230188" indent="-230188" algn="ctr"/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416986" y="4675110"/>
            <a:ext cx="7501240" cy="12021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marL="230188" indent="-230188" algn="ctr"/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719432" y="4855958"/>
            <a:ext cx="291361" cy="919135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689908" y="510260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工作流平台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401390" y="510260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消息平台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112873" y="510260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SSO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0706240" y="391603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35802" y="3716415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988257" y="3715736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基础数据维护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231610" y="3716560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364074" y="3716560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值集管理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835802" y="4148975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用户日志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231610" y="4149120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2013925" y="3916034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预算组织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3321610" y="391603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预算项目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4629295" y="3916035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场景版本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005635" y="4855959"/>
            <a:ext cx="1135484" cy="226515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控制系统接口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2005635" y="5089723"/>
            <a:ext cx="1135484" cy="226515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PLN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2005635" y="5323487"/>
            <a:ext cx="1135484" cy="226515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报表平台接口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002189" y="5541332"/>
            <a:ext cx="1135484" cy="226515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其他接口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364074" y="4135889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逻辑规则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516202" y="3716560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7516202" y="4135889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菜单管理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4027044" y="1457310"/>
            <a:ext cx="1135485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预算汇总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027044" y="1820790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业务预算汇总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143" name="矩形 142"/>
          <p:cNvSpPr/>
          <p:nvPr/>
        </p:nvSpPr>
        <p:spPr bwMode="auto">
          <a:xfrm>
            <a:off x="4027044" y="2171525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预算汇总审批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999603" y="4143832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数据校验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5936979" y="3912686"/>
            <a:ext cx="1088246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资产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类别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671220" y="3713917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模板管理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671220" y="4131243"/>
            <a:ext cx="1080000" cy="3600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审批管理</a:t>
            </a:r>
          </a:p>
        </p:txBody>
      </p:sp>
      <p:sp>
        <p:nvSpPr>
          <p:cNvPr id="149" name="矩形 148"/>
          <p:cNvSpPr/>
          <p:nvPr/>
        </p:nvSpPr>
        <p:spPr bwMode="auto">
          <a:xfrm>
            <a:off x="1662909" y="1458793"/>
            <a:ext cx="1135484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预算项目管理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662909" y="1822273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新建预算项目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1662909" y="2173008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查询预算项目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1662909" y="2531530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审核预算项目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027044" y="2511469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财务预算汇总表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262535" y="2164322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8893" y="1914252"/>
            <a:ext cx="414216" cy="7038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用户</a:t>
            </a:r>
          </a:p>
        </p:txBody>
      </p:sp>
      <p:sp>
        <p:nvSpPr>
          <p:cNvPr id="157" name="文本框 156"/>
          <p:cNvSpPr txBox="1"/>
          <p:nvPr/>
        </p:nvSpPr>
        <p:spPr bwMode="auto">
          <a:xfrm>
            <a:off x="-51301" y="3517300"/>
            <a:ext cx="629660" cy="1027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/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</a:b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管理员</a:t>
            </a:r>
          </a:p>
        </p:txBody>
      </p:sp>
      <p:sp>
        <p:nvSpPr>
          <p:cNvPr id="158" name="文本框 157"/>
          <p:cNvSpPr txBox="1"/>
          <p:nvPr/>
        </p:nvSpPr>
        <p:spPr bwMode="auto">
          <a:xfrm>
            <a:off x="-51301" y="4850049"/>
            <a:ext cx="629660" cy="1027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/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</a:b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运维</a:t>
            </a:r>
          </a:p>
        </p:txBody>
      </p:sp>
      <p:sp>
        <p:nvSpPr>
          <p:cNvPr id="159" name="矩形 158"/>
          <p:cNvSpPr/>
          <p:nvPr/>
        </p:nvSpPr>
        <p:spPr bwMode="auto">
          <a:xfrm>
            <a:off x="6465819" y="2169098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预算其他分析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62535" y="2494971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超预算调整单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262535" y="3147646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追加审批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258841" y="2834333"/>
            <a:ext cx="1135484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外追加单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1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申报系统核心流程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 bwMode="auto">
          <a:xfrm>
            <a:off x="539552" y="1124744"/>
            <a:ext cx="3168352" cy="139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申报系统核心流程包括：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rtl="0">
              <a:buClr>
                <a:srgbClr val="225C2E"/>
              </a:buClr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预算申报审批流程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rtl="0">
              <a:buClr>
                <a:srgbClr val="225C2E"/>
              </a:buClr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charset="0"/>
              </a:rPr>
              <a:t>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预算审批流程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rtl="0">
              <a:buClr>
                <a:srgbClr val="225C2E"/>
              </a:buClr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预算外审批流程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rtl="0">
              <a:buClr>
                <a:srgbClr val="225C2E"/>
              </a:buClr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对于预算未审批流程，无特殊处理流</a:t>
            </a:r>
          </a:p>
        </p:txBody>
      </p:sp>
    </p:spTree>
    <p:extLst>
      <p:ext uri="{BB962C8B-B14F-4D97-AF65-F5344CB8AC3E}">
        <p14:creationId xmlns:p14="http://schemas.microsoft.com/office/powerpoint/2010/main" val="1357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86"/>
            <a:ext cx="7736441" cy="63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" y="188640"/>
            <a:ext cx="894076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31" y="0"/>
            <a:ext cx="9195999" cy="65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57337"/>
            <a:ext cx="5657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3"/>
          <p:cNvSpPr>
            <a:spLocks/>
          </p:cNvSpPr>
          <p:nvPr/>
        </p:nvSpPr>
        <p:spPr bwMode="auto">
          <a:xfrm>
            <a:off x="615696" y="1830848"/>
            <a:ext cx="8657431" cy="2916000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4"/>
          <p:cNvSpPr>
            <a:spLocks noChangeArrowheads="1"/>
          </p:cNvSpPr>
          <p:nvPr/>
        </p:nvSpPr>
        <p:spPr bwMode="auto">
          <a:xfrm>
            <a:off x="1958102" y="1052736"/>
            <a:ext cx="6005513" cy="7683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</a:pPr>
            <a:r>
              <a:rPr kumimoji="1"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Y각헤드라인M"/>
              </a:rPr>
              <a:t>建立支持全员、全业务、全过程的统一预算申报管理平台</a:t>
            </a:r>
            <a:endParaRPr kumimoji="1" lang="en-US" altLang="zh-CN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Y각헤드라인M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预算申报系统目标</a:t>
            </a:r>
            <a:endParaRPr lang="zh-CN" altLang="en-US" dirty="0"/>
          </a:p>
        </p:txBody>
      </p:sp>
      <p:sp>
        <p:nvSpPr>
          <p:cNvPr id="5" name="Oval 65"/>
          <p:cNvSpPr>
            <a:spLocks noChangeArrowheads="1"/>
          </p:cNvSpPr>
          <p:nvPr/>
        </p:nvSpPr>
        <p:spPr bwMode="auto">
          <a:xfrm>
            <a:off x="1248697" y="3473180"/>
            <a:ext cx="1597687" cy="1473200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283600"/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cs typeface="华文楷体"/>
              </a:rPr>
              <a:t>统一预算</a:t>
            </a:r>
            <a:r>
              <a:rPr lang="en-US" altLang="zh-CN" sz="1400" dirty="0" smtClean="0">
                <a:solidFill>
                  <a:schemeClr val="bg1"/>
                </a:solidFill>
                <a:cs typeface="华文楷体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cs typeface="华文楷体"/>
              </a:rPr>
            </a:br>
            <a:r>
              <a:rPr lang="zh-CN" altLang="en-US" sz="1400" dirty="0">
                <a:solidFill>
                  <a:schemeClr val="bg1"/>
                </a:solidFill>
                <a:cs typeface="华文楷体"/>
              </a:rPr>
              <a:t>申请</a:t>
            </a:r>
            <a:r>
              <a:rPr lang="zh-CN" altLang="en-US" sz="1400" dirty="0" smtClean="0">
                <a:solidFill>
                  <a:schemeClr val="bg1"/>
                </a:solidFill>
                <a:cs typeface="华文楷体"/>
              </a:rPr>
              <a:t>平台</a:t>
            </a:r>
            <a:endParaRPr lang="en-US" altLang="zh-CN" sz="1400" dirty="0" smtClean="0">
              <a:solidFill>
                <a:schemeClr val="bg1"/>
              </a:solidFill>
              <a:cs typeface="华文楷体"/>
            </a:endParaRPr>
          </a:p>
        </p:txBody>
      </p:sp>
      <p:sp>
        <p:nvSpPr>
          <p:cNvPr id="8" name="Rectangle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99437" y="4838413"/>
            <a:ext cx="2016125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>
              <a:spcBef>
                <a:spcPct val="20000"/>
              </a:spcBef>
            </a:pPr>
            <a:endParaRPr lang="en-US" altLang="zh-CN" sz="1400" b="0" dirty="0">
              <a:latin typeface="宋体" pitchFamily="2" charset="-122"/>
              <a:ea typeface="宋体" pitchFamily="2" charset="-122"/>
              <a:cs typeface="华文楷体"/>
            </a:endParaRPr>
          </a:p>
        </p:txBody>
      </p: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7051025" y="3473180"/>
            <a:ext cx="1597687" cy="14732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362843"/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监控预算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申报流程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</p:txBody>
      </p:sp>
      <p:sp>
        <p:nvSpPr>
          <p:cNvPr id="10" name="Oval 71"/>
          <p:cNvSpPr>
            <a:spLocks noChangeArrowheads="1"/>
          </p:cNvSpPr>
          <p:nvPr/>
        </p:nvSpPr>
        <p:spPr bwMode="auto">
          <a:xfrm>
            <a:off x="4249115" y="3473180"/>
            <a:ext cx="1597686" cy="1473200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431B00"/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华文楷体"/>
              </a:rPr>
              <a:t>精细化</a:t>
            </a:r>
            <a:r>
              <a:rPr lang="en-US" altLang="zh-CN" sz="1400" dirty="0" smtClean="0">
                <a:solidFill>
                  <a:schemeClr val="bg1"/>
                </a:solidFill>
                <a:cs typeface="华文楷体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cs typeface="华文楷体"/>
              </a:rPr>
            </a:br>
            <a:r>
              <a:rPr lang="zh-CN" altLang="en-US" sz="1400" dirty="0" smtClean="0">
                <a:solidFill>
                  <a:schemeClr val="bg1"/>
                </a:solidFill>
                <a:cs typeface="华文楷体"/>
              </a:rPr>
              <a:t>预算管理</a:t>
            </a:r>
            <a:endParaRPr lang="en-US" altLang="zh-CN" sz="1400" dirty="0">
              <a:solidFill>
                <a:schemeClr val="bg1"/>
              </a:solidFill>
              <a:cs typeface="华文楷体"/>
            </a:endParaRPr>
          </a:p>
        </p:txBody>
      </p:sp>
      <p:sp>
        <p:nvSpPr>
          <p:cNvPr id="11" name="Rectangle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00740" y="5007077"/>
            <a:ext cx="2016125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>
              <a:spcBef>
                <a:spcPct val="20000"/>
              </a:spcBef>
            </a:pPr>
            <a:r>
              <a:rPr lang="zh-CN" altLang="en-US" sz="1400" kern="0" dirty="0">
                <a:solidFill>
                  <a:prstClr val="black"/>
                </a:solidFill>
                <a:latin typeface="Arial"/>
                <a:ea typeface="微软雅黑"/>
              </a:rPr>
              <a:t>预算填制的过程管理平台和预算填制的全流程支持：实现预算填制的过程管理，</a:t>
            </a:r>
            <a:r>
              <a:rPr lang="zh-CN" altLang="en-US" sz="1400" kern="0" dirty="0" smtClean="0">
                <a:solidFill>
                  <a:prstClr val="black"/>
                </a:solidFill>
                <a:latin typeface="Arial"/>
                <a:ea typeface="微软雅黑"/>
              </a:rPr>
              <a:t>监控全过程的</a:t>
            </a:r>
            <a:r>
              <a:rPr lang="zh-CN" altLang="en-US" sz="1400" kern="0" dirty="0">
                <a:solidFill>
                  <a:prstClr val="black"/>
                </a:solidFill>
                <a:latin typeface="Arial"/>
                <a:ea typeface="微软雅黑"/>
              </a:rPr>
              <a:t>预算填制</a:t>
            </a:r>
          </a:p>
        </p:txBody>
      </p:sp>
      <p:sp>
        <p:nvSpPr>
          <p:cNvPr id="14" name="Rectangle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66345" y="5055711"/>
            <a:ext cx="1876896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>
              <a:spcBef>
                <a:spcPct val="20000"/>
              </a:spcBef>
            </a:pPr>
            <a:r>
              <a:rPr lang="zh-CN" altLang="en-US" sz="1400" kern="0" dirty="0" smtClean="0">
                <a:solidFill>
                  <a:prstClr val="black"/>
                </a:solidFill>
                <a:latin typeface="Arial"/>
                <a:ea typeface="微软雅黑"/>
              </a:rPr>
              <a:t>插件化、层次化构建业务预算申报平台，将目前预算申报内容纳入管理范围，支持未来申报扩展</a:t>
            </a:r>
            <a:endParaRPr lang="zh-CN" altLang="en-US" sz="1400" kern="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5" name="Rectangl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49114" y="5024943"/>
            <a:ext cx="1763045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>
              <a:spcBef>
                <a:spcPct val="20000"/>
              </a:spcBef>
            </a:pPr>
            <a:r>
              <a:rPr lang="zh-CN" altLang="en-US" sz="1400" kern="0" dirty="0" smtClean="0">
                <a:solidFill>
                  <a:prstClr val="black"/>
                </a:solidFill>
                <a:latin typeface="Arial"/>
                <a:ea typeface="微软雅黑"/>
              </a:rPr>
              <a:t>支持预算相关的流程管理，从业务到财务预算数据可追溯，精细化管理</a:t>
            </a:r>
            <a:endParaRPr lang="zh-CN" altLang="en-US" sz="1400" kern="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2648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zRlhKPikqDST66El40j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zRlhKPikqDST66El40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zRlhKPikqDST66El40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zRlhKPikqDST66El40jw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folHlink"/>
                </a:outerShdw>
              </a:effectLst>
            </a14:hiddenEffects>
          </a:ext>
        </a:extLst>
      </a:spPr>
      <a:bodyPr wrap="none" anchor="ctr"/>
      <a:lstStyle>
        <a:defPPr marL="230188" indent="-230188" algn="ctr">
          <a:defRPr sz="14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17349</TotalTime>
  <Words>391</Words>
  <Application>Microsoft Office PowerPoint</Application>
  <PresentationFormat>全屏显示(4:3)</PresentationFormat>
  <Paragraphs>96</Paragraphs>
  <Slides>8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HY각헤드라인M</vt:lpstr>
      <vt:lpstr>黑体</vt:lpstr>
      <vt:lpstr>华文楷体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预算申报系统功能结构图</vt:lpstr>
      <vt:lpstr>申报系统核心流程</vt:lpstr>
      <vt:lpstr>PowerPoint 演示文稿</vt:lpstr>
      <vt:lpstr>PowerPoint 演示文稿</vt:lpstr>
      <vt:lpstr>PowerPoint 演示文稿</vt:lpstr>
      <vt:lpstr>界面示例</vt:lpstr>
      <vt:lpstr>预算申报系统目标</vt:lpstr>
    </vt:vector>
  </TitlesOfParts>
  <Company>sohu.com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SOHU.com</dc:title>
  <dc:creator>李义良</dc:creator>
  <cp:lastModifiedBy>Jingde Li</cp:lastModifiedBy>
  <cp:revision>1450</cp:revision>
  <dcterms:created xsi:type="dcterms:W3CDTF">2009-02-18T08:44:04Z</dcterms:created>
  <dcterms:modified xsi:type="dcterms:W3CDTF">2016-06-21T02:34:30Z</dcterms:modified>
</cp:coreProperties>
</file>