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451" r:id="rId2"/>
    <p:sldId id="448" r:id="rId3"/>
    <p:sldId id="449" r:id="rId4"/>
    <p:sldId id="450" r:id="rId5"/>
    <p:sldId id="442" r:id="rId6"/>
    <p:sldId id="444" r:id="rId7"/>
    <p:sldId id="446" r:id="rId8"/>
    <p:sldId id="447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0504D"/>
    <a:srgbClr val="FFC000"/>
    <a:srgbClr val="D99694"/>
    <a:srgbClr val="93CDDD"/>
    <a:srgbClr val="FF8F28"/>
    <a:srgbClr val="FF8F29"/>
    <a:srgbClr val="D5F5FF"/>
    <a:srgbClr val="B8EEFF"/>
    <a:srgbClr val="D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469" autoAdjust="0"/>
  </p:normalViewPr>
  <p:slideViewPr>
    <p:cSldViewPr>
      <p:cViewPr varScale="1">
        <p:scale>
          <a:sx n="113" d="100"/>
          <a:sy n="113" d="100"/>
        </p:scale>
        <p:origin x="1524" y="114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80A00-0645-4720-85DF-775C62060F7C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B4BE2-C5C4-49FD-9801-86D9F884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3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B953A-586F-4763-8306-23145E5C3C65}" type="datetimeFigureOut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2646-A988-4774-81BC-596D8B212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2016/5/17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2016/5/17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2016/5/17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2016/5/17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2"/>
          <p:cNvSpPr txBox="1">
            <a:spLocks/>
          </p:cNvSpPr>
          <p:nvPr userDrawn="1"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单击此处编辑母版副标题样式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868144" y="764704"/>
            <a:ext cx="320384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51520" y="764704"/>
            <a:ext cx="2791219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12629" y="1124744"/>
            <a:ext cx="1207043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0" name="组合 106"/>
          <p:cNvGrpSpPr/>
          <p:nvPr/>
        </p:nvGrpSpPr>
        <p:grpSpPr>
          <a:xfrm>
            <a:off x="397816" y="1124744"/>
            <a:ext cx="285752" cy="285752"/>
            <a:chOff x="718314" y="1571612"/>
            <a:chExt cx="285752" cy="285752"/>
          </a:xfrm>
        </p:grpSpPr>
        <p:sp>
          <p:nvSpPr>
            <p:cNvPr id="41" name="椭圆 40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7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83568" y="112474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预算控制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3568" y="764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控制系统</a:t>
            </a:r>
            <a:r>
              <a:rPr kumimoji="1" lang="en-US" altLang="zh-CN" dirty="0" smtClean="0">
                <a:solidFill>
                  <a:srgbClr val="000000"/>
                </a:solidFill>
              </a:rPr>
              <a:t>(PR)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419872" y="764704"/>
            <a:ext cx="2304256" cy="936104"/>
          </a:xfrm>
          <a:prstGeom prst="rect">
            <a:avLst/>
          </a:prstGeom>
          <a:solidFill>
            <a:srgbClr val="C6E9A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491880" y="764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控制系统</a:t>
            </a:r>
            <a:r>
              <a:rPr kumimoji="1" lang="en-US" altLang="zh-CN" dirty="0" smtClean="0">
                <a:solidFill>
                  <a:srgbClr val="000000"/>
                </a:solidFill>
              </a:rPr>
              <a:t>(</a:t>
            </a:r>
            <a:r>
              <a:rPr kumimoji="1" lang="zh-CN" altLang="en-US" dirty="0" smtClean="0">
                <a:solidFill>
                  <a:srgbClr val="000000"/>
                </a:solidFill>
              </a:rPr>
              <a:t>版权</a:t>
            </a:r>
            <a:r>
              <a:rPr kumimoji="1" lang="en-US" altLang="zh-CN" dirty="0" smtClean="0">
                <a:solidFill>
                  <a:srgbClr val="000000"/>
                </a:solidFill>
              </a:rPr>
              <a:t>)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652989" y="1196752"/>
            <a:ext cx="1495077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3" name="组合 106"/>
          <p:cNvGrpSpPr/>
          <p:nvPr/>
        </p:nvGrpSpPr>
        <p:grpSpPr>
          <a:xfrm>
            <a:off x="3635896" y="1196752"/>
            <a:ext cx="285752" cy="285752"/>
            <a:chOff x="718314" y="1571612"/>
            <a:chExt cx="285752" cy="285752"/>
          </a:xfrm>
        </p:grpSpPr>
        <p:sp>
          <p:nvSpPr>
            <p:cNvPr id="54" name="椭圆 53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7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995936" y="119675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预算控制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300192" y="764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控制系统</a:t>
            </a:r>
            <a:r>
              <a:rPr kumimoji="1" lang="en-US" altLang="zh-CN" dirty="0" smtClean="0">
                <a:solidFill>
                  <a:srgbClr val="000000"/>
                </a:solidFill>
              </a:rPr>
              <a:t>(</a:t>
            </a:r>
            <a:r>
              <a:rPr kumimoji="1" lang="zh-CN" altLang="en-US" dirty="0" smtClean="0">
                <a:solidFill>
                  <a:srgbClr val="000000"/>
                </a:solidFill>
              </a:rPr>
              <a:t>采购</a:t>
            </a:r>
            <a:r>
              <a:rPr kumimoji="1" lang="en-US" altLang="zh-CN" dirty="0" smtClean="0">
                <a:solidFill>
                  <a:srgbClr val="000000"/>
                </a:solidFill>
              </a:rPr>
              <a:t>)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965463" y="5463429"/>
            <a:ext cx="1398625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995936" y="546343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EBS</a:t>
            </a:r>
            <a:r>
              <a:rPr kumimoji="1" lang="zh-CN" altLang="en-US" dirty="0" smtClean="0">
                <a:solidFill>
                  <a:srgbClr val="000000"/>
                </a:solidFill>
              </a:rPr>
              <a:t>系统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965463" y="5895477"/>
            <a:ext cx="136815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3" name="组合 106"/>
          <p:cNvGrpSpPr/>
          <p:nvPr/>
        </p:nvGrpSpPr>
        <p:grpSpPr>
          <a:xfrm>
            <a:off x="3965463" y="5895477"/>
            <a:ext cx="360040" cy="285752"/>
            <a:chOff x="718314" y="1571612"/>
            <a:chExt cx="360040" cy="285752"/>
          </a:xfrm>
        </p:grpSpPr>
        <p:sp>
          <p:nvSpPr>
            <p:cNvPr id="64" name="椭圆 63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18314" y="1571613"/>
              <a:ext cx="3600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1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0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4325503" y="589547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考核分析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7294924" y="5445223"/>
            <a:ext cx="1398625" cy="9361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325397" y="544522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BI</a:t>
            </a:r>
            <a:r>
              <a:rPr kumimoji="1" lang="zh-CN" altLang="en-US" dirty="0" smtClean="0">
                <a:solidFill>
                  <a:srgbClr val="000000"/>
                </a:solidFill>
              </a:rPr>
              <a:t>系统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7294924" y="5877271"/>
            <a:ext cx="1368152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70" name="组合 106"/>
          <p:cNvGrpSpPr/>
          <p:nvPr/>
        </p:nvGrpSpPr>
        <p:grpSpPr>
          <a:xfrm>
            <a:off x="7294923" y="5877271"/>
            <a:ext cx="390514" cy="285752"/>
            <a:chOff x="718313" y="1571612"/>
            <a:chExt cx="390514" cy="285752"/>
          </a:xfrm>
        </p:grpSpPr>
        <p:sp>
          <p:nvSpPr>
            <p:cNvPr id="71" name="椭圆 70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18313" y="1571613"/>
              <a:ext cx="3905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1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0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654964" y="587727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考核分析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220072" y="537321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受益口径费用实际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数据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461301" y="1196752"/>
            <a:ext cx="1207043" cy="288032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14" name="组合 106"/>
          <p:cNvGrpSpPr/>
          <p:nvPr/>
        </p:nvGrpSpPr>
        <p:grpSpPr>
          <a:xfrm>
            <a:off x="6446488" y="1196752"/>
            <a:ext cx="285752" cy="285752"/>
            <a:chOff x="718314" y="1571612"/>
            <a:chExt cx="285752" cy="285752"/>
          </a:xfrm>
        </p:grpSpPr>
        <p:sp>
          <p:nvSpPr>
            <p:cNvPr id="115" name="椭圆 114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4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6732240" y="119675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预算控制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546689" y="5445224"/>
            <a:ext cx="83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签约口径</a:t>
            </a:r>
            <a:endParaRPr kumimoji="1" lang="en-US" altLang="zh-CN" sz="1200" dirty="0" smtClean="0">
              <a:solidFill>
                <a:srgbClr val="000000"/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收入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251216" y="2132856"/>
            <a:ext cx="4442334" cy="2344121"/>
          </a:xfrm>
          <a:prstGeom prst="rect">
            <a:avLst/>
          </a:prstGeom>
          <a:solidFill>
            <a:srgbClr val="C6E9A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7609" y="2197235"/>
            <a:ext cx="2130602" cy="27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Hyperion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Planning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96320" y="2647888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9" name="组合 106"/>
          <p:cNvGrpSpPr/>
          <p:nvPr/>
        </p:nvGrpSpPr>
        <p:grpSpPr>
          <a:xfrm>
            <a:off x="5896320" y="2647888"/>
            <a:ext cx="264217" cy="255477"/>
            <a:chOff x="718314" y="1571612"/>
            <a:chExt cx="285752" cy="285752"/>
          </a:xfrm>
        </p:grpSpPr>
        <p:sp>
          <p:nvSpPr>
            <p:cNvPr id="10" name="椭圆 9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2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229227" y="2647888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 预算上报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294528" y="2647888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4" name="组合 106"/>
          <p:cNvGrpSpPr/>
          <p:nvPr/>
        </p:nvGrpSpPr>
        <p:grpSpPr>
          <a:xfrm>
            <a:off x="7294528" y="2647888"/>
            <a:ext cx="264217" cy="255477"/>
            <a:chOff x="718314" y="1571612"/>
            <a:chExt cx="285752" cy="285752"/>
          </a:xfrm>
        </p:grpSpPr>
        <p:sp>
          <p:nvSpPr>
            <p:cNvPr id="15" name="椭圆 14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3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627434" y="2647888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指标下达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896320" y="3549193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9" name="组合 106"/>
          <p:cNvGrpSpPr/>
          <p:nvPr/>
        </p:nvGrpSpPr>
        <p:grpSpPr>
          <a:xfrm>
            <a:off x="5896320" y="3549193"/>
            <a:ext cx="264217" cy="255477"/>
            <a:chOff x="718314" y="1571612"/>
            <a:chExt cx="285752" cy="285752"/>
          </a:xfrm>
        </p:grpSpPr>
        <p:sp>
          <p:nvSpPr>
            <p:cNvPr id="20" name="椭圆 19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6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229227" y="3549194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定稿下发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431531" y="3999845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4" name="组合 106"/>
          <p:cNvGrpSpPr/>
          <p:nvPr/>
        </p:nvGrpSpPr>
        <p:grpSpPr>
          <a:xfrm>
            <a:off x="4431531" y="3999846"/>
            <a:ext cx="264217" cy="255477"/>
            <a:chOff x="718314" y="1571612"/>
            <a:chExt cx="285752" cy="285752"/>
          </a:xfrm>
        </p:grpSpPr>
        <p:sp>
          <p:nvSpPr>
            <p:cNvPr id="25" name="椭圆 24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8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764438" y="3999846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预算调整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308304" y="3549193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9" name="组合 106"/>
          <p:cNvGrpSpPr/>
          <p:nvPr/>
        </p:nvGrpSpPr>
        <p:grpSpPr>
          <a:xfrm>
            <a:off x="7308304" y="3549193"/>
            <a:ext cx="264217" cy="255477"/>
            <a:chOff x="718314" y="1571612"/>
            <a:chExt cx="285752" cy="285752"/>
          </a:xfrm>
        </p:grpSpPr>
        <p:sp>
          <p:nvSpPr>
            <p:cNvPr id="30" name="椭圆 29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7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641210" y="3549194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预算控制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431531" y="2647888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4" name="组合 106"/>
          <p:cNvGrpSpPr/>
          <p:nvPr/>
        </p:nvGrpSpPr>
        <p:grpSpPr>
          <a:xfrm>
            <a:off x="4431531" y="2647888"/>
            <a:ext cx="264217" cy="255477"/>
            <a:chOff x="718314" y="1571612"/>
            <a:chExt cx="285752" cy="285752"/>
          </a:xfrm>
        </p:grpSpPr>
        <p:sp>
          <p:nvSpPr>
            <p:cNvPr id="35" name="椭圆 34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1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764438" y="2647888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战略目标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431531" y="3549193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92" name="组合 106"/>
          <p:cNvGrpSpPr/>
          <p:nvPr/>
        </p:nvGrpSpPr>
        <p:grpSpPr>
          <a:xfrm>
            <a:off x="4431531" y="3549193"/>
            <a:ext cx="264217" cy="255477"/>
            <a:chOff x="718314" y="1571612"/>
            <a:chExt cx="285752" cy="285752"/>
          </a:xfrm>
        </p:grpSpPr>
        <p:sp>
          <p:nvSpPr>
            <p:cNvPr id="93" name="椭圆 92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5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4764438" y="3549194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汇总审批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431531" y="3098540"/>
            <a:ext cx="4128041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964182" y="3098540"/>
            <a:ext cx="2824449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预算编制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grpSp>
        <p:nvGrpSpPr>
          <p:cNvPr id="98" name="组合 106"/>
          <p:cNvGrpSpPr/>
          <p:nvPr/>
        </p:nvGrpSpPr>
        <p:grpSpPr>
          <a:xfrm>
            <a:off x="4431531" y="3098540"/>
            <a:ext cx="264217" cy="255477"/>
            <a:chOff x="718314" y="1571612"/>
            <a:chExt cx="285752" cy="285752"/>
          </a:xfrm>
        </p:grpSpPr>
        <p:sp>
          <p:nvSpPr>
            <p:cNvPr id="99" name="椭圆 98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4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137" name="矩形 136"/>
          <p:cNvSpPr/>
          <p:nvPr/>
        </p:nvSpPr>
        <p:spPr bwMode="auto">
          <a:xfrm>
            <a:off x="5896320" y="3999845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38" name="组合 106"/>
          <p:cNvGrpSpPr/>
          <p:nvPr/>
        </p:nvGrpSpPr>
        <p:grpSpPr>
          <a:xfrm>
            <a:off x="5896320" y="3999845"/>
            <a:ext cx="264217" cy="255477"/>
            <a:chOff x="718314" y="1571612"/>
            <a:chExt cx="285752" cy="285752"/>
          </a:xfrm>
        </p:grpSpPr>
        <p:sp>
          <p:nvSpPr>
            <p:cNvPr id="139" name="椭圆 138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718314" y="1571613"/>
              <a:ext cx="2857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9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6229227" y="3999846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滚动预测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7308304" y="3999845"/>
            <a:ext cx="1265045" cy="25751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43" name="组合 106"/>
          <p:cNvGrpSpPr/>
          <p:nvPr/>
        </p:nvGrpSpPr>
        <p:grpSpPr>
          <a:xfrm>
            <a:off x="7308304" y="3999845"/>
            <a:ext cx="332907" cy="255477"/>
            <a:chOff x="718314" y="1571612"/>
            <a:chExt cx="360040" cy="285752"/>
          </a:xfrm>
        </p:grpSpPr>
        <p:sp>
          <p:nvSpPr>
            <p:cNvPr id="144" name="椭圆 143"/>
            <p:cNvSpPr/>
            <p:nvPr/>
          </p:nvSpPr>
          <p:spPr bwMode="auto">
            <a:xfrm>
              <a:off x="718314" y="1571612"/>
              <a:ext cx="285752" cy="285752"/>
            </a:xfrm>
            <a:prstGeom prst="ellipse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楷体" pitchFamily="49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718314" y="1571613"/>
              <a:ext cx="3600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1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Arial Narrow" pitchFamily="34" charset="0"/>
                  <a:ea typeface="楷体" pitchFamily="49" charset="-122"/>
                </a:rPr>
                <a:t>0</a:t>
              </a:r>
              <a:endParaRPr lang="zh-CN" altLang="en-US" sz="1200" dirty="0">
                <a:solidFill>
                  <a:schemeClr val="tx1"/>
                </a:solidFill>
                <a:latin typeface="Arial Narrow" pitchFamily="34" charset="0"/>
                <a:ea typeface="楷体" pitchFamily="49" charset="-122"/>
              </a:endParaRPr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7641210" y="3999846"/>
            <a:ext cx="865557" cy="24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000000"/>
                </a:solidFill>
              </a:rPr>
              <a:t>预实分析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52" name="灯片编号占位符 1"/>
          <p:cNvSpPr txBox="1">
            <a:spLocks/>
          </p:cNvSpPr>
          <p:nvPr/>
        </p:nvSpPr>
        <p:spPr>
          <a:xfrm>
            <a:off x="8629600" y="6112942"/>
            <a:ext cx="514400" cy="31301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AE0072C9-D489-4EBE-B5B5-DE681F357A4D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1835696" y="141277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预算调整数据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6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申报接口流程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21137"/>
            <a:ext cx="8064896" cy="5560191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6920491" y="2060848"/>
            <a:ext cx="1543286" cy="648072"/>
          </a:xfrm>
          <a:prstGeom prst="borderCallout1">
            <a:avLst>
              <a:gd name="adj1" fmla="val 48798"/>
              <a:gd name="adj2" fmla="val -1201"/>
              <a:gd name="adj3" fmla="val 304546"/>
              <a:gd name="adj4" fmla="val -2955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每天</a:t>
            </a:r>
            <a:r>
              <a:rPr lang="zh-CN" altLang="en-US" sz="800" dirty="0">
                <a:solidFill>
                  <a:schemeClr val="tx1"/>
                </a:solidFill>
              </a:rPr>
              <a:t>定时同步至接口表，控制系统取。或申报系统新增后调用控制系统（</a:t>
            </a:r>
            <a:r>
              <a:rPr lang="en-US" altLang="zh-CN" sz="800" dirty="0">
                <a:solidFill>
                  <a:schemeClr val="tx1"/>
                </a:solidFill>
              </a:rPr>
              <a:t>PR</a:t>
            </a:r>
            <a:r>
              <a:rPr lang="zh-CN" altLang="en-US" sz="800" dirty="0">
                <a:solidFill>
                  <a:schemeClr val="tx1"/>
                </a:solidFill>
              </a:rPr>
              <a:t>、版权、采购）接口，推送至控制系统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6948264" y="3140968"/>
            <a:ext cx="1543286" cy="648072"/>
          </a:xfrm>
          <a:prstGeom prst="borderCallout1">
            <a:avLst>
              <a:gd name="adj1" fmla="val 48798"/>
              <a:gd name="adj2" fmla="val -1201"/>
              <a:gd name="adj3" fmla="val 198724"/>
              <a:gd name="adj4" fmla="val -41624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申报定稿、更新后同步到接口表，或申报定稿后调用控制系统（</a:t>
            </a:r>
            <a:r>
              <a:rPr lang="en-US" altLang="zh-CN" sz="800" dirty="0">
                <a:solidFill>
                  <a:schemeClr val="tx1"/>
                </a:solidFill>
              </a:rPr>
              <a:t>PR</a:t>
            </a:r>
            <a:r>
              <a:rPr lang="zh-CN" altLang="en-US" sz="800" dirty="0">
                <a:solidFill>
                  <a:schemeClr val="tx1"/>
                </a:solidFill>
              </a:rPr>
              <a:t>、版权、采购）接口</a:t>
            </a:r>
            <a:r>
              <a:rPr lang="zh-CN" altLang="en-US" sz="800" dirty="0" smtClean="0">
                <a:solidFill>
                  <a:schemeClr val="tx1"/>
                </a:solidFill>
              </a:rPr>
              <a:t>，推送至控制系统</a:t>
            </a:r>
            <a:r>
              <a:rPr lang="zh-CN" altLang="en-US" sz="8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971600" y="4437112"/>
            <a:ext cx="93610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根据分析需要及时回传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11" idx="2"/>
          </p:cNvCxnSpPr>
          <p:nvPr/>
        </p:nvCxnSpPr>
        <p:spPr>
          <a:xfrm>
            <a:off x="1439652" y="4725144"/>
            <a:ext cx="2196244" cy="786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71600" y="5360415"/>
            <a:ext cx="93610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根据分析需要及时回传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907704" y="5511823"/>
            <a:ext cx="2808312" cy="136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8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接口流程说明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88890"/>
              </p:ext>
            </p:extLst>
          </p:nvPr>
        </p:nvGraphicFramePr>
        <p:xfrm>
          <a:off x="323527" y="800555"/>
          <a:ext cx="8424938" cy="563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3"/>
                <a:gridCol w="3721015"/>
                <a:gridCol w="982909"/>
                <a:gridCol w="1053117"/>
                <a:gridCol w="1053117"/>
                <a:gridCol w="1053117"/>
              </a:tblGrid>
              <a:tr h="3030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步骤说明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责任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目标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组织编码名称从</a:t>
                      </a:r>
                      <a:r>
                        <a:rPr lang="en-US" altLang="zh-CN" sz="1200" dirty="0" smtClean="0"/>
                        <a:t>PS</a:t>
                      </a:r>
                      <a:r>
                        <a:rPr lang="zh-CN" altLang="en-US" sz="1200" dirty="0" smtClean="0"/>
                        <a:t>系统抽取到接口平台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PS</a:t>
                      </a:r>
                      <a:r>
                        <a:rPr lang="zh-CN" altLang="en-US" sz="1200" dirty="0" smtClean="0"/>
                        <a:t>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组织与预算部门映射关系从</a:t>
                      </a:r>
                      <a:r>
                        <a:rPr lang="en-US" altLang="zh-CN" sz="1200" dirty="0" smtClean="0"/>
                        <a:t>PS</a:t>
                      </a:r>
                      <a:r>
                        <a:rPr lang="zh-CN" altLang="en-US" sz="1200" dirty="0" smtClean="0"/>
                        <a:t>系统抽取到接口平台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申报组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PS</a:t>
                      </a:r>
                      <a:r>
                        <a:rPr lang="zh-CN" altLang="en-US" sz="1200" dirty="0" smtClean="0"/>
                        <a:t>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科目、预算部门从预算系统抽取到接口平台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申报组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预算系统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场景、版本从预算系统抽取到接口平台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预算系统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组织从接口平台导入申报系统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组织与预算部门映射关系从接口平台导入申报系统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申报系统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接口表</a:t>
                      </a:r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科目、预算部门从接口平台导入申报系统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申报系统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接口表</a:t>
                      </a:r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场景、版本从接口平台导入申报系统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2424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项目从申报系统导入接口平台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申报数据导入接口平台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44573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申报部门、科目、项目基础数据从接口平台导入控制系统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控制组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控制系统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申报数据从接口平台导入控制系统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控制组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控制系统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44573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控制发生数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预算保留数、占用数、余额</a:t>
                      </a:r>
                      <a:r>
                        <a:rPr lang="en-US" altLang="zh-CN" sz="1200" dirty="0" smtClean="0"/>
                        <a:t>)</a:t>
                      </a:r>
                      <a:r>
                        <a:rPr lang="zh-CN" altLang="en-US" sz="1200" dirty="0" smtClean="0"/>
                        <a:t>从控制系统导入接口平台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控制系统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445739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控制发生数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预算保留数、占用数、余额</a:t>
                      </a:r>
                      <a:r>
                        <a:rPr lang="en-US" altLang="zh-CN" sz="1200" dirty="0" smtClean="0"/>
                        <a:t>)</a:t>
                      </a:r>
                      <a:r>
                        <a:rPr lang="zh-CN" altLang="en-US" sz="1200" dirty="0" smtClean="0"/>
                        <a:t>从接口平台导入控制系统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预算外审批数据从控制系统导入接口平台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控制系统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  <a:tr h="303026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预算外审批数据从接口平台导入申报系统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申报组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接口平台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申报系统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接口表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3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837"/>
              </p:ext>
            </p:extLst>
          </p:nvPr>
        </p:nvGraphicFramePr>
        <p:xfrm>
          <a:off x="179512" y="1124744"/>
          <a:ext cx="41148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预算部门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预算科目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预算项目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预算年度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预算期间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预算金额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软件服务费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专业服务费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技术服务费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Q1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84603"/>
              </p:ext>
            </p:extLst>
          </p:nvPr>
        </p:nvGraphicFramePr>
        <p:xfrm>
          <a:off x="179512" y="2368302"/>
          <a:ext cx="2016224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1152128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PS</a:t>
                      </a:r>
                      <a:r>
                        <a:rPr lang="zh-CN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预算部门</a:t>
                      </a:r>
                      <a:endParaRPr lang="zh-CN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财务组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EBS</a:t>
                      </a:r>
                      <a:r>
                        <a:rPr lang="zh-CN" altLang="en-US" sz="1000" u="none" strike="noStrike">
                          <a:effectLst/>
                        </a:rPr>
                        <a:t>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ERP</a:t>
                      </a:r>
                      <a:r>
                        <a:rPr lang="zh-CN" altLang="en-US" sz="1000" u="none" strike="noStrike" dirty="0">
                          <a:effectLst/>
                        </a:rPr>
                        <a:t>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北京广告销售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上海广告销售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03389"/>
              </p:ext>
            </p:extLst>
          </p:nvPr>
        </p:nvGraphicFramePr>
        <p:xfrm>
          <a:off x="179512" y="4149080"/>
          <a:ext cx="4392488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609210"/>
                <a:gridCol w="697220"/>
                <a:gridCol w="773620"/>
                <a:gridCol w="551100"/>
                <a:gridCol w="627498"/>
                <a:gridCol w="557776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PS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预算部门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预算科目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预算项目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预算年度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预算期间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预算金额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财务组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软件服务费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2016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EBS</a:t>
                      </a:r>
                      <a:r>
                        <a:rPr lang="zh-CN" altLang="en-US" sz="1000" u="none" strike="noStrike">
                          <a:effectLst/>
                        </a:rPr>
                        <a:t>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软件服务费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100000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财务组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技术服务费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200000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EBS</a:t>
                      </a:r>
                      <a:r>
                        <a:rPr lang="zh-CN" altLang="en-US" sz="1000" u="none" strike="noStrike">
                          <a:effectLst/>
                        </a:rPr>
                        <a:t>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</a:rPr>
                        <a:t>技术服务费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25813" y="714356"/>
            <a:ext cx="869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申报系统：申报接口表数据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907540"/>
            <a:ext cx="869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控制系统：从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PS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获取控制系统组织与预算部门映射关系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3645024"/>
            <a:ext cx="869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控制系统：预算控制数据（按照明细控）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813" y="5301208"/>
            <a:ext cx="3970123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财务组：专业服务费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软件服务费申请金额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80000;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部：预算余额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=100000-80000=20000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EBS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组：正常情况最多申请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8024" y="3645024"/>
            <a:ext cx="4131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控制系统：预算控制数据（按科目控）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99012"/>
              </p:ext>
            </p:extLst>
          </p:nvPr>
        </p:nvGraphicFramePr>
        <p:xfrm>
          <a:off x="4860032" y="4149080"/>
          <a:ext cx="3618868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/>
                <a:gridCol w="609210"/>
                <a:gridCol w="697220"/>
                <a:gridCol w="551100"/>
                <a:gridCol w="627498"/>
                <a:gridCol w="557776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PS</a:t>
                      </a:r>
                      <a:r>
                        <a:rPr lang="zh-CN" altLang="en-US" sz="1000" b="1" u="none" strike="noStrike" dirty="0">
                          <a:effectLst/>
                        </a:rPr>
                        <a:t>部门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预算部门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>
                          <a:effectLst/>
                        </a:rPr>
                        <a:t>预算科目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预算年度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预算期间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1" u="none" strike="noStrike" dirty="0">
                          <a:effectLst/>
                        </a:rPr>
                        <a:t>预算金额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财务组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>
                          <a:effectLst/>
                        </a:rPr>
                        <a:t>2016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 smtClean="0">
                          <a:effectLst/>
                        </a:rPr>
                        <a:t>300000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EBS</a:t>
                      </a:r>
                      <a:r>
                        <a:rPr lang="zh-CN" altLang="en-US" sz="1000" u="none" strike="noStrike">
                          <a:effectLst/>
                        </a:rPr>
                        <a:t>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ERP</a:t>
                      </a:r>
                      <a:r>
                        <a:rPr lang="zh-CN" altLang="en-US" sz="1000" u="none" strike="noStrike">
                          <a:effectLst/>
                        </a:rPr>
                        <a:t>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</a:rPr>
                        <a:t>专业服务费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u="none" strike="noStrike" dirty="0" smtClean="0">
                          <a:effectLst/>
                        </a:rPr>
                        <a:t>300000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720532" y="5301207"/>
            <a:ext cx="3970123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财务组：专业服务费申请金额：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80000;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ERP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部：预算余额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=300000-80000=220000</a:t>
            </a:r>
          </a:p>
          <a:p>
            <a:pPr>
              <a:spcBef>
                <a:spcPct val="20000"/>
              </a:spcBef>
              <a:buClr>
                <a:srgbClr val="CC3300"/>
              </a:buClr>
              <a:buSzPct val="70000"/>
            </a:pP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EBS</a:t>
            </a:r>
            <a:r>
              <a:rPr lang="zh-CN" altLang="en-US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组：正常情况最多申请</a:t>
            </a:r>
            <a:r>
              <a:rPr lang="en-US" altLang="zh-CN" sz="1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220000</a:t>
            </a:r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644008" y="3717032"/>
            <a:ext cx="0" cy="266320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申报系统数据集成图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10015" y="1963449"/>
            <a:ext cx="1513559" cy="1790777"/>
            <a:chOff x="510015" y="1793769"/>
            <a:chExt cx="1513559" cy="196045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10015" y="1793769"/>
              <a:ext cx="1513559" cy="196045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64574" y="1846640"/>
              <a:ext cx="1333534" cy="3450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30188" indent="-230188" algn="ctr"/>
              <a:r>
                <a:rPr lang="zh-CN" altLang="en-US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预算系统</a:t>
              </a:r>
              <a:endPara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10545" y="2316020"/>
              <a:ext cx="948092" cy="33017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30188" indent="-230188"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909062" y="2670110"/>
              <a:ext cx="948092" cy="33017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30188" indent="-230188"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916058" y="3032127"/>
              <a:ext cx="948092" cy="33017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30188" indent="-230188"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903829" y="3386734"/>
              <a:ext cx="948092" cy="33017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folHlink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30188" indent="-230188"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肘形连接符 11"/>
            <p:cNvCxnSpPr/>
            <p:nvPr/>
          </p:nvCxnSpPr>
          <p:spPr bwMode="auto">
            <a:xfrm rot="16200000" flipH="1">
              <a:off x="368294" y="2638019"/>
              <a:ext cx="883130" cy="209697"/>
            </a:xfrm>
            <a:prstGeom prst="bentConnector2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肘形连接符 70"/>
            <p:cNvCxnSpPr>
              <a:endCxn id="11" idx="2"/>
            </p:cNvCxnSpPr>
            <p:nvPr/>
          </p:nvCxnSpPr>
          <p:spPr bwMode="auto">
            <a:xfrm rot="16200000" flipH="1">
              <a:off x="172007" y="2819999"/>
              <a:ext cx="1272295" cy="191347"/>
            </a:xfrm>
            <a:prstGeom prst="bentConnector2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肘形连接符 71"/>
            <p:cNvCxnSpPr>
              <a:endCxn id="9" idx="2"/>
            </p:cNvCxnSpPr>
            <p:nvPr/>
          </p:nvCxnSpPr>
          <p:spPr bwMode="auto">
            <a:xfrm rot="16200000" flipH="1">
              <a:off x="491224" y="2417360"/>
              <a:ext cx="630280" cy="205393"/>
            </a:xfrm>
            <a:prstGeom prst="bentConnector2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肘形连接符 72"/>
            <p:cNvCxnSpPr/>
            <p:nvPr/>
          </p:nvCxnSpPr>
          <p:spPr bwMode="auto">
            <a:xfrm rot="16200000" flipH="1">
              <a:off x="677826" y="2232083"/>
              <a:ext cx="276191" cy="206879"/>
            </a:xfrm>
            <a:prstGeom prst="bentConnector2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4" name="矩形 73"/>
          <p:cNvSpPr/>
          <p:nvPr/>
        </p:nvSpPr>
        <p:spPr bwMode="auto">
          <a:xfrm>
            <a:off x="2624315" y="925493"/>
            <a:ext cx="2196678" cy="2830263"/>
          </a:xfrm>
          <a:prstGeom prst="rect">
            <a:avLst/>
          </a:prstGeom>
          <a:solidFill>
            <a:srgbClr val="D99694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t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申报系统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2936392" y="1340767"/>
            <a:ext cx="1540004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13"/>
          <p:cNvSpPr>
            <a:spLocks noChangeArrowheads="1"/>
          </p:cNvSpPr>
          <p:nvPr/>
        </p:nvSpPr>
        <p:spPr bwMode="auto">
          <a:xfrm>
            <a:off x="2936392" y="2204864"/>
            <a:ext cx="1540004" cy="360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上箭头 80"/>
          <p:cNvSpPr/>
          <p:nvPr/>
        </p:nvSpPr>
        <p:spPr bwMode="auto">
          <a:xfrm>
            <a:off x="2618324" y="3869083"/>
            <a:ext cx="360000" cy="720000"/>
          </a:xfrm>
          <a:prstGeom prst="upArrow">
            <a:avLst/>
          </a:prstGeom>
          <a:solidFill>
            <a:srgbClr val="FFFF99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基础数导入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下箭头 81"/>
          <p:cNvSpPr/>
          <p:nvPr/>
        </p:nvSpPr>
        <p:spPr bwMode="auto">
          <a:xfrm>
            <a:off x="3563610" y="3867778"/>
            <a:ext cx="360000" cy="720000"/>
          </a:xfrm>
          <a:prstGeom prst="downArrow">
            <a:avLst/>
          </a:prstGeom>
          <a:solidFill>
            <a:srgbClr val="FFC000"/>
          </a:solidFill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申报数导出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336641" y="925493"/>
            <a:ext cx="3302713" cy="3104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控制系统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kumimoji="0" lang="zh-CN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、版权、采购</a:t>
            </a:r>
            <a:r>
              <a:rPr kumimoji="0" lang="en-US" altLang="zh-CN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ectangle 7"/>
          <p:cNvSpPr>
            <a:spLocks noChangeArrowheads="1"/>
          </p:cNvSpPr>
          <p:nvPr/>
        </p:nvSpPr>
        <p:spPr bwMode="auto">
          <a:xfrm>
            <a:off x="5459537" y="1346552"/>
            <a:ext cx="3049306" cy="1096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Rectangle 13"/>
          <p:cNvSpPr>
            <a:spLocks noChangeArrowheads="1"/>
          </p:cNvSpPr>
          <p:nvPr/>
        </p:nvSpPr>
        <p:spPr bwMode="auto">
          <a:xfrm>
            <a:off x="5552664" y="1450596"/>
            <a:ext cx="1246248" cy="34317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基础数据导入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13"/>
          <p:cNvSpPr>
            <a:spLocks noChangeArrowheads="1"/>
          </p:cNvSpPr>
          <p:nvPr/>
        </p:nvSpPr>
        <p:spPr bwMode="auto">
          <a:xfrm>
            <a:off x="7145446" y="1453518"/>
            <a:ext cx="1219382" cy="34317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申报数据导入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流程图: 预定义过程 97"/>
          <p:cNvSpPr/>
          <p:nvPr/>
        </p:nvSpPr>
        <p:spPr bwMode="auto">
          <a:xfrm>
            <a:off x="5580112" y="3369013"/>
            <a:ext cx="1440213" cy="604017"/>
          </a:xfrm>
          <a:prstGeom prst="flowChartPredefinedProcess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30188" indent="-230188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预算控制</a:t>
            </a: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5558344" y="1963449"/>
            <a:ext cx="1240568" cy="35165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组织映射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Rectangle 7"/>
          <p:cNvSpPr>
            <a:spLocks noChangeArrowheads="1"/>
          </p:cNvSpPr>
          <p:nvPr/>
        </p:nvSpPr>
        <p:spPr bwMode="auto">
          <a:xfrm>
            <a:off x="7124260" y="1947715"/>
            <a:ext cx="1240568" cy="35165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其他口径映射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Rectangle 13"/>
          <p:cNvSpPr>
            <a:spLocks noChangeArrowheads="1"/>
          </p:cNvSpPr>
          <p:nvPr/>
        </p:nvSpPr>
        <p:spPr bwMode="auto">
          <a:xfrm>
            <a:off x="5558000" y="2797794"/>
            <a:ext cx="1246248" cy="34317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虚尾箭头 115"/>
          <p:cNvSpPr/>
          <p:nvPr/>
        </p:nvSpPr>
        <p:spPr>
          <a:xfrm rot="5400000">
            <a:off x="5844548" y="2487868"/>
            <a:ext cx="263083" cy="261706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7142176" y="2801716"/>
            <a:ext cx="1246248" cy="34317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费用申请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肘形连接符 118"/>
          <p:cNvCxnSpPr>
            <a:stCxn id="115" idx="2"/>
            <a:endCxn id="98" idx="0"/>
          </p:cNvCxnSpPr>
          <p:nvPr/>
        </p:nvCxnSpPr>
        <p:spPr>
          <a:xfrm rot="16200000" flipH="1">
            <a:off x="6126649" y="3195442"/>
            <a:ext cx="228045" cy="1190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17" idx="2"/>
            <a:endCxn id="98" idx="0"/>
          </p:cNvCxnSpPr>
          <p:nvPr/>
        </p:nvCxnSpPr>
        <p:spPr>
          <a:xfrm rot="5400000">
            <a:off x="6920699" y="2524411"/>
            <a:ext cx="224123" cy="14650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上箭头 124"/>
          <p:cNvSpPr/>
          <p:nvPr/>
        </p:nvSpPr>
        <p:spPr bwMode="auto">
          <a:xfrm>
            <a:off x="5940152" y="4078675"/>
            <a:ext cx="468000" cy="468000"/>
          </a:xfrm>
          <a:prstGeom prst="upArrow">
            <a:avLst/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上箭头 125"/>
          <p:cNvSpPr/>
          <p:nvPr/>
        </p:nvSpPr>
        <p:spPr bwMode="auto">
          <a:xfrm>
            <a:off x="7092280" y="4078675"/>
            <a:ext cx="468000" cy="468000"/>
          </a:xfrm>
          <a:prstGeom prst="upArrow">
            <a:avLst/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0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</a:t>
            </a:r>
            <a:endParaRPr lang="en-US" altLang="zh-CN" sz="105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indent="-230188" algn="ctr"/>
            <a:r>
              <a:rPr lang="zh-CN" altLang="en-US" sz="10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</a:t>
            </a:r>
            <a:endParaRPr lang="zh-CN" altLang="en-US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上箭头 126"/>
          <p:cNvSpPr/>
          <p:nvPr/>
        </p:nvSpPr>
        <p:spPr bwMode="auto">
          <a:xfrm>
            <a:off x="6516216" y="4078675"/>
            <a:ext cx="468000" cy="468000"/>
          </a:xfrm>
          <a:prstGeom prst="upArrow">
            <a:avLst/>
          </a:prstGeom>
          <a:solidFill>
            <a:srgbClr val="FFC000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 algn="ctr"/>
            <a:r>
              <a:rPr lang="zh-CN" altLang="en-US" sz="10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altLang="zh-CN" sz="105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0188" indent="-230188" algn="ctr"/>
            <a:r>
              <a:rPr lang="zh-CN" altLang="en-US" sz="105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</a:t>
            </a:r>
            <a:endParaRPr lang="zh-CN" altLang="en-US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下箭头 131"/>
          <p:cNvSpPr/>
          <p:nvPr/>
        </p:nvSpPr>
        <p:spPr bwMode="auto">
          <a:xfrm>
            <a:off x="986820" y="3861128"/>
            <a:ext cx="468000" cy="720000"/>
          </a:xfrm>
          <a:prstGeom prst="downArrow">
            <a:avLst/>
          </a:prstGeom>
          <a:solidFill>
            <a:srgbClr val="FFFF99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基础数导出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7535973" y="3373482"/>
            <a:ext cx="959351" cy="24407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控制发生数</a:t>
            </a:r>
            <a:endParaRPr lang="zh-CN" altLang="en-US" sz="1100" b="1" dirty="0"/>
          </a:p>
        </p:txBody>
      </p:sp>
      <p:sp>
        <p:nvSpPr>
          <p:cNvPr id="136" name="右箭头 135"/>
          <p:cNvSpPr/>
          <p:nvPr/>
        </p:nvSpPr>
        <p:spPr>
          <a:xfrm>
            <a:off x="7105977" y="3440756"/>
            <a:ext cx="339639" cy="1510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下箭头 136"/>
          <p:cNvSpPr/>
          <p:nvPr/>
        </p:nvSpPr>
        <p:spPr>
          <a:xfrm>
            <a:off x="7632392" y="4078675"/>
            <a:ext cx="468000" cy="46800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/>
              <a:t>控制</a:t>
            </a:r>
            <a:endParaRPr lang="zh-CN" altLang="en-US" sz="900" b="1" dirty="0"/>
          </a:p>
        </p:txBody>
      </p:sp>
      <p:sp>
        <p:nvSpPr>
          <p:cNvPr id="138" name="上箭头 137"/>
          <p:cNvSpPr/>
          <p:nvPr/>
        </p:nvSpPr>
        <p:spPr>
          <a:xfrm>
            <a:off x="4036253" y="3839955"/>
            <a:ext cx="360000" cy="720000"/>
          </a:xfrm>
          <a:prstGeom prst="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/>
              <a:t>控制发生</a:t>
            </a:r>
            <a:endParaRPr lang="zh-CN" altLang="en-US" sz="9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467544" y="4699800"/>
            <a:ext cx="8158304" cy="1331983"/>
            <a:chOff x="467544" y="4699800"/>
            <a:chExt cx="8158304" cy="1609520"/>
          </a:xfrm>
        </p:grpSpPr>
        <p:grpSp>
          <p:nvGrpSpPr>
            <p:cNvPr id="80" name="组合 79"/>
            <p:cNvGrpSpPr/>
            <p:nvPr/>
          </p:nvGrpSpPr>
          <p:grpSpPr>
            <a:xfrm>
              <a:off x="467544" y="4699800"/>
              <a:ext cx="8158304" cy="1609520"/>
              <a:chOff x="555889" y="3346362"/>
              <a:chExt cx="4144684" cy="1738822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55889" y="3346362"/>
                <a:ext cx="4144684" cy="17388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39476" tIns="239476" rIns="239476" bIns="239476" numCol="1" spcCol="1270" anchor="t" anchorCtr="0">
                <a:noAutofit/>
              </a:bodyPr>
              <a:lstStyle/>
              <a:p>
                <a:pPr lvl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0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36725" y="3896816"/>
                <a:ext cx="954554" cy="108012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5176" tIns="125176" rIns="125176" bIns="125176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23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ODI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抽取、转换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加载</a:t>
                </a:r>
                <a:endParaRPr lang="zh-CN" altLang="en-US" sz="24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627944" y="3896817"/>
                <a:ext cx="402491" cy="108011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388" tIns="120388" rIns="120388" bIns="120388" numCol="1" spcCol="1270" anchor="ctr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</a:t>
                </a:r>
                <a:endParaRPr lang="en-US" altLang="zh-CN" sz="2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000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</a:t>
                </a:r>
                <a:endParaRPr lang="en-US" altLang="zh-CN" sz="20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3325274" y="4810815"/>
              <a:ext cx="2150451" cy="354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388" tIns="120388" rIns="120388" bIns="120388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接口平台</a:t>
              </a:r>
              <a:endPara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3442177" y="5209321"/>
              <a:ext cx="3865587" cy="999799"/>
              <a:chOff x="3597821" y="5203735"/>
              <a:chExt cx="4878022" cy="999799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597821" y="5203735"/>
                <a:ext cx="4878022" cy="99979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spcFirstLastPara="0" vert="horz" wrap="square" lIns="120388" tIns="120388" rIns="120388" bIns="120388" numCol="1" spcCol="1270" anchor="t" anchorCtr="0">
                <a:noAutofit/>
              </a:bodyPr>
              <a:lstStyle/>
              <a:p>
                <a:pPr lvl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3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Rectangle 13"/>
              <p:cNvSpPr>
                <a:spLocks noChangeArrowheads="1"/>
              </p:cNvSpPr>
              <p:nvPr/>
            </p:nvSpPr>
            <p:spPr bwMode="auto">
              <a:xfrm>
                <a:off x="4464788" y="5592298"/>
                <a:ext cx="937433" cy="499845"/>
              </a:xfrm>
              <a:prstGeom prst="rect">
                <a:avLst/>
              </a:prstGeom>
              <a:solidFill>
                <a:schemeClr val="accent4"/>
              </a:solidFill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120388" tIns="120388" rIns="120388" bIns="120388" numCol="1" spcCol="1270" anchor="ctr" anchorCtr="0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5464327" y="5592298"/>
                <a:ext cx="937433" cy="4998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120388" tIns="120388" rIns="120388" bIns="120388" numCol="1" spcCol="1270" anchor="ctr" anchorCtr="0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版权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Rectangle 13"/>
              <p:cNvSpPr>
                <a:spLocks noChangeArrowheads="1"/>
              </p:cNvSpPr>
              <p:nvPr/>
            </p:nvSpPr>
            <p:spPr bwMode="auto">
              <a:xfrm>
                <a:off x="6463867" y="5592298"/>
                <a:ext cx="937433" cy="499845"/>
              </a:xfrm>
              <a:prstGeom prst="rect">
                <a:avLst/>
              </a:prstGeom>
              <a:solidFill>
                <a:srgbClr val="93CDDD"/>
              </a:solidFill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spcFirstLastPara="0" vert="horz" wrap="square" lIns="120388" tIns="120388" rIns="120388" bIns="120388" numCol="1" spcCol="1270" anchor="ctr" anchorCtr="0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采购</a:t>
                </a:r>
                <a:endPara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3675655" y="5582352"/>
                <a:ext cx="727026" cy="519737"/>
              </a:xfrm>
              <a:prstGeom prst="rect">
                <a:avLst/>
              </a:prstGeom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120388" tIns="120388" rIns="120388" bIns="120388" numCol="1" spcCol="1270" anchor="ctr" anchorCtr="0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1200" b="1" dirty="0" smtClean="0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基础数据</a:t>
                </a:r>
                <a:endParaRPr lang="en-US" altLang="zh-CN" sz="12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auto">
              <a:xfrm>
                <a:off x="7463408" y="5592298"/>
                <a:ext cx="937433" cy="499845"/>
              </a:xfrm>
              <a:prstGeom prst="rect">
                <a:avLst/>
              </a:prstGeom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120388" tIns="120388" rIns="120388" bIns="120388" numCol="1" spcCol="1270" anchor="ctr" anchorCtr="0">
                <a:noAutofit/>
              </a:bodyPr>
              <a:lstStyle/>
              <a:p>
                <a:pPr algn="ctr" defTabSz="10223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0" name="矩形 89"/>
            <p:cNvSpPr/>
            <p:nvPr/>
          </p:nvSpPr>
          <p:spPr>
            <a:xfrm>
              <a:off x="4261415" y="5243215"/>
              <a:ext cx="2150451" cy="3546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388" tIns="120388" rIns="120388" bIns="120388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3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申报数据</a:t>
              </a:r>
              <a:endParaRPr lang="zh-CN" altLang="en-US" sz="23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366471" y="5209321"/>
              <a:ext cx="1142371" cy="500263"/>
            </a:xfrm>
            <a:prstGeom prst="rect">
              <a:avLst/>
            </a:prstGeom>
            <a:solidFill>
              <a:srgbClr val="C0504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388" tIns="120388" rIns="120388" bIns="120388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控制发生数</a:t>
              </a:r>
              <a:endParaRPr lang="zh-CN" altLang="en-US" sz="14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10015" y="930696"/>
            <a:ext cx="1513559" cy="9128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64574" y="998982"/>
            <a:ext cx="1333534" cy="3151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30188" indent="-230188" algn="ctr"/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肘形连接符 12"/>
          <p:cNvCxnSpPr/>
          <p:nvPr/>
        </p:nvCxnSpPr>
        <p:spPr bwMode="auto">
          <a:xfrm rot="16200000" flipH="1">
            <a:off x="551446" y="1393941"/>
            <a:ext cx="315282" cy="148382"/>
          </a:xfrm>
          <a:prstGeom prst="bentConnector3">
            <a:avLst>
              <a:gd name="adj1" fmla="val 10019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65407" y="1444034"/>
            <a:ext cx="948092" cy="33017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30188" indent="-230188"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下箭头 58"/>
          <p:cNvSpPr/>
          <p:nvPr/>
        </p:nvSpPr>
        <p:spPr bwMode="auto">
          <a:xfrm>
            <a:off x="3090967" y="3861128"/>
            <a:ext cx="360000" cy="720000"/>
          </a:xfrm>
          <a:prstGeom prst="downArrow">
            <a:avLst/>
          </a:prstGeom>
          <a:solidFill>
            <a:srgbClr val="FFFF99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基础数导出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02409" y="6102854"/>
            <a:ext cx="764385" cy="301172"/>
          </a:xfrm>
          <a:prstGeom prst="rightArrow">
            <a:avLst/>
          </a:prstGeom>
          <a:solidFill>
            <a:srgbClr val="FFFF99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上箭头 62"/>
          <p:cNvSpPr/>
          <p:nvPr/>
        </p:nvSpPr>
        <p:spPr bwMode="auto">
          <a:xfrm>
            <a:off x="5332017" y="4078675"/>
            <a:ext cx="468000" cy="468000"/>
          </a:xfrm>
          <a:prstGeom prst="upArrow">
            <a:avLst/>
          </a:prstGeom>
          <a:solidFill>
            <a:srgbClr val="FFFF99"/>
          </a:solidFill>
          <a:ln w="2857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2936392" y="1772816"/>
            <a:ext cx="1540004" cy="360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模版配置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2627784" y="6116540"/>
            <a:ext cx="764385" cy="301172"/>
          </a:xfrm>
          <a:prstGeom prst="rightArrow">
            <a:avLst/>
          </a:prstGeom>
          <a:solidFill>
            <a:srgbClr val="FFC000"/>
          </a:solidFill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indent="-230188"/>
            <a:endParaRPr lang="zh-CN" altLang="en-US" sz="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4716016" y="6128558"/>
            <a:ext cx="764385" cy="301172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/>
          </a:p>
        </p:txBody>
      </p:sp>
      <p:sp>
        <p:nvSpPr>
          <p:cNvPr id="68" name="矩形 67"/>
          <p:cNvSpPr/>
          <p:nvPr/>
        </p:nvSpPr>
        <p:spPr>
          <a:xfrm>
            <a:off x="1331640" y="6102854"/>
            <a:ext cx="1303326" cy="29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88" tIns="120388" rIns="120388" bIns="120388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19462" y="6115435"/>
            <a:ext cx="1231284" cy="29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88" tIns="120388" rIns="120388" bIns="120388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申报数据</a:t>
            </a:r>
            <a:endPara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89912" y="6127644"/>
            <a:ext cx="1309000" cy="29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88" tIns="120388" rIns="120388" bIns="120388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控制发生数</a:t>
            </a:r>
            <a:endPara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7533517" y="3720138"/>
            <a:ext cx="959351" cy="244078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预算外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3" name="右箭头 92"/>
          <p:cNvSpPr/>
          <p:nvPr/>
        </p:nvSpPr>
        <p:spPr>
          <a:xfrm>
            <a:off x="7103521" y="3787412"/>
            <a:ext cx="339639" cy="1510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358881" y="5589240"/>
            <a:ext cx="1149961" cy="3658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88" tIns="120388" rIns="120388" bIns="120388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</a:t>
            </a:r>
            <a:endParaRPr lang="zh-CN" alt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8130828" y="4106511"/>
            <a:ext cx="468000" cy="46800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预算外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6759943" y="6157986"/>
            <a:ext cx="764385" cy="301172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/>
          </a:p>
        </p:txBody>
      </p:sp>
      <p:sp>
        <p:nvSpPr>
          <p:cNvPr id="103" name="矩形 102"/>
          <p:cNvSpPr/>
          <p:nvPr/>
        </p:nvSpPr>
        <p:spPr>
          <a:xfrm>
            <a:off x="7326280" y="6157072"/>
            <a:ext cx="1231284" cy="29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88" tIns="120388" rIns="120388" bIns="120388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上箭头 103"/>
          <p:cNvSpPr/>
          <p:nvPr/>
        </p:nvSpPr>
        <p:spPr>
          <a:xfrm>
            <a:off x="4508897" y="3866289"/>
            <a:ext cx="360000" cy="720000"/>
          </a:xfrm>
          <a:prstGeom prst="up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预算外回传</a:t>
            </a: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5" name="Rectangle 13"/>
          <p:cNvSpPr>
            <a:spLocks noChangeArrowheads="1"/>
          </p:cNvSpPr>
          <p:nvPr/>
        </p:nvSpPr>
        <p:spPr bwMode="auto">
          <a:xfrm>
            <a:off x="2944482" y="2636912"/>
            <a:ext cx="1540004" cy="3600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控制发生数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13"/>
          <p:cNvSpPr>
            <a:spLocks noChangeArrowheads="1"/>
          </p:cNvSpPr>
          <p:nvPr/>
        </p:nvSpPr>
        <p:spPr bwMode="auto">
          <a:xfrm>
            <a:off x="2944482" y="3067328"/>
            <a:ext cx="1540004" cy="360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marL="230188" indent="-230188"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76328" y="6162524"/>
            <a:ext cx="1309000" cy="293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0388" tIns="120388" rIns="120388" bIns="120388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Aft>
                <a:spcPct val="35000"/>
              </a:spcAft>
            </a:pPr>
            <a:r>
              <a: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</a:t>
            </a:r>
            <a:endParaRPr lang="zh-CN" altLang="en-US" sz="16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54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申报基础数据管理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19" y="836712"/>
            <a:ext cx="8690655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申报主数据的维护。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项目分类：在申报系统维护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申报科目：从预算系统同步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申报组织：从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PS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申报组织和预算部门映射关系：从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申报内部主数据关系维护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项目分类与组织关系维护。用于控制用户申报数录入、申报数导入的项目。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申报数据分类配置。区分哪些数据属于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、版权、采购。用于导出申报数据给控制系统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9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申报给控制系统接口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19" y="836712"/>
            <a:ext cx="8690655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申报主数据导出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申报项目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申报科目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申报部门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申报数据导出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控制数据：导出申报明细数据，控制系统根据控制粒度收缩。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同步策略：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3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主数据：每天定时同步至接口表，控制系统取。或申报系统新增后调用控制系统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、版权、采购）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接口，推送至控制系统。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00150" lvl="3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申报数据：申报定稿、更新后同步到接口表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，或申报定稿后调用控制系统（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、版权、采购）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，推送至控制系统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控制系统实际数回传申报系统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19" y="836712"/>
            <a:ext cx="8690655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数据回传口径。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控制口径发生数：预算占用数、预算保留数、预算余额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预算外数据：预算外审批的数据，从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系统回传</a:t>
            </a:r>
            <a:endParaRPr lang="en-US" altLang="zh-CN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lvl="1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数据回传策略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可根据分析需要（每天、每小时）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要考虑控制系统数据计算效率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2" indent="-28575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8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15106</TotalTime>
  <Words>1089</Words>
  <Application>Microsoft Office PowerPoint</Application>
  <PresentationFormat>全屏显示(4:3)</PresentationFormat>
  <Paragraphs>331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楷体</vt:lpstr>
      <vt:lpstr>宋体</vt:lpstr>
      <vt:lpstr>微软雅黑</vt:lpstr>
      <vt:lpstr>Arial</vt:lpstr>
      <vt:lpstr>Arial Narrow</vt:lpstr>
      <vt:lpstr>Calibri</vt:lpstr>
      <vt:lpstr>Wingdings</vt:lpstr>
      <vt:lpstr>自定义设计方案</vt:lpstr>
      <vt:lpstr>PowerPoint 演示文稿</vt:lpstr>
      <vt:lpstr>申报接口流程</vt:lpstr>
      <vt:lpstr>接口流程说明</vt:lpstr>
      <vt:lpstr>示例</vt:lpstr>
      <vt:lpstr>申报系统数据集成图</vt:lpstr>
      <vt:lpstr>申报基础数据管理</vt:lpstr>
      <vt:lpstr>申报给控制系统接口</vt:lpstr>
      <vt:lpstr>控制系统实际数回传申报系统</vt:lpstr>
    </vt:vector>
  </TitlesOfParts>
  <Company>sohu.com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SOHU.com</dc:title>
  <dc:creator>李义良</dc:creator>
  <cp:lastModifiedBy>李义良</cp:lastModifiedBy>
  <cp:revision>1263</cp:revision>
  <dcterms:created xsi:type="dcterms:W3CDTF">2009-02-18T08:44:04Z</dcterms:created>
  <dcterms:modified xsi:type="dcterms:W3CDTF">2016-05-17T01:58:17Z</dcterms:modified>
</cp:coreProperties>
</file>