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454" r:id="rId2"/>
    <p:sldId id="459" r:id="rId3"/>
    <p:sldId id="456" r:id="rId4"/>
    <p:sldId id="449" r:id="rId5"/>
    <p:sldId id="466" r:id="rId6"/>
    <p:sldId id="468" r:id="rId7"/>
    <p:sldId id="467" r:id="rId8"/>
    <p:sldId id="450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2C7"/>
    <a:srgbClr val="FFFF00"/>
    <a:srgbClr val="C0504D"/>
    <a:srgbClr val="FFC000"/>
    <a:srgbClr val="D99694"/>
    <a:srgbClr val="93CDDD"/>
    <a:srgbClr val="FF8F28"/>
    <a:srgbClr val="FF8F29"/>
    <a:srgbClr val="D5F5FF"/>
    <a:srgbClr val="B8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424" autoAdjust="0"/>
  </p:normalViewPr>
  <p:slideViewPr>
    <p:cSldViewPr>
      <p:cViewPr>
        <p:scale>
          <a:sx n="60" d="100"/>
          <a:sy n="60" d="100"/>
        </p:scale>
        <p:origin x="-1548" y="-156"/>
      </p:cViewPr>
      <p:guideLst>
        <p:guide orient="horz" pos="2160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80A00-0645-4720-85DF-775C62060F7C}" type="datetimeFigureOut">
              <a:rPr lang="zh-CN" altLang="en-US" smtClean="0"/>
              <a:pPr/>
              <a:t>2016/6/7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B4BE2-C5C4-49FD-9801-86D9F884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3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B953A-586F-4763-8306-23145E5C3C65}" type="datetimeFigureOut">
              <a:rPr lang="zh-CN" altLang="en-US" smtClean="0"/>
              <a:pPr/>
              <a:t>2016/6/7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2646-A988-4774-81BC-596D8B212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4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2016/6/7 Tuesday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2016/6/7 Tuesday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2016/6/7 Tuesday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2016/6/7 Tuesday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2CD42-DC0D-43BE-AFD2-47A4025AA449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789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2016/6/7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2"/>
          <p:cNvSpPr txBox="1">
            <a:spLocks/>
          </p:cNvSpPr>
          <p:nvPr userDrawn="1"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单击此处编辑母版副标题样式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0914C-DBAC-498B-81B6-50E90C7720AF}" type="slidenum">
              <a:rPr lang="en-GB" altLang="en-US" sz="1292">
                <a:solidFill>
                  <a:srgbClr val="000000"/>
                </a:solidFill>
                <a:latin typeface="Arial" pitchFamily="34" charset="0"/>
              </a:rPr>
              <a:pPr/>
              <a:t>1</a:t>
            </a:fld>
            <a:endParaRPr lang="en-GB" altLang="en-US" sz="1292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j-ea"/>
              </a:rPr>
              <a:t>申报系统功能结构图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296125" y="1033097"/>
            <a:ext cx="8596355" cy="5213838"/>
          </a:xfrm>
          <a:prstGeom prst="roundRect">
            <a:avLst>
              <a:gd name="adj" fmla="val 433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800000"/>
              </a:solidFill>
              <a:latin typeface="Arial" pitchFamily="34" charset="0"/>
            </a:endParaRPr>
          </a:p>
        </p:txBody>
      </p:sp>
      <p:sp>
        <p:nvSpPr>
          <p:cNvPr id="3" name="同侧圆角矩形 2"/>
          <p:cNvSpPr/>
          <p:nvPr/>
        </p:nvSpPr>
        <p:spPr bwMode="auto">
          <a:xfrm>
            <a:off x="345157" y="1033789"/>
            <a:ext cx="8453686" cy="422684"/>
          </a:xfrm>
          <a:prstGeom prst="round2SameRect">
            <a:avLst>
              <a:gd name="adj1" fmla="val 26176"/>
              <a:gd name="adj2" fmla="val 0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申报系统功能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结构图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15605" y="5612869"/>
            <a:ext cx="8312791" cy="28178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接口平台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15605" y="4978843"/>
            <a:ext cx="8312791" cy="28178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消息平台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15605" y="4344816"/>
            <a:ext cx="8312791" cy="28178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工作流平台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419101" y="4626220"/>
            <a:ext cx="1128346" cy="282819"/>
          </a:xfrm>
          <a:prstGeom prst="rect">
            <a:avLst/>
          </a:prstGeom>
          <a:solidFill>
            <a:srgbClr val="92D050"/>
          </a:soli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业务审批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1824405" y="4626220"/>
            <a:ext cx="1126880" cy="282819"/>
          </a:xfrm>
          <a:prstGeom prst="rect">
            <a:avLst/>
          </a:prstGeom>
          <a:solidFill>
            <a:srgbClr val="92D050"/>
          </a:soli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财务审核</a:t>
            </a:r>
          </a:p>
        </p:txBody>
      </p:sp>
      <p:sp>
        <p:nvSpPr>
          <p:cNvPr id="68" name="矩形 67"/>
          <p:cNvSpPr/>
          <p:nvPr/>
        </p:nvSpPr>
        <p:spPr bwMode="auto">
          <a:xfrm>
            <a:off x="3234105" y="4626220"/>
            <a:ext cx="1126880" cy="282819"/>
          </a:xfrm>
          <a:prstGeom prst="rect">
            <a:avLst/>
          </a:prstGeom>
          <a:solidFill>
            <a:srgbClr val="92D050"/>
          </a:soli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工作流转发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4642339" y="4626220"/>
            <a:ext cx="1126881" cy="282819"/>
          </a:xfrm>
          <a:prstGeom prst="rect">
            <a:avLst/>
          </a:prstGeom>
          <a:solidFill>
            <a:srgbClr val="92D050"/>
          </a:soli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工作流加签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6122377" y="4626220"/>
            <a:ext cx="1126881" cy="282819"/>
          </a:xfrm>
          <a:prstGeom prst="rect">
            <a:avLst/>
          </a:prstGeom>
          <a:solidFill>
            <a:srgbClr val="92D050"/>
          </a:soli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工作流通知</a:t>
            </a:r>
          </a:p>
        </p:txBody>
      </p:sp>
      <p:sp>
        <p:nvSpPr>
          <p:cNvPr id="71" name="矩形 70"/>
          <p:cNvSpPr/>
          <p:nvPr/>
        </p:nvSpPr>
        <p:spPr bwMode="auto">
          <a:xfrm>
            <a:off x="7600951" y="4626220"/>
            <a:ext cx="1126880" cy="282819"/>
          </a:xfrm>
          <a:prstGeom prst="rect">
            <a:avLst/>
          </a:prstGeom>
          <a:solidFill>
            <a:srgbClr val="92D050"/>
          </a:soli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移动审批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416169" y="5260731"/>
            <a:ext cx="1620000" cy="281354"/>
          </a:xfrm>
          <a:prstGeom prst="rect">
            <a:avLst/>
          </a:prstGeom>
          <a:solidFill>
            <a:srgbClr val="FEE8E8"/>
          </a:soli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邮件通知</a:t>
            </a:r>
          </a:p>
        </p:txBody>
      </p:sp>
      <p:sp>
        <p:nvSpPr>
          <p:cNvPr id="73" name="矩形 72"/>
          <p:cNvSpPr/>
          <p:nvPr/>
        </p:nvSpPr>
        <p:spPr bwMode="auto">
          <a:xfrm>
            <a:off x="2591245" y="5260731"/>
            <a:ext cx="1620000" cy="281354"/>
          </a:xfrm>
          <a:prstGeom prst="rect">
            <a:avLst/>
          </a:prstGeom>
          <a:solidFill>
            <a:srgbClr val="FEE8E8"/>
          </a:soli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通知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824208" y="5260731"/>
            <a:ext cx="1620000" cy="281354"/>
          </a:xfrm>
          <a:prstGeom prst="rect">
            <a:avLst/>
          </a:prstGeom>
          <a:solidFill>
            <a:srgbClr val="FEE8E8"/>
          </a:soli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系统通知</a:t>
            </a:r>
          </a:p>
        </p:txBody>
      </p:sp>
      <p:sp>
        <p:nvSpPr>
          <p:cNvPr id="75" name="矩形 74"/>
          <p:cNvSpPr/>
          <p:nvPr/>
        </p:nvSpPr>
        <p:spPr bwMode="auto">
          <a:xfrm>
            <a:off x="7099436" y="5260731"/>
            <a:ext cx="1620000" cy="281354"/>
          </a:xfrm>
          <a:prstGeom prst="rect">
            <a:avLst/>
          </a:prstGeom>
          <a:solidFill>
            <a:srgbClr val="FEE8E8"/>
          </a:soli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通知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549556" y="5895243"/>
            <a:ext cx="1126800" cy="2808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PLN</a:t>
            </a: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系统接口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941064" y="5895243"/>
            <a:ext cx="1126800" cy="2808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控制系统接口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364088" y="5895243"/>
            <a:ext cx="1126800" cy="2808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报表平台接口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452320" y="5893777"/>
            <a:ext cx="1126800" cy="280800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其他系统接口</a:t>
            </a:r>
          </a:p>
        </p:txBody>
      </p:sp>
      <p:sp>
        <p:nvSpPr>
          <p:cNvPr id="90" name="矩形 89"/>
          <p:cNvSpPr/>
          <p:nvPr/>
        </p:nvSpPr>
        <p:spPr bwMode="auto">
          <a:xfrm>
            <a:off x="395536" y="1537725"/>
            <a:ext cx="1126881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110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91" name="矩形 90"/>
          <p:cNvSpPr/>
          <p:nvPr/>
        </p:nvSpPr>
        <p:spPr bwMode="auto">
          <a:xfrm>
            <a:off x="1605158" y="1537725"/>
            <a:ext cx="1126880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业务申报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799825" y="1537725"/>
            <a:ext cx="1126881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申报审批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012003" y="1537725"/>
            <a:ext cx="1126880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数据管理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5226240" y="1537725"/>
            <a:ext cx="1126881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逻辑规则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437072" y="1537725"/>
            <a:ext cx="1126880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通知提醒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7628556" y="1537725"/>
            <a:ext cx="1126881" cy="2813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10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10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395536" y="1901205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模板创建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95536" y="225194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模板定义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605158" y="1901205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en-US" altLang="zh-CN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1605158" y="225194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申报调整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95536" y="2600048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模板修改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95536" y="296065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模板配置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95536" y="3299498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模板查询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2799825" y="1901205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审批流程定制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2799825" y="225194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在线审批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4012003" y="1901205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基础数据维护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4012003" y="225194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映射关系维护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4012003" y="2600048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数据备份与恢复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226240" y="1901205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校验规则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226240" y="225194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6437072" y="1901205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待办事项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6437072" y="225194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进度查询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605158" y="2600048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校验警示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008560" y="296065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数据复制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628556" y="1901205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场景版本管理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628556" y="225194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请求管理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639316" y="2600048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用户日志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605158" y="296065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申报查询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635536" y="296065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参数管理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628282" y="3305895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权限管理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605158" y="3299498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数据导出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226240" y="2600048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口径转换规则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614789" y="3684520"/>
            <a:ext cx="1126880" cy="281354"/>
          </a:xfrm>
          <a:prstGeom prst="rect">
            <a:avLst/>
          </a:prstGeom>
          <a:ln w="952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923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策略配置</a:t>
            </a:r>
            <a:endParaRPr lang="zh-CN" altLang="en-US" sz="923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4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4"/>
          <p:cNvSpPr>
            <a:spLocks noChangeArrowheads="1"/>
          </p:cNvSpPr>
          <p:nvPr/>
        </p:nvSpPr>
        <p:spPr bwMode="auto">
          <a:xfrm>
            <a:off x="467544" y="4869160"/>
            <a:ext cx="3528392" cy="1368152"/>
          </a:xfrm>
          <a:prstGeom prst="rect">
            <a:avLst/>
          </a:prstGeom>
          <a:solidFill>
            <a:srgbClr val="B8C8A0"/>
          </a:solidFill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t" anchorCtr="0"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申报支持系统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（资产、培训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13764" y="5751296"/>
            <a:ext cx="1260000" cy="342000"/>
          </a:xfrm>
          <a:prstGeom prst="rect">
            <a:avLst/>
          </a:prstGeom>
          <a:solidFill>
            <a:srgbClr val="E68208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培训费预算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申报系统交互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 bwMode="auto">
          <a:xfrm>
            <a:off x="2624315" y="1412776"/>
            <a:ext cx="2196678" cy="273630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t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申报系统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2936392" y="1877076"/>
            <a:ext cx="1540004" cy="360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13"/>
          <p:cNvSpPr>
            <a:spLocks noChangeArrowheads="1"/>
          </p:cNvSpPr>
          <p:nvPr/>
        </p:nvSpPr>
        <p:spPr bwMode="auto">
          <a:xfrm>
            <a:off x="2936392" y="2334406"/>
            <a:ext cx="1540004" cy="360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项目映射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336641" y="1340768"/>
            <a:ext cx="3302713" cy="3240000"/>
          </a:xfrm>
          <a:prstGeom prst="rect">
            <a:avLst/>
          </a:prstGeom>
          <a:solidFill>
            <a:srgbClr val="B8C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控制系统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、版权、采购、</a:t>
            </a: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CRM)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5636716" y="1862864"/>
            <a:ext cx="1260000" cy="34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织、项目、科目等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13"/>
          <p:cNvSpPr>
            <a:spLocks noChangeArrowheads="1"/>
          </p:cNvSpPr>
          <p:nvPr/>
        </p:nvSpPr>
        <p:spPr bwMode="auto">
          <a:xfrm>
            <a:off x="7185574" y="1862864"/>
            <a:ext cx="1260000" cy="342000"/>
          </a:xfrm>
          <a:prstGeom prst="rect">
            <a:avLst/>
          </a:prstGeom>
          <a:solidFill>
            <a:srgbClr val="E68208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申报数据</a:t>
            </a:r>
            <a:endParaRPr lang="en-US" altLang="zh-CN" sz="1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7185574" y="3573016"/>
            <a:ext cx="1260000" cy="342000"/>
          </a:xfrm>
          <a:prstGeom prst="rect">
            <a:avLst/>
          </a:prstGeom>
          <a:solidFill>
            <a:srgbClr val="F5D30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30188" indent="-230188" algn="ctr"/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预算控制</a:t>
            </a: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5636716" y="2378365"/>
            <a:ext cx="1260000" cy="34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30188" indent="-230188" algn="ctr"/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组织映射</a:t>
            </a:r>
            <a:endParaRPr lang="en-US" altLang="zh-CN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Rectangle 13"/>
          <p:cNvSpPr>
            <a:spLocks noChangeArrowheads="1"/>
          </p:cNvSpPr>
          <p:nvPr/>
        </p:nvSpPr>
        <p:spPr bwMode="auto">
          <a:xfrm>
            <a:off x="5636716" y="2996952"/>
            <a:ext cx="1260000" cy="342000"/>
          </a:xfrm>
          <a:prstGeom prst="rect">
            <a:avLst/>
          </a:prstGeom>
          <a:solidFill>
            <a:srgbClr val="F5D30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预算控制数</a:t>
            </a:r>
            <a:endParaRPr lang="zh-CN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7185574" y="2996952"/>
            <a:ext cx="1260000" cy="342000"/>
          </a:xfrm>
          <a:prstGeom prst="rect">
            <a:avLst/>
          </a:prstGeom>
          <a:solidFill>
            <a:srgbClr val="F5D30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申请单</a:t>
            </a:r>
            <a:endParaRPr lang="zh-CN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636716" y="3573016"/>
            <a:ext cx="1260000" cy="342000"/>
          </a:xfrm>
          <a:prstGeom prst="rect">
            <a:avLst/>
          </a:prstGeom>
          <a:solidFill>
            <a:srgbClr val="F5D302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预算发生数</a:t>
            </a:r>
            <a:endParaRPr lang="zh-CN" altLang="en-US" sz="13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636716" y="4077072"/>
            <a:ext cx="1260000" cy="342000"/>
          </a:xfrm>
          <a:prstGeom prst="rect">
            <a:avLst/>
          </a:prstGeom>
          <a:solidFill>
            <a:srgbClr val="F5D302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预算外数据</a:t>
            </a:r>
          </a:p>
        </p:txBody>
      </p:sp>
      <p:sp>
        <p:nvSpPr>
          <p:cNvPr id="105" name="Rectangle 13"/>
          <p:cNvSpPr>
            <a:spLocks noChangeArrowheads="1"/>
          </p:cNvSpPr>
          <p:nvPr/>
        </p:nvSpPr>
        <p:spPr bwMode="auto">
          <a:xfrm>
            <a:off x="2944482" y="2766454"/>
            <a:ext cx="1540004" cy="360000"/>
          </a:xfrm>
          <a:prstGeom prst="rect">
            <a:avLst/>
          </a:prstGeom>
          <a:solidFill>
            <a:srgbClr val="E68208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预算数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Rectangle 13"/>
          <p:cNvSpPr>
            <a:spLocks noChangeArrowheads="1"/>
          </p:cNvSpPr>
          <p:nvPr/>
        </p:nvSpPr>
        <p:spPr bwMode="auto">
          <a:xfrm>
            <a:off x="2944482" y="3198502"/>
            <a:ext cx="1540004" cy="360000"/>
          </a:xfrm>
          <a:prstGeom prst="rect">
            <a:avLst/>
          </a:prstGeom>
          <a:solidFill>
            <a:srgbClr val="F5D30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预算发生数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0015" y="2836164"/>
            <a:ext cx="1513559" cy="1528940"/>
          </a:xfrm>
          <a:prstGeom prst="rect">
            <a:avLst/>
          </a:prstGeom>
          <a:solidFill>
            <a:srgbClr val="B8C8A0"/>
          </a:solidFill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t" anchorCtr="0"/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13764" y="3191731"/>
            <a:ext cx="1260000" cy="43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marL="230188" indent="-230188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科目、部门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13764" y="3858413"/>
            <a:ext cx="1260000" cy="342000"/>
          </a:xfrm>
          <a:prstGeom prst="rect">
            <a:avLst/>
          </a:prstGeom>
          <a:solidFill>
            <a:srgbClr val="E6820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财务预算数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10015" y="1417979"/>
            <a:ext cx="1513559" cy="1330295"/>
          </a:xfrm>
          <a:prstGeom prst="rect">
            <a:avLst/>
          </a:prstGeom>
          <a:solidFill>
            <a:srgbClr val="B8C8A0"/>
          </a:solidFill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t" anchorCtr="0"/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2076933" y="1967101"/>
            <a:ext cx="481191" cy="34065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2089765" y="3592757"/>
            <a:ext cx="481191" cy="340657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左右箭头 110"/>
          <p:cNvSpPr/>
          <p:nvPr/>
        </p:nvSpPr>
        <p:spPr>
          <a:xfrm>
            <a:off x="4840339" y="2688547"/>
            <a:ext cx="481191" cy="340657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Rectangle 13"/>
          <p:cNvSpPr>
            <a:spLocks noChangeArrowheads="1"/>
          </p:cNvSpPr>
          <p:nvPr/>
        </p:nvSpPr>
        <p:spPr bwMode="auto">
          <a:xfrm>
            <a:off x="2952652" y="3645064"/>
            <a:ext cx="1540004" cy="360000"/>
          </a:xfrm>
          <a:prstGeom prst="rect">
            <a:avLst/>
          </a:prstGeom>
          <a:solidFill>
            <a:srgbClr val="F5D30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预算外数据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上弧形箭头 14"/>
          <p:cNvSpPr/>
          <p:nvPr/>
        </p:nvSpPr>
        <p:spPr>
          <a:xfrm>
            <a:off x="1754827" y="836712"/>
            <a:ext cx="3753277" cy="432048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Rectangle 7"/>
          <p:cNvSpPr>
            <a:spLocks noChangeArrowheads="1"/>
          </p:cNvSpPr>
          <p:nvPr/>
        </p:nvSpPr>
        <p:spPr bwMode="auto">
          <a:xfrm>
            <a:off x="7185574" y="2378365"/>
            <a:ext cx="1260000" cy="34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30188" indent="-230188" algn="ctr"/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项目映射</a:t>
            </a:r>
            <a:endParaRPr lang="en-US" altLang="zh-CN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613764" y="5319248"/>
            <a:ext cx="1260000" cy="342000"/>
          </a:xfrm>
          <a:prstGeom prst="rect">
            <a:avLst/>
          </a:prstGeom>
          <a:solidFill>
            <a:srgbClr val="E68208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库存数量</a:t>
            </a:r>
          </a:p>
        </p:txBody>
      </p:sp>
      <p:sp>
        <p:nvSpPr>
          <p:cNvPr id="162" name="矩形 161"/>
          <p:cNvSpPr/>
          <p:nvPr/>
        </p:nvSpPr>
        <p:spPr bwMode="auto">
          <a:xfrm>
            <a:off x="2303888" y="5319248"/>
            <a:ext cx="1260000" cy="342000"/>
          </a:xfrm>
          <a:prstGeom prst="rect">
            <a:avLst/>
          </a:prstGeom>
          <a:solidFill>
            <a:srgbClr val="E68208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报废更新数</a:t>
            </a:r>
          </a:p>
        </p:txBody>
      </p:sp>
      <p:sp>
        <p:nvSpPr>
          <p:cNvPr id="164" name="右箭头 163"/>
          <p:cNvSpPr/>
          <p:nvPr/>
        </p:nvSpPr>
        <p:spPr>
          <a:xfrm rot="5400000" flipH="1">
            <a:off x="2878880" y="4402040"/>
            <a:ext cx="415872" cy="3420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右箭头 164"/>
          <p:cNvSpPr/>
          <p:nvPr/>
        </p:nvSpPr>
        <p:spPr>
          <a:xfrm rot="12280170" flipH="1">
            <a:off x="4624653" y="4355474"/>
            <a:ext cx="490350" cy="3420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5364088" y="4725144"/>
            <a:ext cx="1872208" cy="1474311"/>
          </a:xfrm>
          <a:prstGeom prst="rect">
            <a:avLst/>
          </a:prstGeom>
          <a:solidFill>
            <a:srgbClr val="B8C8A0"/>
          </a:solidFill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t" anchorCtr="0"/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636716" y="5229200"/>
            <a:ext cx="1260000" cy="342000"/>
          </a:xfrm>
          <a:prstGeom prst="rect">
            <a:avLst/>
          </a:prstGeom>
          <a:solidFill>
            <a:srgbClr val="8B9978"/>
          </a:solidFill>
          <a:ln>
            <a:noFill/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marL="230188" indent="-230188" algn="ctr"/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预算执行分析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5636716" y="5706066"/>
            <a:ext cx="1260000" cy="342000"/>
          </a:xfrm>
          <a:prstGeom prst="rect">
            <a:avLst/>
          </a:prstGeom>
          <a:solidFill>
            <a:srgbClr val="8B9978"/>
          </a:solidFill>
          <a:ln>
            <a:noFill/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marL="230188" indent="-230188" algn="ctr"/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预算对比分析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Rectangle 7"/>
          <p:cNvSpPr>
            <a:spLocks noChangeArrowheads="1"/>
          </p:cNvSpPr>
          <p:nvPr/>
        </p:nvSpPr>
        <p:spPr bwMode="auto">
          <a:xfrm>
            <a:off x="613764" y="1916832"/>
            <a:ext cx="1260000" cy="34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7"/>
          <p:cNvSpPr>
            <a:spLocks noChangeArrowheads="1"/>
          </p:cNvSpPr>
          <p:nvPr/>
        </p:nvSpPr>
        <p:spPr bwMode="auto">
          <a:xfrm>
            <a:off x="613764" y="2348880"/>
            <a:ext cx="1260000" cy="34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组织映射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6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申报与控制接口流程</a:t>
            </a:r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005936"/>
              </p:ext>
            </p:extLst>
          </p:nvPr>
        </p:nvGraphicFramePr>
        <p:xfrm>
          <a:off x="611560" y="781062"/>
          <a:ext cx="8262018" cy="588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Visio" r:id="rId3" imgW="10025334" imgH="7145412" progId="Visio.Drawing.11">
                  <p:embed/>
                </p:oleObj>
              </mc:Choice>
              <mc:Fallback>
                <p:oleObj name="Visio" r:id="rId3" imgW="10025334" imgH="714541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781062"/>
                        <a:ext cx="8262018" cy="5888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2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接口流程说明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925"/>
              </p:ext>
            </p:extLst>
          </p:nvPr>
        </p:nvGraphicFramePr>
        <p:xfrm>
          <a:off x="251520" y="752631"/>
          <a:ext cx="8424938" cy="575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3"/>
                <a:gridCol w="3721015"/>
                <a:gridCol w="982909"/>
                <a:gridCol w="1053117"/>
                <a:gridCol w="1053117"/>
                <a:gridCol w="1053117"/>
              </a:tblGrid>
              <a:tr h="296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步骤说明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责任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目标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3756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组织编码名称、组织映射从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PS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系统抽取到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BUS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PS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BUS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9227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组织、组织映射从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BUS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平台导入申报系统、控制系统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申报组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</a:p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BUS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申报系统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</a:p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9227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预算科目、部门、场景、版本从预算系统抽取到接口平台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预算系统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9227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预算科目、部门、场景、版本从接口平台导入申报系统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3756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预算项目、项目与科目映射从申报系统导入接口平台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9227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预算科目、部门、项目、项目与科目映射关系从接口平台导入控制系统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</a:p>
                  </a:txBody>
                  <a:tcPr anchor="ctr"/>
                </a:tc>
              </a:tr>
              <a:tr h="23756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业务申报数据导入接口平台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3756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业务申报数据从接口平台导入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HP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HP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3756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财务在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HP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系统的业务申报数据基础上进行调整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财务部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HP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HP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系统内调整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9227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财务在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HP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系统编制其他财务预算并与步骤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一起形成财务口径预算定稿版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财务部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HP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HP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系统内编辑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3756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HP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系统财务口径预算数导入接口平台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HP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3756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财务口径预算数从接口平台导入申报系统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02088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控制系统将已经指定预算项目的申请单信息导入接口平台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4918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申报系统根据接口平台的申请单信息计算预算占用数、预算保留数、业务口径和财务口径预算余额、预算外金额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34517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申报系统将业务口径和财务口径预算金额、预算占用数、预算保留数、业务口径也财务口径预算余额、预算外金额导入接口平台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申报系统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37563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控制系统从接口平台获取申请单相关的预算返回信息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控制组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接口平台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控制系统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接口表</a:t>
                      </a:r>
                      <a:endParaRPr lang="zh-CN" altLang="en-US" sz="105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3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0567" y="-11114"/>
            <a:ext cx="8383465" cy="725470"/>
          </a:xfrm>
        </p:spPr>
        <p:txBody>
          <a:bodyPr/>
          <a:lstStyle/>
          <a:p>
            <a:r>
              <a:rPr lang="zh-CN" altLang="en-US" dirty="0" smtClean="0"/>
              <a:t>申报系统与控制系统数据同步</a:t>
            </a:r>
            <a:endParaRPr lang="zh-CN" altLang="en-US" dirty="0"/>
          </a:p>
        </p:txBody>
      </p:sp>
      <p:sp>
        <p:nvSpPr>
          <p:cNvPr id="79" name="圆角矩形 87"/>
          <p:cNvSpPr>
            <a:spLocks noChangeArrowheads="1"/>
          </p:cNvSpPr>
          <p:nvPr/>
        </p:nvSpPr>
        <p:spPr bwMode="auto">
          <a:xfrm>
            <a:off x="7285774" y="2035176"/>
            <a:ext cx="1173729" cy="582612"/>
          </a:xfrm>
          <a:prstGeom prst="roundRect">
            <a:avLst>
              <a:gd name="adj" fmla="val 16667"/>
            </a:avLst>
          </a:prstGeom>
          <a:solidFill>
            <a:srgbClr val="FFD200"/>
          </a:solidFill>
          <a:ln w="9525" algn="ctr">
            <a:solidFill>
              <a:srgbClr val="646464"/>
            </a:solidFill>
            <a:round/>
            <a:headEnd/>
            <a:tailEnd/>
          </a:ln>
        </p:spPr>
        <p:txBody>
          <a:bodyPr anchor="b"/>
          <a:lstStyle/>
          <a:p>
            <a:pPr marL="0" marR="0" lvl="0" indent="0" algn="ctr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ct val="20000"/>
              </a:spcAft>
              <a:buClr>
                <a:srgbClr val="FFD200"/>
              </a:buClr>
              <a:buSzPct val="50000"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0" name="组合 86"/>
          <p:cNvGrpSpPr>
            <a:grpSpLocks/>
          </p:cNvGrpSpPr>
          <p:nvPr/>
        </p:nvGrpSpPr>
        <p:grpSpPr bwMode="auto">
          <a:xfrm>
            <a:off x="519369" y="1716088"/>
            <a:ext cx="1178969" cy="920750"/>
            <a:chOff x="1066800" y="4792616"/>
            <a:chExt cx="1148442" cy="541384"/>
          </a:xfrm>
        </p:grpSpPr>
        <p:sp>
          <p:nvSpPr>
            <p:cNvPr id="81" name="圆角矩形 87"/>
            <p:cNvSpPr>
              <a:spLocks noChangeArrowheads="1"/>
            </p:cNvSpPr>
            <p:nvPr/>
          </p:nvSpPr>
          <p:spPr bwMode="auto">
            <a:xfrm>
              <a:off x="1066800" y="4991596"/>
              <a:ext cx="1143000" cy="342404"/>
            </a:xfrm>
            <a:prstGeom prst="roundRect">
              <a:avLst>
                <a:gd name="adj" fmla="val 16667"/>
              </a:avLst>
            </a:prstGeom>
            <a:solidFill>
              <a:srgbClr val="FFD200"/>
            </a:solidFill>
            <a:ln w="9525" algn="ctr">
              <a:solidFill>
                <a:srgbClr val="646464"/>
              </a:solidFill>
              <a:round/>
              <a:headEnd/>
              <a:tailEnd/>
            </a:ln>
          </p:spPr>
          <p:txBody>
            <a:bodyPr anchor="b"/>
            <a:lstStyle/>
            <a:p>
              <a:pPr marL="0" marR="0" lvl="0" indent="0" algn="ctr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ct val="20000"/>
                </a:spcAft>
                <a:buClr>
                  <a:srgbClr val="FFD200"/>
                </a:buClr>
                <a:buSzPct val="50000"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82" name="TextBox 88"/>
            <p:cNvSpPr txBox="1">
              <a:spLocks noChangeArrowheads="1"/>
            </p:cNvSpPr>
            <p:nvPr/>
          </p:nvSpPr>
          <p:spPr bwMode="auto">
            <a:xfrm>
              <a:off x="1148442" y="4792616"/>
              <a:ext cx="1066800" cy="173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ct val="20000"/>
                </a:spcAft>
                <a:buClr>
                  <a:srgbClr val="FFD200"/>
                </a:buClr>
                <a:buSzPct val="50000"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Arial Unicode MS" pitchFamily="34" charset="-122"/>
                </a:rPr>
                <a:t>主数据</a:t>
              </a:r>
            </a:p>
          </p:txBody>
        </p:sp>
        <p:sp>
          <p:nvSpPr>
            <p:cNvPr id="83" name="圆柱形 120"/>
            <p:cNvSpPr/>
            <p:nvPr/>
          </p:nvSpPr>
          <p:spPr bwMode="auto">
            <a:xfrm>
              <a:off x="1294585" y="5047440"/>
              <a:ext cx="670897" cy="241756"/>
            </a:xfrm>
            <a:prstGeom prst="can">
              <a:avLst/>
            </a:prstGeom>
            <a:solidFill>
              <a:srgbClr val="C0C0C0">
                <a:lumMod val="40000"/>
                <a:lumOff val="60000"/>
              </a:srgbClr>
            </a:solidFill>
            <a:ln w="9525" cap="flat" cmpd="sng" algn="ctr">
              <a:solidFill>
                <a:srgbClr val="6464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/>
            <a:p>
              <a:pPr marL="0" marR="0" lvl="0" indent="0" algn="ctr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ct val="20000"/>
                </a:spcAft>
                <a:buClr>
                  <a:srgbClr val="FFD200"/>
                </a:buClr>
                <a:buSzPct val="50000"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84" name="AutoShape 29"/>
          <p:cNvSpPr>
            <a:spLocks noChangeArrowheads="1"/>
          </p:cNvSpPr>
          <p:nvPr/>
        </p:nvSpPr>
        <p:spPr bwMode="auto">
          <a:xfrm rot="10845483" flipH="1">
            <a:off x="3546261" y="2782888"/>
            <a:ext cx="429669" cy="576263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000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endParaRPr lang="zh-CN" altLang="en-US" sz="1200">
              <a:solidFill>
                <a:srgbClr val="64646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5" name="AutoShape 30"/>
          <p:cNvSpPr>
            <a:spLocks noChangeArrowheads="1"/>
          </p:cNvSpPr>
          <p:nvPr/>
        </p:nvSpPr>
        <p:spPr bwMode="auto">
          <a:xfrm rot="10845483" flipH="1">
            <a:off x="4927837" y="2782888"/>
            <a:ext cx="429669" cy="576263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000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endParaRPr lang="zh-CN" altLang="en-US" sz="1200">
              <a:solidFill>
                <a:srgbClr val="64646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6" name="Rectangle 54"/>
          <p:cNvSpPr>
            <a:spLocks noChangeArrowheads="1"/>
          </p:cNvSpPr>
          <p:nvPr/>
        </p:nvSpPr>
        <p:spPr bwMode="auto">
          <a:xfrm>
            <a:off x="3848426" y="1730375"/>
            <a:ext cx="1173729" cy="2274689"/>
          </a:xfrm>
          <a:prstGeom prst="rect">
            <a:avLst/>
          </a:prstGeom>
          <a:solidFill>
            <a:srgbClr val="FFD2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>
                <a:srgbClr val="FFD200"/>
              </a:buClr>
              <a:buSzPct val="50000"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7" name="Rectangle 55"/>
          <p:cNvSpPr>
            <a:spLocks noChangeArrowheads="1"/>
          </p:cNvSpPr>
          <p:nvPr/>
        </p:nvSpPr>
        <p:spPr bwMode="auto">
          <a:xfrm>
            <a:off x="5228256" y="2582689"/>
            <a:ext cx="1006053" cy="918319"/>
          </a:xfrm>
          <a:prstGeom prst="rect">
            <a:avLst/>
          </a:prstGeom>
          <a:solidFill>
            <a:srgbClr val="FFD2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>
                <a:srgbClr val="FFD200"/>
              </a:buClr>
              <a:buSzPct val="50000"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8" name="Text Box 56"/>
          <p:cNvSpPr txBox="1">
            <a:spLocks noChangeArrowheads="1"/>
          </p:cNvSpPr>
          <p:nvPr/>
        </p:nvSpPr>
        <p:spPr bwMode="auto">
          <a:xfrm>
            <a:off x="3906065" y="1730376"/>
            <a:ext cx="1089891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r>
              <a:rPr lang="zh-CN" altLang="en-US" sz="1200" b="1">
                <a:solidFill>
                  <a:srgbClr val="808080"/>
                </a:solidFill>
                <a:latin typeface="黑体" pitchFamily="2" charset="-122"/>
                <a:ea typeface="黑体" pitchFamily="2" charset="-122"/>
              </a:rPr>
              <a:t>数据转换</a:t>
            </a:r>
            <a:endParaRPr lang="en-US" altLang="zh-CN" sz="1200" b="1">
              <a:solidFill>
                <a:srgbClr val="808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Text Box 57"/>
          <p:cNvSpPr txBox="1">
            <a:spLocks noChangeArrowheads="1"/>
          </p:cNvSpPr>
          <p:nvPr/>
        </p:nvSpPr>
        <p:spPr bwMode="auto">
          <a:xfrm>
            <a:off x="5252709" y="2546921"/>
            <a:ext cx="981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r>
              <a:rPr lang="zh-CN" altLang="en-US" sz="1200" b="1">
                <a:solidFill>
                  <a:srgbClr val="808080"/>
                </a:solidFill>
                <a:latin typeface="黑体" pitchFamily="2" charset="-122"/>
                <a:ea typeface="黑体" pitchFamily="2" charset="-122"/>
              </a:rPr>
              <a:t>数据上载</a:t>
            </a:r>
            <a:endParaRPr lang="en-US" altLang="zh-CN" sz="1200" b="1">
              <a:solidFill>
                <a:srgbClr val="808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AutoShape 63"/>
          <p:cNvSpPr>
            <a:spLocks noChangeArrowheads="1"/>
          </p:cNvSpPr>
          <p:nvPr/>
        </p:nvSpPr>
        <p:spPr bwMode="auto">
          <a:xfrm>
            <a:off x="4016102" y="2173288"/>
            <a:ext cx="838378" cy="457200"/>
          </a:xfrm>
          <a:prstGeom prst="bevel">
            <a:avLst>
              <a:gd name="adj" fmla="val 12500"/>
            </a:avLst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1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>
                <a:srgbClr val="FFD200"/>
              </a:buClr>
              <a:buSzPct val="50000"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字段匹配</a:t>
            </a:r>
          </a:p>
        </p:txBody>
      </p:sp>
      <p:sp>
        <p:nvSpPr>
          <p:cNvPr id="93" name="AutoShape 64"/>
          <p:cNvSpPr>
            <a:spLocks noChangeArrowheads="1"/>
          </p:cNvSpPr>
          <p:nvPr/>
        </p:nvSpPr>
        <p:spPr bwMode="auto">
          <a:xfrm>
            <a:off x="4016102" y="2782888"/>
            <a:ext cx="838378" cy="457200"/>
          </a:xfrm>
          <a:prstGeom prst="bevel">
            <a:avLst>
              <a:gd name="adj" fmla="val 12500"/>
            </a:avLst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1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>
                <a:srgbClr val="FFD200"/>
              </a:buClr>
              <a:buSzPct val="50000"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格式转换</a:t>
            </a:r>
          </a:p>
        </p:txBody>
      </p:sp>
      <p:sp>
        <p:nvSpPr>
          <p:cNvPr id="94" name="AutoShape 65"/>
          <p:cNvSpPr>
            <a:spLocks noChangeArrowheads="1"/>
          </p:cNvSpPr>
          <p:nvPr/>
        </p:nvSpPr>
        <p:spPr bwMode="auto">
          <a:xfrm>
            <a:off x="4016102" y="3392488"/>
            <a:ext cx="838378" cy="457200"/>
          </a:xfrm>
          <a:prstGeom prst="bevel">
            <a:avLst>
              <a:gd name="adj" fmla="val 12500"/>
            </a:avLst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1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>
                <a:srgbClr val="FFD200"/>
              </a:buClr>
              <a:buSzPct val="50000"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特殊处理</a:t>
            </a:r>
          </a:p>
        </p:txBody>
      </p:sp>
      <p:sp>
        <p:nvSpPr>
          <p:cNvPr id="96" name="AutoShape 62"/>
          <p:cNvSpPr>
            <a:spLocks noChangeArrowheads="1"/>
          </p:cNvSpPr>
          <p:nvPr/>
        </p:nvSpPr>
        <p:spPr bwMode="auto">
          <a:xfrm>
            <a:off x="5333053" y="3014737"/>
            <a:ext cx="838378" cy="330200"/>
          </a:xfrm>
          <a:prstGeom prst="bevel">
            <a:avLst>
              <a:gd name="adj" fmla="val 12500"/>
            </a:avLst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1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>
                <a:srgbClr val="FFD200"/>
              </a:buClr>
              <a:buSzPct val="50000"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HY헤드라인M"/>
              </a:rPr>
              <a:t>DATA</a:t>
            </a:r>
          </a:p>
        </p:txBody>
      </p:sp>
      <p:sp>
        <p:nvSpPr>
          <p:cNvPr id="97" name="Rectangle 55"/>
          <p:cNvSpPr>
            <a:spLocks noChangeArrowheads="1"/>
          </p:cNvSpPr>
          <p:nvPr/>
        </p:nvSpPr>
        <p:spPr bwMode="auto">
          <a:xfrm>
            <a:off x="2555776" y="2439987"/>
            <a:ext cx="1006053" cy="989013"/>
          </a:xfrm>
          <a:prstGeom prst="rect">
            <a:avLst/>
          </a:prstGeom>
          <a:solidFill>
            <a:srgbClr val="FFD2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>
                <a:srgbClr val="FFD200"/>
              </a:buClr>
              <a:buSzPct val="50000"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2580229" y="2422203"/>
            <a:ext cx="981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r>
              <a:rPr lang="zh-CN" altLang="en-US" sz="1200" b="1">
                <a:solidFill>
                  <a:srgbClr val="808080"/>
                </a:solidFill>
                <a:latin typeface="黑体" pitchFamily="2" charset="-122"/>
                <a:ea typeface="黑体" pitchFamily="2" charset="-122"/>
              </a:rPr>
              <a:t>数据抽取</a:t>
            </a:r>
            <a:endParaRPr lang="en-US" altLang="zh-CN" sz="1200" b="1">
              <a:solidFill>
                <a:srgbClr val="808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AutoShape 61"/>
          <p:cNvSpPr>
            <a:spLocks noChangeArrowheads="1"/>
          </p:cNvSpPr>
          <p:nvPr/>
        </p:nvSpPr>
        <p:spPr bwMode="auto">
          <a:xfrm>
            <a:off x="2658827" y="2954016"/>
            <a:ext cx="838378" cy="330200"/>
          </a:xfrm>
          <a:prstGeom prst="bevel">
            <a:avLst>
              <a:gd name="adj" fmla="val 12500"/>
            </a:avLst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1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>
                <a:srgbClr val="FFD200"/>
              </a:buClr>
              <a:buSzPct val="50000"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HY헤드라인M"/>
              </a:rPr>
              <a:t>Adapter</a:t>
            </a:r>
          </a:p>
        </p:txBody>
      </p:sp>
      <p:sp>
        <p:nvSpPr>
          <p:cNvPr id="103" name="AutoShape 29"/>
          <p:cNvSpPr>
            <a:spLocks noChangeArrowheads="1"/>
          </p:cNvSpPr>
          <p:nvPr/>
        </p:nvSpPr>
        <p:spPr bwMode="auto">
          <a:xfrm rot="10800000" flipH="1">
            <a:off x="1904439" y="2132856"/>
            <a:ext cx="627036" cy="574675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000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endParaRPr lang="zh-CN" altLang="en-US" sz="1200">
              <a:solidFill>
                <a:srgbClr val="64646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4" name="AutoShape 30"/>
          <p:cNvSpPr>
            <a:spLocks noChangeArrowheads="1"/>
          </p:cNvSpPr>
          <p:nvPr/>
        </p:nvSpPr>
        <p:spPr bwMode="auto">
          <a:xfrm rot="10845483" flipH="1">
            <a:off x="6307667" y="2786063"/>
            <a:ext cx="429669" cy="576263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000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endParaRPr lang="zh-CN" altLang="en-US" sz="1200">
              <a:solidFill>
                <a:srgbClr val="646464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5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7287" y="2111376"/>
            <a:ext cx="656729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6" name="AutoShape 3"/>
          <p:cNvCxnSpPr>
            <a:cxnSpLocks noChangeShapeType="1"/>
          </p:cNvCxnSpPr>
          <p:nvPr/>
        </p:nvCxnSpPr>
        <p:spPr bwMode="auto">
          <a:xfrm flipH="1" flipV="1">
            <a:off x="8096206" y="1928813"/>
            <a:ext cx="3493" cy="312738"/>
          </a:xfrm>
          <a:prstGeom prst="straightConnector1">
            <a:avLst/>
          </a:prstGeom>
          <a:noFill/>
          <a:ln w="9525">
            <a:noFill/>
            <a:round/>
            <a:headEnd/>
            <a:tailEnd/>
          </a:ln>
        </p:spPr>
      </p:cxnSp>
      <p:cxnSp>
        <p:nvCxnSpPr>
          <p:cNvPr id="107" name="直接连接符 153"/>
          <p:cNvCxnSpPr>
            <a:cxnSpLocks noChangeShapeType="1"/>
          </p:cNvCxnSpPr>
          <p:nvPr/>
        </p:nvCxnSpPr>
        <p:spPr bwMode="auto">
          <a:xfrm>
            <a:off x="351693" y="1563688"/>
            <a:ext cx="1505586" cy="0"/>
          </a:xfrm>
          <a:prstGeom prst="line">
            <a:avLst/>
          </a:prstGeom>
          <a:noFill/>
          <a:ln w="9525" algn="ctr">
            <a:solidFill>
              <a:srgbClr val="808080"/>
            </a:solidFill>
            <a:round/>
            <a:headEnd/>
            <a:tailEnd/>
          </a:ln>
        </p:spPr>
      </p:cxnSp>
      <p:cxnSp>
        <p:nvCxnSpPr>
          <p:cNvPr id="108" name="直接连接符 155"/>
          <p:cNvCxnSpPr>
            <a:cxnSpLocks noChangeShapeType="1"/>
          </p:cNvCxnSpPr>
          <p:nvPr/>
        </p:nvCxnSpPr>
        <p:spPr bwMode="auto">
          <a:xfrm>
            <a:off x="2531475" y="1563688"/>
            <a:ext cx="3605024" cy="0"/>
          </a:xfrm>
          <a:prstGeom prst="line">
            <a:avLst/>
          </a:prstGeom>
          <a:noFill/>
          <a:ln w="9525" algn="ctr">
            <a:solidFill>
              <a:srgbClr val="808080"/>
            </a:solidFill>
            <a:round/>
            <a:headEnd/>
            <a:tailEnd/>
          </a:ln>
        </p:spPr>
      </p:cxnSp>
      <p:cxnSp>
        <p:nvCxnSpPr>
          <p:cNvPr id="109" name="直接连接符 157"/>
          <p:cNvCxnSpPr>
            <a:cxnSpLocks noChangeShapeType="1"/>
          </p:cNvCxnSpPr>
          <p:nvPr/>
        </p:nvCxnSpPr>
        <p:spPr bwMode="auto">
          <a:xfrm>
            <a:off x="6807200" y="1563688"/>
            <a:ext cx="1844431" cy="0"/>
          </a:xfrm>
          <a:prstGeom prst="line">
            <a:avLst/>
          </a:prstGeom>
          <a:noFill/>
          <a:ln w="9525" algn="ctr">
            <a:solidFill>
              <a:srgbClr val="808080"/>
            </a:solidFill>
            <a:round/>
            <a:headEnd/>
            <a:tailEnd/>
          </a:ln>
        </p:spPr>
      </p:cxnSp>
      <p:sp>
        <p:nvSpPr>
          <p:cNvPr id="110" name="TextBox 159"/>
          <p:cNvSpPr txBox="1">
            <a:spLocks noChangeArrowheads="1"/>
          </p:cNvSpPr>
          <p:nvPr/>
        </p:nvSpPr>
        <p:spPr bwMode="auto">
          <a:xfrm>
            <a:off x="430291" y="1295401"/>
            <a:ext cx="1308218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r>
              <a:rPr lang="zh-CN" altLang="en-US" sz="1200" dirty="0" smtClean="0">
                <a:solidFill>
                  <a:srgbClr val="646464"/>
                </a:solidFill>
                <a:latin typeface="黑体" pitchFamily="2" charset="-122"/>
                <a:ea typeface="黑体" pitchFamily="2" charset="-122"/>
              </a:rPr>
              <a:t>申报系统</a:t>
            </a:r>
            <a:endParaRPr lang="zh-CN" altLang="en-US" sz="1200" dirty="0">
              <a:solidFill>
                <a:srgbClr val="646464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TextBox 160"/>
          <p:cNvSpPr txBox="1">
            <a:spLocks noChangeArrowheads="1"/>
          </p:cNvSpPr>
          <p:nvPr/>
        </p:nvSpPr>
        <p:spPr bwMode="auto">
          <a:xfrm>
            <a:off x="2782988" y="1258888"/>
            <a:ext cx="344782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r>
              <a:rPr lang="zh-CN" altLang="en-US" sz="1200" dirty="0">
                <a:solidFill>
                  <a:srgbClr val="646464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1200" dirty="0" smtClean="0">
                <a:solidFill>
                  <a:srgbClr val="646464"/>
                </a:solidFill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sz="1200" dirty="0">
              <a:solidFill>
                <a:srgbClr val="646464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" name="TextBox 161"/>
          <p:cNvSpPr txBox="1">
            <a:spLocks noChangeArrowheads="1"/>
          </p:cNvSpPr>
          <p:nvPr/>
        </p:nvSpPr>
        <p:spPr bwMode="auto">
          <a:xfrm>
            <a:off x="7142551" y="1258888"/>
            <a:ext cx="130647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r>
              <a:rPr lang="zh-CN" altLang="en-US" sz="1200" dirty="0" smtClean="0">
                <a:solidFill>
                  <a:srgbClr val="646464"/>
                </a:solidFill>
                <a:latin typeface="黑体" pitchFamily="2" charset="-122"/>
                <a:ea typeface="黑体" pitchFamily="2" charset="-122"/>
              </a:rPr>
              <a:t>控制系统</a:t>
            </a:r>
            <a:endParaRPr lang="zh-CN" altLang="en-US" sz="1200" dirty="0">
              <a:solidFill>
                <a:srgbClr val="646464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5" name="直接箭头连接符 80"/>
          <p:cNvCxnSpPr>
            <a:cxnSpLocks noChangeShapeType="1"/>
            <a:endCxn id="116" idx="1"/>
          </p:cNvCxnSpPr>
          <p:nvPr/>
        </p:nvCxnSpPr>
        <p:spPr bwMode="auto">
          <a:xfrm flipV="1">
            <a:off x="1899139" y="1139022"/>
            <a:ext cx="200288" cy="106549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6" name="组合 5"/>
          <p:cNvGrpSpPr/>
          <p:nvPr/>
        </p:nvGrpSpPr>
        <p:grpSpPr>
          <a:xfrm>
            <a:off x="2099427" y="757898"/>
            <a:ext cx="1824501" cy="762248"/>
            <a:chOff x="2531475" y="4575175"/>
            <a:chExt cx="2020840" cy="1374105"/>
          </a:xfrm>
        </p:grpSpPr>
        <p:sp>
          <p:nvSpPr>
            <p:cNvPr id="116" name="横卷形 81"/>
            <p:cNvSpPr>
              <a:spLocks noChangeArrowheads="1"/>
            </p:cNvSpPr>
            <p:nvPr/>
          </p:nvSpPr>
          <p:spPr bwMode="auto">
            <a:xfrm>
              <a:off x="2531475" y="4575175"/>
              <a:ext cx="2020840" cy="1374105"/>
            </a:xfrm>
            <a:prstGeom prst="horizontalScroll">
              <a:avLst>
                <a:gd name="adj" fmla="val 12500"/>
              </a:avLst>
            </a:prstGeom>
            <a:solidFill>
              <a:srgbClr val="FFD2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17" name="TextBox 83"/>
            <p:cNvSpPr txBox="1">
              <a:spLocks noChangeArrowheads="1"/>
            </p:cNvSpPr>
            <p:nvPr/>
          </p:nvSpPr>
          <p:spPr bwMode="auto">
            <a:xfrm>
              <a:off x="2590861" y="4825777"/>
              <a:ext cx="1902069" cy="1028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Aft>
                  <a:spcPct val="20000"/>
                </a:spcAft>
                <a:buClr>
                  <a:srgbClr val="FFD200"/>
                </a:buClr>
                <a:buSzPct val="50000"/>
              </a:pPr>
              <a:r>
                <a:rPr lang="zh-CN" altLang="en-US" sz="900" dirty="0" smtClean="0">
                  <a:solidFill>
                    <a:srgbClr val="646464"/>
                  </a:solidFill>
                  <a:latin typeface="黑体" pitchFamily="2" charset="-122"/>
                  <a:ea typeface="黑体" pitchFamily="2" charset="-122"/>
                </a:rPr>
                <a:t>定时调度：</a:t>
              </a:r>
              <a:endParaRPr lang="en-US" altLang="zh-CN" sz="900" dirty="0" smtClean="0">
                <a:solidFill>
                  <a:srgbClr val="646464"/>
                </a:solidFill>
                <a:latin typeface="黑体" pitchFamily="2" charset="-122"/>
                <a:ea typeface="黑体" pitchFamily="2" charset="-122"/>
              </a:endParaRPr>
            </a:p>
            <a:p>
              <a:pPr eaLnBrk="0" hangingPunct="0">
                <a:spcAft>
                  <a:spcPct val="20000"/>
                </a:spcAft>
                <a:buClr>
                  <a:srgbClr val="FFD200"/>
                </a:buClr>
                <a:buSzPct val="50000"/>
              </a:pPr>
              <a:r>
                <a:rPr lang="zh-CN" altLang="en-US" sz="900" dirty="0" smtClean="0">
                  <a:solidFill>
                    <a:srgbClr val="646464"/>
                  </a:solidFill>
                  <a:latin typeface="黑体" pitchFamily="2" charset="-122"/>
                  <a:ea typeface="黑体" pitchFamily="2" charset="-122"/>
                </a:rPr>
                <a:t>主数据：每晚同步</a:t>
              </a:r>
              <a:endParaRPr lang="en-US" altLang="zh-CN" sz="900" dirty="0" smtClean="0">
                <a:solidFill>
                  <a:srgbClr val="646464"/>
                </a:solidFill>
                <a:latin typeface="黑体" pitchFamily="2" charset="-122"/>
                <a:ea typeface="黑体" pitchFamily="2" charset="-122"/>
              </a:endParaRPr>
            </a:p>
            <a:p>
              <a:pPr eaLnBrk="0" hangingPunct="0">
                <a:spcAft>
                  <a:spcPct val="20000"/>
                </a:spcAft>
                <a:buClr>
                  <a:srgbClr val="FFD200"/>
                </a:buClr>
                <a:buSzPct val="50000"/>
              </a:pPr>
              <a:r>
                <a:rPr lang="zh-CN" altLang="en-US" sz="900" dirty="0" smtClean="0">
                  <a:solidFill>
                    <a:srgbClr val="646464"/>
                  </a:solidFill>
                  <a:latin typeface="黑体" pitchFamily="2" charset="-122"/>
                  <a:ea typeface="黑体" pitchFamily="2" charset="-122"/>
                </a:rPr>
                <a:t>预算控制数余额：每晚同步</a:t>
              </a:r>
              <a:endParaRPr lang="zh-CN" altLang="en-US" sz="900" dirty="0">
                <a:solidFill>
                  <a:srgbClr val="646464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22" name="组合 86"/>
          <p:cNvGrpSpPr>
            <a:grpSpLocks/>
          </p:cNvGrpSpPr>
          <p:nvPr/>
        </p:nvGrpSpPr>
        <p:grpSpPr bwMode="auto">
          <a:xfrm>
            <a:off x="351693" y="3309862"/>
            <a:ext cx="1547446" cy="911226"/>
            <a:chOff x="903466" y="4797987"/>
            <a:chExt cx="1507378" cy="536013"/>
          </a:xfrm>
        </p:grpSpPr>
        <p:sp>
          <p:nvSpPr>
            <p:cNvPr id="123" name="圆角矩形 87"/>
            <p:cNvSpPr>
              <a:spLocks noChangeArrowheads="1"/>
            </p:cNvSpPr>
            <p:nvPr/>
          </p:nvSpPr>
          <p:spPr bwMode="auto">
            <a:xfrm>
              <a:off x="1066799" y="4991596"/>
              <a:ext cx="1143000" cy="34240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rgbClr val="646464"/>
              </a:solidFill>
              <a:round/>
              <a:headEnd/>
              <a:tailEnd/>
            </a:ln>
          </p:spPr>
          <p:txBody>
            <a:bodyPr anchor="b"/>
            <a:lstStyle/>
            <a:p>
              <a:pPr marL="0" marR="0" lvl="0" indent="0" algn="ctr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ct val="20000"/>
                </a:spcAft>
                <a:buClr>
                  <a:srgbClr val="FFD200"/>
                </a:buClr>
                <a:buSzPct val="50000"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4" name="TextBox 88"/>
            <p:cNvSpPr txBox="1">
              <a:spLocks noChangeArrowheads="1"/>
            </p:cNvSpPr>
            <p:nvPr/>
          </p:nvSpPr>
          <p:spPr bwMode="auto">
            <a:xfrm>
              <a:off x="903466" y="4797987"/>
              <a:ext cx="1507378" cy="18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ct val="20000"/>
                </a:spcAft>
                <a:buClr>
                  <a:srgbClr val="FFD200"/>
                </a:buClr>
                <a:buSzPct val="50000"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Arial Unicode MS" pitchFamily="34" charset="-122"/>
                </a:rPr>
                <a:t>控制数据</a:t>
              </a:r>
            </a:p>
          </p:txBody>
        </p:sp>
        <p:sp>
          <p:nvSpPr>
            <p:cNvPr id="125" name="圆柱形 238"/>
            <p:cNvSpPr/>
            <p:nvPr/>
          </p:nvSpPr>
          <p:spPr bwMode="auto">
            <a:xfrm>
              <a:off x="1294585" y="5047311"/>
              <a:ext cx="670897" cy="241860"/>
            </a:xfrm>
            <a:prstGeom prst="can">
              <a:avLst/>
            </a:prstGeom>
            <a:solidFill>
              <a:srgbClr val="C0C0C0">
                <a:lumMod val="40000"/>
                <a:lumOff val="60000"/>
              </a:srgbClr>
            </a:solidFill>
            <a:ln w="9525" cap="flat" cmpd="sng" algn="ctr">
              <a:solidFill>
                <a:srgbClr val="6464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/>
            <a:p>
              <a:pPr marL="0" marR="0" lvl="0" indent="0" algn="ctr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ct val="20000"/>
                </a:spcAft>
                <a:buClr>
                  <a:srgbClr val="FFD200"/>
                </a:buClr>
                <a:buSzPct val="50000"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26" name="组合 86"/>
          <p:cNvGrpSpPr>
            <a:grpSpLocks/>
          </p:cNvGrpSpPr>
          <p:nvPr/>
        </p:nvGrpSpPr>
        <p:grpSpPr bwMode="auto">
          <a:xfrm>
            <a:off x="435531" y="4509971"/>
            <a:ext cx="1341404" cy="1007261"/>
            <a:chOff x="990599" y="4786503"/>
            <a:chExt cx="1306286" cy="592316"/>
          </a:xfrm>
        </p:grpSpPr>
        <p:sp>
          <p:nvSpPr>
            <p:cNvPr id="127" name="圆角矩形 87"/>
            <p:cNvSpPr>
              <a:spLocks noChangeArrowheads="1"/>
            </p:cNvSpPr>
            <p:nvPr/>
          </p:nvSpPr>
          <p:spPr bwMode="auto">
            <a:xfrm>
              <a:off x="1066800" y="5036415"/>
              <a:ext cx="1143000" cy="34240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algn="ctr">
              <a:solidFill>
                <a:srgbClr val="646464"/>
              </a:solidFill>
              <a:round/>
              <a:headEnd/>
              <a:tailEnd/>
            </a:ln>
          </p:spPr>
          <p:txBody>
            <a:bodyPr anchor="b"/>
            <a:lstStyle/>
            <a:p>
              <a:pPr marL="0" marR="0" lvl="0" indent="0" algn="ctr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ct val="20000"/>
                </a:spcAft>
                <a:buClr>
                  <a:srgbClr val="FFD200"/>
                </a:buClr>
                <a:buSzPct val="50000"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8" name="TextBox 88"/>
            <p:cNvSpPr txBox="1">
              <a:spLocks noChangeArrowheads="1"/>
            </p:cNvSpPr>
            <p:nvPr/>
          </p:nvSpPr>
          <p:spPr bwMode="auto">
            <a:xfrm>
              <a:off x="990599" y="4786503"/>
              <a:ext cx="1306286" cy="265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ct val="20000"/>
                </a:spcAft>
                <a:buClr>
                  <a:srgbClr val="FFD200"/>
                </a:buClr>
                <a:buSzPct val="50000"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Arial Unicode MS" pitchFamily="34" charset="-122"/>
                </a:rPr>
                <a:t>交易数据</a:t>
              </a:r>
            </a:p>
          </p:txBody>
        </p:sp>
      </p:grpSp>
      <p:sp>
        <p:nvSpPr>
          <p:cNvPr id="129" name="矩形 83"/>
          <p:cNvSpPr>
            <a:spLocks noChangeArrowheads="1"/>
          </p:cNvSpPr>
          <p:nvPr/>
        </p:nvSpPr>
        <p:spPr bwMode="auto">
          <a:xfrm>
            <a:off x="351693" y="1639888"/>
            <a:ext cx="1509080" cy="1178347"/>
          </a:xfrm>
          <a:prstGeom prst="rect">
            <a:avLst/>
          </a:prstGeom>
          <a:noFill/>
          <a:ln w="9525" algn="ctr">
            <a:solidFill>
              <a:srgbClr val="646464"/>
            </a:solidFill>
            <a:prstDash val="dashDot"/>
            <a:round/>
            <a:headEnd/>
            <a:tailEnd/>
          </a:ln>
        </p:spPr>
        <p:txBody>
          <a:bodyPr anchor="b"/>
          <a:lstStyle/>
          <a:p>
            <a:pPr marL="0" marR="0" lvl="0" indent="0" algn="ctr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0" name="流程图: 多文档 243"/>
          <p:cNvSpPr/>
          <p:nvPr/>
        </p:nvSpPr>
        <p:spPr bwMode="auto">
          <a:xfrm>
            <a:off x="770793" y="5057057"/>
            <a:ext cx="671147" cy="381000"/>
          </a:xfrm>
          <a:prstGeom prst="flowChartMultidocumen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marL="0" marR="0" lvl="0" indent="0" algn="ctr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131" name="AutoShape 119"/>
          <p:cNvCxnSpPr>
            <a:cxnSpLocks noChangeShapeType="1"/>
          </p:cNvCxnSpPr>
          <p:nvPr/>
        </p:nvCxnSpPr>
        <p:spPr bwMode="auto">
          <a:xfrm flipV="1">
            <a:off x="6791481" y="2949576"/>
            <a:ext cx="351070" cy="193675"/>
          </a:xfrm>
          <a:prstGeom prst="straightConnector1">
            <a:avLst/>
          </a:prstGeom>
          <a:noFill/>
          <a:ln w="9525">
            <a:solidFill>
              <a:srgbClr val="646464">
                <a:alpha val="50195"/>
              </a:srgbClr>
            </a:solidFill>
            <a:round/>
            <a:headEnd/>
            <a:tailEnd/>
          </a:ln>
        </p:spPr>
      </p:cxnSp>
      <p:cxnSp>
        <p:nvCxnSpPr>
          <p:cNvPr id="132" name="AutoShape 120"/>
          <p:cNvCxnSpPr>
            <a:cxnSpLocks noChangeShapeType="1"/>
          </p:cNvCxnSpPr>
          <p:nvPr/>
        </p:nvCxnSpPr>
        <p:spPr bwMode="auto">
          <a:xfrm rot="5400000" flipH="1" flipV="1">
            <a:off x="7745565" y="2782014"/>
            <a:ext cx="304800" cy="1747"/>
          </a:xfrm>
          <a:prstGeom prst="straightConnector1">
            <a:avLst/>
          </a:prstGeom>
          <a:noFill/>
          <a:ln w="9525">
            <a:solidFill>
              <a:srgbClr val="646464">
                <a:alpha val="50195"/>
              </a:srgbClr>
            </a:solidFill>
            <a:round/>
            <a:headEnd/>
            <a:tailEnd/>
          </a:ln>
        </p:spPr>
      </p:cxnSp>
      <p:cxnSp>
        <p:nvCxnSpPr>
          <p:cNvPr id="133" name="AutoShape 122"/>
          <p:cNvCxnSpPr>
            <a:cxnSpLocks noChangeShapeType="1"/>
          </p:cNvCxnSpPr>
          <p:nvPr/>
        </p:nvCxnSpPr>
        <p:spPr bwMode="auto">
          <a:xfrm flipV="1">
            <a:off x="7579206" y="2949388"/>
            <a:ext cx="317885" cy="212914"/>
          </a:xfrm>
          <a:prstGeom prst="straightConnector1">
            <a:avLst/>
          </a:prstGeom>
          <a:noFill/>
          <a:ln w="9525">
            <a:solidFill>
              <a:srgbClr val="646464">
                <a:alpha val="50195"/>
              </a:srgbClr>
            </a:solidFill>
            <a:round/>
            <a:headEnd/>
            <a:tailEnd/>
          </a:ln>
        </p:spPr>
      </p:cxnSp>
      <p:sp>
        <p:nvSpPr>
          <p:cNvPr id="134" name="矩形 143"/>
          <p:cNvSpPr>
            <a:spLocks noChangeArrowheads="1"/>
          </p:cNvSpPr>
          <p:nvPr/>
        </p:nvSpPr>
        <p:spPr bwMode="auto">
          <a:xfrm>
            <a:off x="6732969" y="3158135"/>
            <a:ext cx="434908" cy="1222767"/>
          </a:xfrm>
          <a:prstGeom prst="rect">
            <a:avLst/>
          </a:prstGeom>
          <a:solidFill>
            <a:srgbClr val="FFD2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5" name="TextBox 144"/>
          <p:cNvSpPr txBox="1">
            <a:spLocks noChangeArrowheads="1"/>
          </p:cNvSpPr>
          <p:nvPr/>
        </p:nvSpPr>
        <p:spPr bwMode="auto">
          <a:xfrm>
            <a:off x="6743449" y="3137693"/>
            <a:ext cx="413949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r>
              <a:rPr lang="zh-CN" altLang="en-US" sz="1200" dirty="0" smtClean="0">
                <a:solidFill>
                  <a:srgbClr val="646464"/>
                </a:solidFill>
                <a:latin typeface="黑体" pitchFamily="2" charset="-122"/>
                <a:ea typeface="黑体" pitchFamily="2" charset="-122"/>
              </a:rPr>
              <a:t>主数据</a:t>
            </a:r>
            <a:endParaRPr lang="zh-CN" altLang="en-US" sz="1200" dirty="0">
              <a:solidFill>
                <a:srgbClr val="646464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矩形 148"/>
          <p:cNvSpPr>
            <a:spLocks noChangeArrowheads="1"/>
          </p:cNvSpPr>
          <p:nvPr/>
        </p:nvSpPr>
        <p:spPr bwMode="auto">
          <a:xfrm>
            <a:off x="7354633" y="3158135"/>
            <a:ext cx="434909" cy="1222767"/>
          </a:xfrm>
          <a:prstGeom prst="rect">
            <a:avLst/>
          </a:prstGeom>
          <a:solidFill>
            <a:srgbClr val="FFD2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7" name="TextBox 149"/>
          <p:cNvSpPr txBox="1">
            <a:spLocks noChangeArrowheads="1"/>
          </p:cNvSpPr>
          <p:nvPr/>
        </p:nvSpPr>
        <p:spPr bwMode="auto">
          <a:xfrm>
            <a:off x="7315201" y="3137693"/>
            <a:ext cx="513772" cy="12636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 eaLnBrk="0" hangingPunct="0">
              <a:lnSpc>
                <a:spcPct val="120000"/>
              </a:lnSpc>
              <a:spcAft>
                <a:spcPct val="20000"/>
              </a:spcAft>
              <a:buClr>
                <a:srgbClr val="FFD200"/>
              </a:buClr>
              <a:buSzPct val="50000"/>
            </a:pPr>
            <a:r>
              <a:rPr lang="zh-CN" altLang="en-US" sz="1200" dirty="0" smtClean="0">
                <a:solidFill>
                  <a:srgbClr val="646464"/>
                </a:solidFill>
                <a:latin typeface="黑体" pitchFamily="2" charset="-122"/>
                <a:ea typeface="黑体" pitchFamily="2" charset="-122"/>
              </a:rPr>
              <a:t>预算控制数</a:t>
            </a:r>
            <a:endParaRPr lang="zh-CN" altLang="en-US" sz="1200" dirty="0">
              <a:solidFill>
                <a:srgbClr val="646464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矩形 148"/>
          <p:cNvSpPr>
            <a:spLocks noChangeArrowheads="1"/>
          </p:cNvSpPr>
          <p:nvPr/>
        </p:nvSpPr>
        <p:spPr bwMode="auto">
          <a:xfrm>
            <a:off x="8092713" y="3143251"/>
            <a:ext cx="436655" cy="1237652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9" name="TextBox 149"/>
          <p:cNvSpPr txBox="1">
            <a:spLocks noChangeArrowheads="1"/>
          </p:cNvSpPr>
          <p:nvPr/>
        </p:nvSpPr>
        <p:spPr bwMode="auto">
          <a:xfrm>
            <a:off x="8105448" y="3163887"/>
            <a:ext cx="375013" cy="122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 eaLnBrk="0" hangingPunct="0">
              <a:spcAft>
                <a:spcPct val="20000"/>
              </a:spcAft>
              <a:buClr>
                <a:srgbClr val="FFD200"/>
              </a:buClr>
              <a:buSzPct val="50000"/>
            </a:pPr>
            <a:r>
              <a:rPr lang="en-US" altLang="zh-CN" sz="800" dirty="0">
                <a:solidFill>
                  <a:srgbClr val="646464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800" dirty="0">
                <a:solidFill>
                  <a:srgbClr val="646464"/>
                </a:solidFill>
                <a:latin typeface="黑体" pitchFamily="2" charset="-122"/>
                <a:ea typeface="黑体" pitchFamily="2" charset="-122"/>
              </a:rPr>
              <a:t>申请信息</a:t>
            </a:r>
            <a:r>
              <a:rPr lang="en-US" altLang="zh-CN" sz="800" dirty="0" smtClean="0">
                <a:solidFill>
                  <a:srgbClr val="646464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algn="ctr" eaLnBrk="0" hangingPunct="0">
              <a:spcAft>
                <a:spcPct val="20000"/>
              </a:spcAft>
              <a:buClr>
                <a:srgbClr val="FFD200"/>
              </a:buClr>
              <a:buSzPct val="50000"/>
            </a:pPr>
            <a:r>
              <a:rPr lang="zh-CN" altLang="en-US" sz="1200" dirty="0" smtClean="0">
                <a:solidFill>
                  <a:srgbClr val="646464"/>
                </a:solidFill>
                <a:latin typeface="黑体" pitchFamily="2" charset="-122"/>
                <a:ea typeface="黑体" pitchFamily="2" charset="-122"/>
              </a:rPr>
              <a:t>交易数据</a:t>
            </a:r>
            <a:endParaRPr lang="en-US" altLang="zh-CN" sz="1200" dirty="0" smtClean="0">
              <a:solidFill>
                <a:srgbClr val="646464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40" name="AutoShape 122"/>
          <p:cNvCxnSpPr>
            <a:cxnSpLocks noChangeShapeType="1"/>
          </p:cNvCxnSpPr>
          <p:nvPr/>
        </p:nvCxnSpPr>
        <p:spPr bwMode="auto">
          <a:xfrm flipV="1">
            <a:off x="8277854" y="2934493"/>
            <a:ext cx="283207" cy="202409"/>
          </a:xfrm>
          <a:prstGeom prst="straightConnector1">
            <a:avLst/>
          </a:prstGeom>
          <a:noFill/>
          <a:ln w="9525">
            <a:solidFill>
              <a:srgbClr val="646464">
                <a:alpha val="50195"/>
              </a:srgbClr>
            </a:solidFill>
            <a:round/>
            <a:headEnd/>
            <a:tailEnd/>
          </a:ln>
        </p:spPr>
      </p:cxnSp>
      <p:cxnSp>
        <p:nvCxnSpPr>
          <p:cNvPr id="141" name="直接连接符 107"/>
          <p:cNvCxnSpPr>
            <a:cxnSpLocks noChangeShapeType="1"/>
          </p:cNvCxnSpPr>
          <p:nvPr/>
        </p:nvCxnSpPr>
        <p:spPr bwMode="auto">
          <a:xfrm flipV="1">
            <a:off x="7126832" y="2935288"/>
            <a:ext cx="1440961" cy="14288"/>
          </a:xfrm>
          <a:prstGeom prst="line">
            <a:avLst/>
          </a:prstGeom>
          <a:noFill/>
          <a:ln w="9525">
            <a:solidFill>
              <a:srgbClr val="646464">
                <a:alpha val="50195"/>
              </a:srgbClr>
            </a:solidFill>
            <a:round/>
            <a:headEnd/>
            <a:tailEnd/>
          </a:ln>
        </p:spPr>
      </p:cxnSp>
      <p:sp>
        <p:nvSpPr>
          <p:cNvPr id="143" name="矩形 83"/>
          <p:cNvSpPr>
            <a:spLocks noChangeArrowheads="1"/>
          </p:cNvSpPr>
          <p:nvPr/>
        </p:nvSpPr>
        <p:spPr bwMode="auto">
          <a:xfrm>
            <a:off x="2483768" y="1639887"/>
            <a:ext cx="3779933" cy="2450115"/>
          </a:xfrm>
          <a:prstGeom prst="rect">
            <a:avLst/>
          </a:prstGeom>
          <a:noFill/>
          <a:ln w="9525" algn="ctr">
            <a:solidFill>
              <a:srgbClr val="646464"/>
            </a:solidFill>
            <a:prstDash val="dashDot"/>
            <a:round/>
            <a:headEnd/>
            <a:tailEnd/>
          </a:ln>
        </p:spPr>
        <p:txBody>
          <a:bodyPr anchor="b"/>
          <a:lstStyle/>
          <a:p>
            <a:pPr marL="0" marR="0" lvl="0" indent="0" algn="ctr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8770" y="1665247"/>
            <a:ext cx="767086" cy="28956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ODI</a:t>
            </a:r>
            <a:endParaRPr lang="zh-CN" altLang="en-US" dirty="0"/>
          </a:p>
        </p:txBody>
      </p:sp>
      <p:sp>
        <p:nvSpPr>
          <p:cNvPr id="160" name="矩形 83"/>
          <p:cNvSpPr>
            <a:spLocks noChangeArrowheads="1"/>
          </p:cNvSpPr>
          <p:nvPr/>
        </p:nvSpPr>
        <p:spPr bwMode="auto">
          <a:xfrm>
            <a:off x="329860" y="3250609"/>
            <a:ext cx="1509080" cy="2410639"/>
          </a:xfrm>
          <a:prstGeom prst="rect">
            <a:avLst/>
          </a:prstGeom>
          <a:noFill/>
          <a:ln w="9525" algn="ctr">
            <a:solidFill>
              <a:srgbClr val="646464"/>
            </a:solidFill>
            <a:prstDash val="dashDot"/>
            <a:round/>
            <a:headEnd/>
            <a:tailEnd/>
          </a:ln>
        </p:spPr>
        <p:txBody>
          <a:bodyPr anchor="b"/>
          <a:lstStyle/>
          <a:p>
            <a:pPr marL="0" marR="0" lvl="0" indent="0" algn="ctr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2" name="肘形连接符 21"/>
          <p:cNvCxnSpPr/>
          <p:nvPr/>
        </p:nvCxnSpPr>
        <p:spPr>
          <a:xfrm rot="10800000" flipV="1">
            <a:off x="5624450" y="4381760"/>
            <a:ext cx="2767996" cy="1095380"/>
          </a:xfrm>
          <a:prstGeom prst="bentConnector3">
            <a:avLst>
              <a:gd name="adj1" fmla="val 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5661361" y="4387254"/>
            <a:ext cx="2470418" cy="277216"/>
          </a:xfrm>
          <a:prstGeom prst="bentConnector3">
            <a:avLst>
              <a:gd name="adj1" fmla="val 100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Line 147"/>
          <p:cNvSpPr>
            <a:spLocks noChangeShapeType="1"/>
          </p:cNvSpPr>
          <p:nvPr/>
        </p:nvSpPr>
        <p:spPr bwMode="auto">
          <a:xfrm flipH="1">
            <a:off x="4067944" y="4365104"/>
            <a:ext cx="10833" cy="1440000"/>
          </a:xfrm>
          <a:prstGeom prst="line">
            <a:avLst/>
          </a:prstGeom>
          <a:noFill/>
          <a:ln w="9525" algn="ctr">
            <a:solidFill>
              <a:srgbClr val="646464"/>
            </a:solidFill>
            <a:prstDash val="dashDot"/>
            <a:round/>
            <a:headEnd/>
            <a:tailEnd/>
          </a:ln>
        </p:spPr>
        <p:txBody>
          <a:bodyPr anchor="b"/>
          <a:lstStyle/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64646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8" name="Line 356"/>
          <p:cNvSpPr>
            <a:spLocks noChangeShapeType="1"/>
          </p:cNvSpPr>
          <p:nvPr/>
        </p:nvSpPr>
        <p:spPr bwMode="auto">
          <a:xfrm>
            <a:off x="4924043" y="4365104"/>
            <a:ext cx="0" cy="1440000"/>
          </a:xfrm>
          <a:prstGeom prst="line">
            <a:avLst/>
          </a:prstGeom>
          <a:noFill/>
          <a:ln w="9525" algn="ctr">
            <a:solidFill>
              <a:srgbClr val="646464"/>
            </a:solidFill>
            <a:prstDash val="dashDot"/>
            <a:round/>
            <a:headEnd/>
            <a:tailEnd/>
          </a:ln>
        </p:spPr>
        <p:txBody>
          <a:bodyPr anchor="b"/>
          <a:lstStyle/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rgbClr val="646464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351358" y="4387253"/>
            <a:ext cx="644578" cy="573484"/>
            <a:chOff x="3232666" y="4387253"/>
            <a:chExt cx="644578" cy="573484"/>
          </a:xfrm>
        </p:grpSpPr>
        <p:sp>
          <p:nvSpPr>
            <p:cNvPr id="37" name="矩形 36"/>
            <p:cNvSpPr/>
            <p:nvPr/>
          </p:nvSpPr>
          <p:spPr>
            <a:xfrm>
              <a:off x="3275856" y="4387253"/>
              <a:ext cx="572570" cy="573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339535" y="4444758"/>
              <a:ext cx="417118" cy="2012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</a:rPr>
                <a:t>XML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32666" y="4673995"/>
              <a:ext cx="644578" cy="268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SOA</a:t>
              </a:r>
            </a:p>
            <a:p>
              <a:pPr algn="ctr"/>
              <a:r>
                <a:rPr lang="en-US" altLang="zh-CN" sz="800" dirty="0" smtClean="0"/>
                <a:t>message</a:t>
              </a:r>
              <a:endParaRPr lang="zh-CN" altLang="en-US" sz="800" dirty="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3341370" y="5189541"/>
            <a:ext cx="644578" cy="573484"/>
            <a:chOff x="3232666" y="4387253"/>
            <a:chExt cx="644578" cy="573484"/>
          </a:xfrm>
        </p:grpSpPr>
        <p:sp>
          <p:nvSpPr>
            <p:cNvPr id="184" name="矩形 183"/>
            <p:cNvSpPr/>
            <p:nvPr/>
          </p:nvSpPr>
          <p:spPr>
            <a:xfrm>
              <a:off x="3275856" y="4387253"/>
              <a:ext cx="572570" cy="573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3339535" y="4444758"/>
              <a:ext cx="417118" cy="2012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</a:rPr>
                <a:t>XML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3232666" y="4673995"/>
              <a:ext cx="644578" cy="268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SOA</a:t>
              </a:r>
            </a:p>
            <a:p>
              <a:pPr algn="ctr"/>
              <a:r>
                <a:rPr lang="en-US" altLang="zh-CN" sz="800" dirty="0" smtClean="0"/>
                <a:t>message</a:t>
              </a:r>
              <a:endParaRPr lang="zh-CN" altLang="en-US" sz="800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5004048" y="4377728"/>
            <a:ext cx="644578" cy="573484"/>
            <a:chOff x="3232666" y="4387253"/>
            <a:chExt cx="644578" cy="573484"/>
          </a:xfrm>
        </p:grpSpPr>
        <p:sp>
          <p:nvSpPr>
            <p:cNvPr id="188" name="矩形 187"/>
            <p:cNvSpPr/>
            <p:nvPr/>
          </p:nvSpPr>
          <p:spPr>
            <a:xfrm>
              <a:off x="3275856" y="4387253"/>
              <a:ext cx="572570" cy="573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339535" y="4444758"/>
              <a:ext cx="417118" cy="2012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</a:rPr>
                <a:t>XML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3232666" y="4673995"/>
              <a:ext cx="644578" cy="268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SOA</a:t>
              </a:r>
            </a:p>
            <a:p>
              <a:pPr algn="ctr"/>
              <a:r>
                <a:rPr lang="en-US" altLang="zh-CN" sz="800" dirty="0" smtClean="0"/>
                <a:t>message</a:t>
              </a:r>
              <a:endParaRPr lang="zh-CN" altLang="en-US" sz="800" dirty="0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5004048" y="5192654"/>
            <a:ext cx="644578" cy="573484"/>
            <a:chOff x="3232666" y="4387253"/>
            <a:chExt cx="644578" cy="573484"/>
          </a:xfrm>
        </p:grpSpPr>
        <p:sp>
          <p:nvSpPr>
            <p:cNvPr id="192" name="矩形 191"/>
            <p:cNvSpPr/>
            <p:nvPr/>
          </p:nvSpPr>
          <p:spPr>
            <a:xfrm>
              <a:off x="3275856" y="4387253"/>
              <a:ext cx="572570" cy="573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3339535" y="4444758"/>
              <a:ext cx="417118" cy="2012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</a:rPr>
                <a:t>XML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232666" y="4673995"/>
              <a:ext cx="644578" cy="268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SOA</a:t>
              </a:r>
            </a:p>
            <a:p>
              <a:pPr algn="ctr"/>
              <a:r>
                <a:rPr lang="en-US" altLang="zh-CN" sz="800" dirty="0" smtClean="0"/>
                <a:t>message</a:t>
              </a:r>
              <a:endParaRPr lang="zh-CN" altLang="en-US" sz="800" dirty="0"/>
            </a:p>
          </p:txBody>
        </p:sp>
      </p:grpSp>
      <p:sp>
        <p:nvSpPr>
          <p:cNvPr id="196" name="矩形 195"/>
          <p:cNvSpPr/>
          <p:nvPr/>
        </p:nvSpPr>
        <p:spPr>
          <a:xfrm>
            <a:off x="3923928" y="5661248"/>
            <a:ext cx="827763" cy="26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3</a:t>
            </a:r>
            <a:r>
              <a:rPr lang="en-US" altLang="zh-CN" sz="800" dirty="0">
                <a:solidFill>
                  <a:schemeClr val="tx1"/>
                </a:solidFill>
              </a:rPr>
              <a:t>.</a:t>
            </a:r>
            <a:r>
              <a:rPr lang="zh-CN" altLang="en-US" sz="800" dirty="0" smtClean="0">
                <a:solidFill>
                  <a:schemeClr val="tx1"/>
                </a:solidFill>
              </a:rPr>
              <a:t>校验通过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矩形 83"/>
          <p:cNvSpPr>
            <a:spLocks noChangeArrowheads="1"/>
          </p:cNvSpPr>
          <p:nvPr/>
        </p:nvSpPr>
        <p:spPr bwMode="auto">
          <a:xfrm>
            <a:off x="2483768" y="4252881"/>
            <a:ext cx="3779933" cy="1604153"/>
          </a:xfrm>
          <a:prstGeom prst="rect">
            <a:avLst/>
          </a:prstGeom>
          <a:noFill/>
          <a:ln w="9525" algn="ctr">
            <a:solidFill>
              <a:srgbClr val="646464"/>
            </a:solidFill>
            <a:prstDash val="dashDot"/>
            <a:round/>
            <a:headEnd/>
            <a:tailEnd/>
          </a:ln>
        </p:spPr>
        <p:txBody>
          <a:bodyPr anchor="b"/>
          <a:lstStyle/>
          <a:p>
            <a:pPr marL="0" marR="0" lvl="0" indent="0" algn="ctr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499260" y="4291560"/>
            <a:ext cx="767086" cy="28956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Web</a:t>
            </a:r>
          </a:p>
          <a:p>
            <a:pPr algn="ctr"/>
            <a:r>
              <a:rPr lang="en-US" altLang="zh-CN" sz="1000" dirty="0" smtClean="0"/>
              <a:t>services</a:t>
            </a:r>
            <a:endParaRPr lang="zh-CN" altLang="en-US" sz="1000" dirty="0"/>
          </a:p>
        </p:txBody>
      </p:sp>
      <p:grpSp>
        <p:nvGrpSpPr>
          <p:cNvPr id="204" name="组合 203"/>
          <p:cNvGrpSpPr/>
          <p:nvPr/>
        </p:nvGrpSpPr>
        <p:grpSpPr>
          <a:xfrm>
            <a:off x="1623543" y="5891808"/>
            <a:ext cx="1720449" cy="554497"/>
            <a:chOff x="2531475" y="4575175"/>
            <a:chExt cx="2020840" cy="1374105"/>
          </a:xfrm>
        </p:grpSpPr>
        <p:sp>
          <p:nvSpPr>
            <p:cNvPr id="205" name="横卷形 81"/>
            <p:cNvSpPr>
              <a:spLocks noChangeArrowheads="1"/>
            </p:cNvSpPr>
            <p:nvPr/>
          </p:nvSpPr>
          <p:spPr bwMode="auto">
            <a:xfrm>
              <a:off x="2531475" y="4575175"/>
              <a:ext cx="2020840" cy="1374105"/>
            </a:xfrm>
            <a:prstGeom prst="horizontalScroll">
              <a:avLst>
                <a:gd name="adj" fmla="val 12500"/>
              </a:avLst>
            </a:prstGeom>
            <a:solidFill>
              <a:srgbClr val="FFD2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06" name="TextBox 83"/>
            <p:cNvSpPr txBox="1">
              <a:spLocks noChangeArrowheads="1"/>
            </p:cNvSpPr>
            <p:nvPr/>
          </p:nvSpPr>
          <p:spPr bwMode="auto">
            <a:xfrm>
              <a:off x="2590861" y="4825777"/>
              <a:ext cx="1902069" cy="1028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lnSpc>
                  <a:spcPct val="120000"/>
                </a:lnSpc>
                <a:spcAft>
                  <a:spcPct val="20000"/>
                </a:spcAft>
                <a:buClr>
                  <a:srgbClr val="FFD200"/>
                </a:buClr>
                <a:buSzPct val="50000"/>
              </a:pPr>
              <a:r>
                <a:rPr lang="zh-CN" altLang="en-US" sz="900" dirty="0">
                  <a:solidFill>
                    <a:srgbClr val="646464"/>
                  </a:solidFill>
                  <a:latin typeface="黑体" pitchFamily="2" charset="-122"/>
                  <a:ea typeface="黑体" pitchFamily="2" charset="-122"/>
                </a:rPr>
                <a:t>实时</a:t>
              </a:r>
              <a:r>
                <a:rPr lang="zh-CN" altLang="en-US" sz="900" dirty="0" smtClean="0">
                  <a:solidFill>
                    <a:srgbClr val="646464"/>
                  </a:solidFill>
                  <a:latin typeface="黑体" pitchFamily="2" charset="-122"/>
                  <a:ea typeface="黑体" pitchFamily="2" charset="-122"/>
                </a:rPr>
                <a:t>交互</a:t>
              </a:r>
              <a:r>
                <a:rPr lang="zh-CN" altLang="en-US" sz="900" dirty="0">
                  <a:solidFill>
                    <a:srgbClr val="646464"/>
                  </a:solidFill>
                  <a:latin typeface="黑体" pitchFamily="2" charset="-122"/>
                  <a:ea typeface="黑体" pitchFamily="2" charset="-122"/>
                </a:rPr>
                <a:t>：交易数据，</a:t>
              </a:r>
              <a:r>
                <a:rPr lang="zh-CN" altLang="en-US" sz="900" dirty="0" smtClean="0">
                  <a:solidFill>
                    <a:srgbClr val="646464"/>
                  </a:solidFill>
                  <a:latin typeface="黑体" pitchFamily="2" charset="-122"/>
                  <a:ea typeface="黑体" pitchFamily="2" charset="-122"/>
                </a:rPr>
                <a:t>根据请求单返回申请状态信息</a:t>
              </a:r>
              <a:endParaRPr lang="zh-CN" altLang="en-US" sz="900" dirty="0">
                <a:solidFill>
                  <a:srgbClr val="646464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207" name="直接连接符 78"/>
          <p:cNvCxnSpPr>
            <a:cxnSpLocks noChangeShapeType="1"/>
            <a:stCxn id="160" idx="2"/>
          </p:cNvCxnSpPr>
          <p:nvPr/>
        </p:nvCxnSpPr>
        <p:spPr bwMode="auto">
          <a:xfrm>
            <a:off x="1084400" y="5661248"/>
            <a:ext cx="116083" cy="574477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</p:cxnSp>
      <p:cxnSp>
        <p:nvCxnSpPr>
          <p:cNvPr id="208" name="直接箭头连接符 80"/>
          <p:cNvCxnSpPr>
            <a:cxnSpLocks noChangeShapeType="1"/>
          </p:cNvCxnSpPr>
          <p:nvPr/>
        </p:nvCxnSpPr>
        <p:spPr bwMode="auto">
          <a:xfrm>
            <a:off x="1200483" y="6228594"/>
            <a:ext cx="419189" cy="871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15" name="直接连接符 78"/>
          <p:cNvCxnSpPr>
            <a:cxnSpLocks noChangeShapeType="1"/>
          </p:cNvCxnSpPr>
          <p:nvPr/>
        </p:nvCxnSpPr>
        <p:spPr bwMode="auto">
          <a:xfrm flipH="1">
            <a:off x="1878561" y="1281663"/>
            <a:ext cx="16579" cy="345032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</p:cxnSp>
      <p:cxnSp>
        <p:nvCxnSpPr>
          <p:cNvPr id="9" name="直接箭头连接符 8"/>
          <p:cNvCxnSpPr/>
          <p:nvPr/>
        </p:nvCxnSpPr>
        <p:spPr>
          <a:xfrm flipH="1" flipV="1">
            <a:off x="4056893" y="5658992"/>
            <a:ext cx="990345" cy="2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4200599" y="5188627"/>
            <a:ext cx="739350" cy="256597"/>
            <a:chOff x="4158781" y="5273869"/>
            <a:chExt cx="739350" cy="256597"/>
          </a:xfrm>
        </p:grpSpPr>
        <p:cxnSp>
          <p:nvCxnSpPr>
            <p:cNvPr id="43" name="肘形连接符 42"/>
            <p:cNvCxnSpPr/>
            <p:nvPr/>
          </p:nvCxnSpPr>
          <p:spPr>
            <a:xfrm flipV="1">
              <a:off x="4158781" y="5273869"/>
              <a:ext cx="739350" cy="256597"/>
            </a:xfrm>
            <a:prstGeom prst="bentConnector3">
              <a:avLst>
                <a:gd name="adj1" fmla="val -112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158781" y="5530466"/>
              <a:ext cx="7234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6178391" y="5188627"/>
            <a:ext cx="1197383" cy="26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1.</a:t>
            </a:r>
            <a:r>
              <a:rPr lang="zh-CN" altLang="en-US" sz="800" dirty="0" smtClean="0">
                <a:solidFill>
                  <a:schemeClr val="tx1"/>
                </a:solidFill>
              </a:rPr>
              <a:t>请求</a:t>
            </a:r>
            <a:r>
              <a:rPr lang="en-US" altLang="zh-CN" sz="800" dirty="0" smtClean="0">
                <a:solidFill>
                  <a:schemeClr val="tx1"/>
                </a:solidFill>
              </a:rPr>
              <a:t>PR</a:t>
            </a:r>
            <a:r>
              <a:rPr lang="zh-CN" altLang="en-US" sz="800" dirty="0" smtClean="0">
                <a:solidFill>
                  <a:schemeClr val="tx1"/>
                </a:solidFill>
              </a:rPr>
              <a:t>单信息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987376" y="5176918"/>
            <a:ext cx="1080335" cy="26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2.</a:t>
            </a:r>
            <a:r>
              <a:rPr lang="zh-CN" altLang="en-US" sz="800" dirty="0" smtClean="0">
                <a:solidFill>
                  <a:schemeClr val="tx1"/>
                </a:solidFill>
              </a:rPr>
              <a:t>校验密钥不通过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/>
          <p:nvPr/>
        </p:nvCxnSpPr>
        <p:spPr>
          <a:xfrm flipH="1" flipV="1">
            <a:off x="1855129" y="5423740"/>
            <a:ext cx="1468433" cy="1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2036821" y="5441680"/>
            <a:ext cx="942150" cy="26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4.</a:t>
            </a:r>
            <a:r>
              <a:rPr lang="zh-CN" altLang="en-US" sz="800" dirty="0" smtClean="0">
                <a:solidFill>
                  <a:schemeClr val="tx1"/>
                </a:solidFill>
              </a:rPr>
              <a:t>查询预算余额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855129" y="4646015"/>
            <a:ext cx="1492735" cy="7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1945215" y="4723723"/>
            <a:ext cx="1010656" cy="26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5.</a:t>
            </a:r>
            <a:r>
              <a:rPr lang="zh-CN" altLang="en-US" sz="800" dirty="0" smtClean="0">
                <a:solidFill>
                  <a:schemeClr val="tx1"/>
                </a:solidFill>
              </a:rPr>
              <a:t>返回查询结果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228183" y="4682906"/>
            <a:ext cx="1309103" cy="26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7</a:t>
            </a:r>
            <a:r>
              <a:rPr lang="en-US" altLang="zh-CN" sz="800" dirty="0" smtClean="0">
                <a:solidFill>
                  <a:schemeClr val="tx1"/>
                </a:solidFill>
              </a:rPr>
              <a:t>.</a:t>
            </a:r>
            <a:r>
              <a:rPr lang="zh-CN" altLang="en-US" sz="800" dirty="0" smtClean="0">
                <a:solidFill>
                  <a:schemeClr val="tx1"/>
                </a:solidFill>
              </a:rPr>
              <a:t>展示查询余额信息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4089828" y="4664470"/>
            <a:ext cx="83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3914662" y="4681556"/>
            <a:ext cx="1309103" cy="26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6.</a:t>
            </a:r>
            <a:r>
              <a:rPr lang="zh-CN" altLang="en-US" sz="800" dirty="0" smtClean="0">
                <a:solidFill>
                  <a:schemeClr val="tx1"/>
                </a:solidFill>
              </a:rPr>
              <a:t>字段映射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/>
          <p:nvPr/>
        </p:nvCxnSpPr>
        <p:spPr>
          <a:xfrm flipV="1">
            <a:off x="5668861" y="4365104"/>
            <a:ext cx="1903226" cy="2746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接口表设计</a:t>
            </a:r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93532"/>
              </p:ext>
            </p:extLst>
          </p:nvPr>
        </p:nvGraphicFramePr>
        <p:xfrm>
          <a:off x="5868144" y="134076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8144" y="134076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78231"/>
              </p:ext>
            </p:extLst>
          </p:nvPr>
        </p:nvGraphicFramePr>
        <p:xfrm>
          <a:off x="539552" y="1052736"/>
          <a:ext cx="4680520" cy="365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590"/>
                <a:gridCol w="2241930"/>
              </a:tblGrid>
              <a:tr h="30464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dirty="0">
                          <a:effectLst/>
                        </a:rPr>
                        <a:t>文件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表名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rowSpan="5"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数据平台接口字段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设计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控制系统申请单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控制系统申请单处理结果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预算控制数实时更新接口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预算控制数接口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预算控制策略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rowSpan="6"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数据平台基础数据接口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设计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预算部门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预算科目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预算项目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科目与项目关系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预算部门与</a:t>
                      </a:r>
                      <a:r>
                        <a:rPr lang="en-US" altLang="zh-CN" sz="1000" u="none" strike="noStrike" dirty="0">
                          <a:effectLst/>
                        </a:rPr>
                        <a:t>PS</a:t>
                      </a:r>
                      <a:r>
                        <a:rPr lang="zh-CN" altLang="en-US" sz="1000" u="none" strike="noStrike" dirty="0">
                          <a:effectLst/>
                        </a:rPr>
                        <a:t>部门关系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04649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部门与项目关系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239358"/>
              </p:ext>
            </p:extLst>
          </p:nvPr>
        </p:nvGraphicFramePr>
        <p:xfrm>
          <a:off x="5940152" y="328498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152" y="328498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0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单据审批流程图</a:t>
            </a:r>
            <a:endParaRPr 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534142"/>
              </p:ext>
            </p:extLst>
          </p:nvPr>
        </p:nvGraphicFramePr>
        <p:xfrm>
          <a:off x="107504" y="908720"/>
          <a:ext cx="8970196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3" imgW="9766731" imgH="4366985" progId="Visio.Drawing.11">
                  <p:embed/>
                </p:oleObj>
              </mc:Choice>
              <mc:Fallback>
                <p:oleObj name="Visio" r:id="rId3" imgW="9766731" imgH="436698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908720"/>
                        <a:ext cx="8970196" cy="432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837"/>
              </p:ext>
            </p:extLst>
          </p:nvPr>
        </p:nvGraphicFramePr>
        <p:xfrm>
          <a:off x="179512" y="1124744"/>
          <a:ext cx="41148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预算部门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预算科目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预算项目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预算年度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预算期间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预算金额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软件服务费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专业服务费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技术服务费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Q1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200000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84603"/>
              </p:ext>
            </p:extLst>
          </p:nvPr>
        </p:nvGraphicFramePr>
        <p:xfrm>
          <a:off x="179512" y="2368302"/>
          <a:ext cx="2016224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152128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PS</a:t>
                      </a:r>
                      <a:r>
                        <a:rPr lang="zh-CN" alt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部门</a:t>
                      </a:r>
                      <a:endParaRPr lang="zh-CN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预算部门</a:t>
                      </a:r>
                      <a:endParaRPr lang="zh-CN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财务组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EBS</a:t>
                      </a:r>
                      <a:r>
                        <a:rPr lang="zh-CN" altLang="en-US" sz="1000" u="none" strike="noStrike">
                          <a:effectLst/>
                        </a:rPr>
                        <a:t>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ERP</a:t>
                      </a:r>
                      <a:r>
                        <a:rPr lang="zh-CN" altLang="en-US" sz="1000" u="none" strike="noStrike" dirty="0">
                          <a:effectLst/>
                        </a:rPr>
                        <a:t>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北京广告销售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上海广告销售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03389"/>
              </p:ext>
            </p:extLst>
          </p:nvPr>
        </p:nvGraphicFramePr>
        <p:xfrm>
          <a:off x="179512" y="4149080"/>
          <a:ext cx="4392488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609210"/>
                <a:gridCol w="697220"/>
                <a:gridCol w="773620"/>
                <a:gridCol w="551100"/>
                <a:gridCol w="627498"/>
                <a:gridCol w="557776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PS</a:t>
                      </a:r>
                      <a:r>
                        <a:rPr lang="zh-CN" altLang="en-US" sz="1000" b="1" u="none" strike="noStrike" dirty="0">
                          <a:effectLst/>
                        </a:rPr>
                        <a:t>部门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预算部门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预算科目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预算项目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预算年度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预算期间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预算金额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财务组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软件服务费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2016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EBS</a:t>
                      </a:r>
                      <a:r>
                        <a:rPr lang="zh-CN" altLang="en-US" sz="1000" u="none" strike="noStrike">
                          <a:effectLst/>
                        </a:rPr>
                        <a:t>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软件服务费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财务组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技术服务费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EBS</a:t>
                      </a:r>
                      <a:r>
                        <a:rPr lang="zh-CN" altLang="en-US" sz="1000" u="none" strike="noStrike">
                          <a:effectLst/>
                        </a:rPr>
                        <a:t>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技术服务费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200000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25813" y="714356"/>
            <a:ext cx="869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申报系统：申报接口表数据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907540"/>
            <a:ext cx="869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控制系统：从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PS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获取控制系统组织与预算部门映射关系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3645024"/>
            <a:ext cx="869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控制系统：预算控制数据（按照明细控）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813" y="5301208"/>
            <a:ext cx="3970123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财务组：专业服务费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软件服务费申请金额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80000;</a:t>
            </a:r>
          </a:p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部：预算余额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=100000-80000=20000</a:t>
            </a:r>
          </a:p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EBS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组：正常情况最多申请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20000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88024" y="3645024"/>
            <a:ext cx="4131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控制系统：预算控制数据（按科目控）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99012"/>
              </p:ext>
            </p:extLst>
          </p:nvPr>
        </p:nvGraphicFramePr>
        <p:xfrm>
          <a:off x="4860032" y="4149080"/>
          <a:ext cx="3618868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609210"/>
                <a:gridCol w="697220"/>
                <a:gridCol w="551100"/>
                <a:gridCol w="627498"/>
                <a:gridCol w="557776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PS</a:t>
                      </a:r>
                      <a:r>
                        <a:rPr lang="zh-CN" altLang="en-US" sz="1000" b="1" u="none" strike="noStrike" dirty="0">
                          <a:effectLst/>
                        </a:rPr>
                        <a:t>部门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预算部门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预算科目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预算年度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预算期间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预算金额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财务组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2016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 smtClean="0">
                          <a:effectLst/>
                        </a:rPr>
                        <a:t>300000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EBS</a:t>
                      </a:r>
                      <a:r>
                        <a:rPr lang="zh-CN" altLang="en-US" sz="1000" u="none" strike="noStrike">
                          <a:effectLst/>
                        </a:rPr>
                        <a:t>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 smtClean="0">
                          <a:effectLst/>
                        </a:rPr>
                        <a:t>300000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720532" y="5301207"/>
            <a:ext cx="3970123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财务组：专业服务费申请金额：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80000;</a:t>
            </a:r>
          </a:p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部：预算余额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=300000-80000=220000</a:t>
            </a:r>
          </a:p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EBS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组：正常情况最多申请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220000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644008" y="3717032"/>
            <a:ext cx="0" cy="266320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folHlink"/>
                </a:outerShdw>
              </a:effectLst>
            </a14:hiddenEffects>
          </a:ext>
        </a:extLst>
      </a:spPr>
      <a:bodyPr wrap="none" anchor="ctr"/>
      <a:lstStyle>
        <a:defPPr marL="230188" indent="-230188" algn="ctr">
          <a:defRPr sz="14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18668</TotalTime>
  <Words>1060</Words>
  <Application>Microsoft Office PowerPoint</Application>
  <PresentationFormat>全屏显示(4:3)</PresentationFormat>
  <Paragraphs>352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自定义设计方案</vt:lpstr>
      <vt:lpstr>Visio</vt:lpstr>
      <vt:lpstr>工作表</vt:lpstr>
      <vt:lpstr>Microsoft Visio 绘图</vt:lpstr>
      <vt:lpstr>申报系统功能结构图</vt:lpstr>
      <vt:lpstr>申报系统交互</vt:lpstr>
      <vt:lpstr>申报与控制接口流程</vt:lpstr>
      <vt:lpstr>接口流程说明</vt:lpstr>
      <vt:lpstr>申报系统与控制系统数据同步</vt:lpstr>
      <vt:lpstr>接口表设计</vt:lpstr>
      <vt:lpstr>单据审批流程图</vt:lpstr>
      <vt:lpstr>示例</vt:lpstr>
    </vt:vector>
  </TitlesOfParts>
  <Company>sohu.com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SOHU.com</dc:title>
  <dc:creator>李义良</dc:creator>
  <cp:lastModifiedBy>Zoe Zhao</cp:lastModifiedBy>
  <cp:revision>1430</cp:revision>
  <dcterms:created xsi:type="dcterms:W3CDTF">2009-02-18T08:44:04Z</dcterms:created>
  <dcterms:modified xsi:type="dcterms:W3CDTF">2016-06-07T06:27:35Z</dcterms:modified>
</cp:coreProperties>
</file>