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91" r:id="rId2"/>
    <p:sldId id="412" r:id="rId3"/>
    <p:sldId id="419" r:id="rId4"/>
    <p:sldId id="420" r:id="rId5"/>
    <p:sldId id="421" r:id="rId6"/>
    <p:sldId id="422" r:id="rId7"/>
    <p:sldId id="423" r:id="rId8"/>
    <p:sldId id="424" r:id="rId9"/>
    <p:sldId id="32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yang" initials="l"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E6BAB9"/>
    <a:srgbClr val="BDB255"/>
    <a:srgbClr val="BD9B53"/>
    <a:srgbClr val="BF7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88" autoAdjust="0"/>
    <p:restoredTop sz="85901" autoAdjust="0"/>
  </p:normalViewPr>
  <p:slideViewPr>
    <p:cSldViewPr snapToGrid="0">
      <p:cViewPr varScale="1">
        <p:scale>
          <a:sx n="79" d="100"/>
          <a:sy n="79" d="100"/>
        </p:scale>
        <p:origin x="135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1836A-20E8-4A20-A066-5A62D4304702}"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153BF-0154-428A-964A-00FBD33A5A88}" type="slidenum">
              <a:rPr lang="zh-CN" altLang="en-US" smtClean="0"/>
              <a:t>‹#›</a:t>
            </a:fld>
            <a:endParaRPr lang="zh-CN" altLang="en-US"/>
          </a:p>
        </p:txBody>
      </p:sp>
    </p:spTree>
    <p:extLst>
      <p:ext uri="{BB962C8B-B14F-4D97-AF65-F5344CB8AC3E}">
        <p14:creationId xmlns:p14="http://schemas.microsoft.com/office/powerpoint/2010/main" val="355502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2</a:t>
            </a:fld>
            <a:endParaRPr lang="zh-CN" altLang="en-US"/>
          </a:p>
        </p:txBody>
      </p:sp>
    </p:spTree>
    <p:extLst>
      <p:ext uri="{BB962C8B-B14F-4D97-AF65-F5344CB8AC3E}">
        <p14:creationId xmlns:p14="http://schemas.microsoft.com/office/powerpoint/2010/main" val="343268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3</a:t>
            </a:fld>
            <a:endParaRPr lang="zh-CN" altLang="en-US"/>
          </a:p>
        </p:txBody>
      </p:sp>
    </p:spTree>
    <p:extLst>
      <p:ext uri="{BB962C8B-B14F-4D97-AF65-F5344CB8AC3E}">
        <p14:creationId xmlns:p14="http://schemas.microsoft.com/office/powerpoint/2010/main" val="251343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4</a:t>
            </a:fld>
            <a:endParaRPr lang="zh-CN" altLang="en-US"/>
          </a:p>
        </p:txBody>
      </p:sp>
    </p:spTree>
    <p:extLst>
      <p:ext uri="{BB962C8B-B14F-4D97-AF65-F5344CB8AC3E}">
        <p14:creationId xmlns:p14="http://schemas.microsoft.com/office/powerpoint/2010/main" val="277131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5</a:t>
            </a:fld>
            <a:endParaRPr lang="zh-CN" altLang="en-US"/>
          </a:p>
        </p:txBody>
      </p:sp>
    </p:spTree>
    <p:extLst>
      <p:ext uri="{BB962C8B-B14F-4D97-AF65-F5344CB8AC3E}">
        <p14:creationId xmlns:p14="http://schemas.microsoft.com/office/powerpoint/2010/main" val="291165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6</a:t>
            </a:fld>
            <a:endParaRPr lang="zh-CN" altLang="en-US"/>
          </a:p>
        </p:txBody>
      </p:sp>
    </p:spTree>
    <p:extLst>
      <p:ext uri="{BB962C8B-B14F-4D97-AF65-F5344CB8AC3E}">
        <p14:creationId xmlns:p14="http://schemas.microsoft.com/office/powerpoint/2010/main" val="33777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7</a:t>
            </a:fld>
            <a:endParaRPr lang="zh-CN" altLang="en-US"/>
          </a:p>
        </p:txBody>
      </p:sp>
    </p:spTree>
    <p:extLst>
      <p:ext uri="{BB962C8B-B14F-4D97-AF65-F5344CB8AC3E}">
        <p14:creationId xmlns:p14="http://schemas.microsoft.com/office/powerpoint/2010/main" val="410876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8</a:t>
            </a:fld>
            <a:endParaRPr lang="zh-CN" altLang="en-US"/>
          </a:p>
        </p:txBody>
      </p:sp>
    </p:spTree>
    <p:extLst>
      <p:ext uri="{BB962C8B-B14F-4D97-AF65-F5344CB8AC3E}">
        <p14:creationId xmlns:p14="http://schemas.microsoft.com/office/powerpoint/2010/main" val="315576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62650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3143240" y="-11114"/>
            <a:ext cx="6000792" cy="725470"/>
          </a:xfrm>
          <a:prstGeom prst="rect">
            <a:avLst/>
          </a:prstGeom>
        </p:spPr>
        <p:txBody>
          <a:bodyPr anchor="ctr"/>
          <a:lstStyle>
            <a:lvl1pPr algn="r">
              <a:defRPr sz="3200" baseline="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9737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1884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9144" y="0"/>
            <a:ext cx="8914856" cy="53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9144" y="685800"/>
            <a:ext cx="8685712" cy="579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8"/>
          <p:cNvSpPr>
            <a:spLocks noGrp="1" noChangeArrowheads="1"/>
          </p:cNvSpPr>
          <p:nvPr>
            <p:ph type="sldNum" sz="quarter" idx="10"/>
          </p:nvPr>
        </p:nvSpPr>
        <p:spPr>
          <a:xfrm>
            <a:off x="0" y="6553200"/>
            <a:ext cx="533702" cy="304800"/>
          </a:xfrm>
          <a:ln/>
        </p:spPr>
        <p:txBody>
          <a:bodyPr/>
          <a:lstStyle>
            <a:lvl1pPr>
              <a:defRPr/>
            </a:lvl1pPr>
          </a:lstStyle>
          <a:p>
            <a:fld id="{F03D7177-0F03-4AA4-A6ED-3DBDF6F44820}" type="slidenum">
              <a:rPr lang="en-GB" altLang="en-US" smtClean="0"/>
              <a:pPr/>
              <a:t>‹#›</a:t>
            </a:fld>
            <a:endParaRPr lang="en-GB" altLang="en-US"/>
          </a:p>
        </p:txBody>
      </p:sp>
    </p:spTree>
    <p:extLst>
      <p:ext uri="{BB962C8B-B14F-4D97-AF65-F5344CB8AC3E}">
        <p14:creationId xmlns:p14="http://schemas.microsoft.com/office/powerpoint/2010/main" val="7450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8855306-6AE0-4673-87C6-2C4B9552CD47}"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8F743C-286C-48E7-8BE7-9B369F8103B1}" type="slidenum">
              <a:rPr lang="zh-CN" altLang="en-US" smtClean="0"/>
              <a:t>‹#›</a:t>
            </a:fld>
            <a:endParaRPr lang="zh-CN" altLang="en-US"/>
          </a:p>
        </p:txBody>
      </p:sp>
    </p:spTree>
    <p:extLst>
      <p:ext uri="{BB962C8B-B14F-4D97-AF65-F5344CB8AC3E}">
        <p14:creationId xmlns:p14="http://schemas.microsoft.com/office/powerpoint/2010/main" val="1781735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1AA9-BE7E-4FD4-A1CE-F0370E0E939A}" type="datetime1">
              <a:rPr lang="zh-CN" altLang="en-US" smtClean="0"/>
              <a:pPr/>
              <a:t>2017/6/2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6CCD3-42D9-43BB-9F71-76E181CF1B1C}" type="slidenum">
              <a:rPr lang="zh-CN" altLang="en-US" smtClean="0"/>
              <a:pPr/>
              <a:t>‹#›</a:t>
            </a:fld>
            <a:endParaRPr lang="zh-CN" altLang="en-US"/>
          </a:p>
        </p:txBody>
      </p:sp>
      <p:pic>
        <p:nvPicPr>
          <p:cNvPr id="7" name="Picture 5" descr="1"/>
          <p:cNvPicPr>
            <a:picLocks noChangeAspect="1" noChangeArrowheads="1"/>
          </p:cNvPicPr>
          <p:nvPr userDrawn="1"/>
        </p:nvPicPr>
        <p:blipFill>
          <a:blip r:embed="rId7" cstate="print"/>
          <a:srcRect/>
          <a:stretch>
            <a:fillRect/>
          </a:stretch>
        </p:blipFill>
        <p:spPr bwMode="auto">
          <a:xfrm>
            <a:off x="-32" y="0"/>
            <a:ext cx="9144000" cy="6858000"/>
          </a:xfrm>
          <a:prstGeom prst="rect">
            <a:avLst/>
          </a:prstGeom>
          <a:noFill/>
          <a:ln w="9525">
            <a:noFill/>
            <a:miter lim="800000"/>
            <a:headEnd/>
            <a:tailEnd/>
          </a:ln>
        </p:spPr>
      </p:pic>
    </p:spTree>
    <p:extLst>
      <p:ext uri="{BB962C8B-B14F-4D97-AF65-F5344CB8AC3E}">
        <p14:creationId xmlns:p14="http://schemas.microsoft.com/office/powerpoint/2010/main" val="1187906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839" y="2669530"/>
            <a:ext cx="6858000" cy="2563651"/>
          </a:xfrm>
        </p:spPr>
        <p:txBody>
          <a:bodyPr/>
          <a:lstStyle/>
          <a:p>
            <a:r>
              <a:rPr lang="zh-CN" altLang="en-US" sz="3000" b="1" dirty="0" smtClean="0">
                <a:latin typeface="微软雅黑" pitchFamily="34" charset="-122"/>
                <a:ea typeface="微软雅黑" pitchFamily="34" charset="-122"/>
              </a:rPr>
              <a:t>预算申报和控制项目</a:t>
            </a:r>
            <a:endParaRPr lang="en-US" altLang="zh-CN" sz="3000" b="1" dirty="0" smtClean="0">
              <a:latin typeface="微软雅黑" pitchFamily="34" charset="-122"/>
              <a:ea typeface="微软雅黑" pitchFamily="34" charset="-122"/>
            </a:endParaRPr>
          </a:p>
          <a:p>
            <a:r>
              <a:rPr lang="en-US" altLang="zh-CN" sz="3000" b="1" dirty="0" smtClean="0">
                <a:latin typeface="微软雅黑" pitchFamily="34" charset="-122"/>
                <a:ea typeface="微软雅黑" pitchFamily="34" charset="-122"/>
              </a:rPr>
              <a:t>--</a:t>
            </a:r>
            <a:r>
              <a:rPr lang="zh-CN" altLang="en-US" sz="3000" b="1" dirty="0" smtClean="0">
                <a:latin typeface="微软雅黑" pitchFamily="34" charset="-122"/>
                <a:ea typeface="微软雅黑" pitchFamily="34" charset="-122"/>
              </a:rPr>
              <a:t>控制</a:t>
            </a:r>
            <a:r>
              <a:rPr lang="zh-CN" altLang="en-US" sz="3000" b="1" dirty="0">
                <a:latin typeface="微软雅黑" pitchFamily="34" charset="-122"/>
                <a:ea typeface="微软雅黑" pitchFamily="34" charset="-122"/>
              </a:rPr>
              <a:t>策略</a:t>
            </a:r>
            <a:r>
              <a:rPr lang="zh-CN" altLang="en-US" sz="3000" b="1" dirty="0" smtClean="0">
                <a:latin typeface="微软雅黑" pitchFamily="34" charset="-122"/>
                <a:ea typeface="微软雅黑" pitchFamily="34" charset="-122"/>
              </a:rPr>
              <a:t>界面设计</a:t>
            </a:r>
            <a:endParaRPr lang="en-US" altLang="zh-CN" sz="3000"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2017</a:t>
            </a:r>
            <a:r>
              <a:rPr lang="zh-CN" altLang="en-US" b="1" dirty="0" smtClean="0">
                <a:latin typeface="微软雅黑" pitchFamily="34" charset="-122"/>
                <a:ea typeface="微软雅黑" pitchFamily="34" charset="-122"/>
              </a:rPr>
              <a:t>年</a:t>
            </a:r>
            <a:r>
              <a:rPr lang="en-US" altLang="zh-CN" b="1" dirty="0">
                <a:latin typeface="微软雅黑" pitchFamily="34" charset="-122"/>
                <a:ea typeface="微软雅黑" pitchFamily="34" charset="-122"/>
              </a:rPr>
              <a:t>6</a:t>
            </a:r>
            <a:r>
              <a:rPr lang="zh-CN" altLang="en-US" b="1" dirty="0" smtClean="0">
                <a:latin typeface="微软雅黑" pitchFamily="34" charset="-122"/>
                <a:ea typeface="微软雅黑" pitchFamily="34" charset="-122"/>
              </a:rPr>
              <a:t>月</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05500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23512" y="2424297"/>
            <a:ext cx="8209029" cy="3421119"/>
          </a:xfrm>
          <a:prstGeom prst="rect">
            <a:avLst/>
          </a:prstGeom>
        </p:spPr>
      </p:pic>
      <p:sp>
        <p:nvSpPr>
          <p:cNvPr id="2" name="灯片编号占位符 1"/>
          <p:cNvSpPr>
            <a:spLocks noGrp="1"/>
          </p:cNvSpPr>
          <p:nvPr>
            <p:ph type="sldNum" sz="quarter" idx="12"/>
          </p:nvPr>
        </p:nvSpPr>
        <p:spPr/>
        <p:txBody>
          <a:bodyPr/>
          <a:lstStyle/>
          <a:p>
            <a:fld id="{9C86CCD3-42D9-43BB-9F71-76E181CF1B1C}" type="slidenum">
              <a:rPr lang="zh-CN" altLang="en-US" smtClean="0"/>
              <a:pPr/>
              <a:t>2</a:t>
            </a:fld>
            <a:endParaRPr lang="zh-CN" altLang="en-US" dirty="0"/>
          </a:p>
        </p:txBody>
      </p:sp>
      <p:sp>
        <p:nvSpPr>
          <p:cNvPr id="3" name="标题 2"/>
          <p:cNvSpPr>
            <a:spLocks noGrp="1"/>
          </p:cNvSpPr>
          <p:nvPr>
            <p:ph type="title"/>
          </p:nvPr>
        </p:nvSpPr>
        <p:spPr/>
        <p:txBody>
          <a:bodyPr/>
          <a:lstStyle/>
          <a:p>
            <a:r>
              <a:rPr lang="zh-CN" altLang="en-US" dirty="0" smtClean="0"/>
              <a:t>控制策略主界面</a:t>
            </a:r>
            <a:endParaRPr lang="zh-CN" altLang="en-US" dirty="0"/>
          </a:p>
        </p:txBody>
      </p:sp>
      <p:sp>
        <p:nvSpPr>
          <p:cNvPr id="4" name="文本框 3"/>
          <p:cNvSpPr txBox="1"/>
          <p:nvPr/>
        </p:nvSpPr>
        <p:spPr>
          <a:xfrm>
            <a:off x="0" y="860671"/>
            <a:ext cx="8345933" cy="1417311"/>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设计如下控制策略主界面，可创建多个控制策略集合，每个控制策略集合可包含多条明细控制策略；可按不同需要，设置不同的控制策略集合，对控制策略进行分类，如按部门或按费用分类设置控制策略集合。点击“明细”维护每个控制策略集合的明细。</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由系统管理员维护全集团</a:t>
            </a:r>
            <a:r>
              <a:rPr lang="zh-CN" altLang="en-US" sz="1400" dirty="0" smtClean="0">
                <a:latin typeface="微软雅黑" panose="020B0503020204020204" pitchFamily="34" charset="-122"/>
                <a:ea typeface="微软雅黑" panose="020B0503020204020204" pitchFamily="34" charset="-122"/>
              </a:rPr>
              <a:t>控制</a:t>
            </a:r>
            <a:r>
              <a:rPr lang="zh-CN" altLang="en-US" sz="1400" dirty="0">
                <a:latin typeface="微软雅黑" panose="020B0503020204020204" pitchFamily="34" charset="-122"/>
                <a:ea typeface="微软雅黑" panose="020B0503020204020204" pitchFamily="34" charset="-122"/>
              </a:rPr>
              <a:t>策略</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705513" y="3927107"/>
            <a:ext cx="4786037" cy="415498"/>
          </a:xfrm>
          <a:prstGeom prst="rect">
            <a:avLst/>
          </a:prstGeom>
          <a:noFill/>
        </p:spPr>
        <p:txBody>
          <a:bodyPr wrap="square" rtlCol="0">
            <a:spAutoFit/>
          </a:bodyPr>
          <a:lstStyle/>
          <a:p>
            <a:r>
              <a:rPr lang="zh-CN" altLang="en-US" sz="1050" dirty="0" smtClean="0">
                <a:solidFill>
                  <a:schemeClr val="accent2"/>
                </a:solidFill>
                <a:latin typeface="微软雅黑" panose="020B0503020204020204" pitchFamily="34" charset="-122"/>
                <a:ea typeface="微软雅黑" panose="020B0503020204020204" pitchFamily="34" charset="-122"/>
              </a:rPr>
              <a:t>当选择控制策略集合为业务口径时，则明细为业务口径</a:t>
            </a:r>
            <a:r>
              <a:rPr lang="zh-CN" altLang="en-US" sz="1050" dirty="0">
                <a:solidFill>
                  <a:schemeClr val="accent2"/>
                </a:solidFill>
                <a:latin typeface="微软雅黑" panose="020B0503020204020204" pitchFamily="34" charset="-122"/>
                <a:ea typeface="微软雅黑" panose="020B0503020204020204" pitchFamily="34" charset="-122"/>
              </a:rPr>
              <a:t>字段；当选择控制策略集合</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a:t>
            </a:r>
            <a:r>
              <a:rPr lang="zh-CN" altLang="en-US" sz="1050" dirty="0">
                <a:solidFill>
                  <a:schemeClr val="accent2"/>
                </a:solidFill>
                <a:latin typeface="微软雅黑" panose="020B0503020204020204" pitchFamily="34" charset="-122"/>
                <a:ea typeface="微软雅黑" panose="020B0503020204020204" pitchFamily="34" charset="-122"/>
              </a:rPr>
              <a:t>时，则明细</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口径字段 </a:t>
            </a:r>
            <a:r>
              <a:rPr lang="zh-CN" altLang="en-US" sz="105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4349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3</a:t>
            </a:fld>
            <a:endParaRPr lang="zh-CN" altLang="en-US" dirty="0"/>
          </a:p>
        </p:txBody>
      </p:sp>
      <p:sp>
        <p:nvSpPr>
          <p:cNvPr id="3" name="标题 2"/>
          <p:cNvSpPr>
            <a:spLocks noGrp="1"/>
          </p:cNvSpPr>
          <p:nvPr>
            <p:ph type="title"/>
          </p:nvPr>
        </p:nvSpPr>
        <p:spPr/>
        <p:txBody>
          <a:bodyPr/>
          <a:lstStyle/>
          <a:p>
            <a:r>
              <a:rPr lang="zh-CN" altLang="en-US" dirty="0" smtClean="0"/>
              <a:t>业务控制策略</a:t>
            </a:r>
            <a:r>
              <a:rPr lang="en-US" altLang="zh-CN" dirty="0" smtClean="0"/>
              <a:t>-</a:t>
            </a:r>
            <a:r>
              <a:rPr lang="zh-CN" altLang="en-US" dirty="0" smtClean="0"/>
              <a:t>明细</a:t>
            </a:r>
            <a:endParaRPr lang="zh-CN" altLang="en-US" dirty="0"/>
          </a:p>
        </p:txBody>
      </p:sp>
      <p:sp>
        <p:nvSpPr>
          <p:cNvPr id="4" name="文本框 3"/>
          <p:cNvSpPr txBox="1"/>
          <p:nvPr/>
        </p:nvSpPr>
        <p:spPr>
          <a:xfrm>
            <a:off x="0" y="902633"/>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业务控制策略维护业务预算控制相关字段，如</a:t>
            </a: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部门、业务类别、项目等字段信息。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65553" y="1861890"/>
            <a:ext cx="7554319" cy="4210047"/>
          </a:xfrm>
          <a:prstGeom prst="rect">
            <a:avLst/>
          </a:prstGeom>
        </p:spPr>
      </p:pic>
    </p:spTree>
    <p:extLst>
      <p:ext uri="{BB962C8B-B14F-4D97-AF65-F5344CB8AC3E}">
        <p14:creationId xmlns:p14="http://schemas.microsoft.com/office/powerpoint/2010/main" val="255640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4</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4648965"/>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部门：为组织定义中的部门值。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类别</a:t>
            </a:r>
            <a:r>
              <a:rPr lang="zh-CN" altLang="en-US" sz="1400" dirty="0">
                <a:latin typeface="微软雅黑" panose="020B0503020204020204" pitchFamily="34" charset="-122"/>
                <a:ea typeface="微软雅黑" panose="020B0503020204020204" pitchFamily="34" charset="-122"/>
              </a:rPr>
              <a:t>：为业务类别定义中的值，可选择明细或非明细业务类别。</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 </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组合代码：当是否组合控制为“</a:t>
            </a:r>
            <a:r>
              <a:rPr lang="en-US" altLang="zh-CN" sz="1400" dirty="0" smtClean="0">
                <a:latin typeface="微软雅黑" panose="020B0503020204020204" pitchFamily="34" charset="-122"/>
                <a:ea typeface="微软雅黑" panose="020B0503020204020204" pitchFamily="34" charset="-122"/>
              </a:rPr>
              <a:t>N</a:t>
            </a:r>
            <a:r>
              <a:rPr lang="zh-CN" altLang="en-US" sz="1400" dirty="0" smtClean="0">
                <a:latin typeface="微软雅黑" panose="020B0503020204020204" pitchFamily="34" charset="-122"/>
                <a:ea typeface="微软雅黑" panose="020B0503020204020204" pitchFamily="34" charset="-122"/>
              </a:rPr>
              <a:t>”时，此字段值无效；当是否组合控制为“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”时，自动生成唯一的组合代码，生成格式为</a:t>
            </a:r>
            <a:r>
              <a:rPr lang="en-US" altLang="zh-CN" sz="1400" dirty="0" smtClean="0">
                <a:latin typeface="微软雅黑" panose="020B0503020204020204" pitchFamily="34" charset="-122"/>
                <a:ea typeface="微软雅黑" panose="020B0503020204020204" pitchFamily="34" charset="-122"/>
              </a:rPr>
              <a:t>C+</a:t>
            </a:r>
            <a:r>
              <a:rPr lang="zh-CN" altLang="en-US" sz="1400" dirty="0" smtClean="0">
                <a:latin typeface="微软雅黑" panose="020B0503020204020204" pitchFamily="34" charset="-122"/>
                <a:ea typeface="微软雅黑" panose="020B0503020204020204" pitchFamily="34" charset="-122"/>
              </a:rPr>
              <a:t>系统当前年份</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四位</a:t>
            </a:r>
            <a:r>
              <a:rPr lang="zh-CN" altLang="en-US" sz="1400" dirty="0" smtClean="0">
                <a:latin typeface="微软雅黑" panose="020B0503020204020204" pitchFamily="34" charset="-122"/>
                <a:ea typeface="微软雅黑" panose="020B0503020204020204" pitchFamily="34" charset="-122"/>
              </a:rPr>
              <a:t>流水号，系统自动生成，不手动输入。</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是否启用：判定当前控制策略明细行是否生效。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313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5</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控制策略</a:t>
            </a:r>
            <a:r>
              <a:rPr lang="en-US" altLang="zh-CN" dirty="0" smtClean="0"/>
              <a:t>-</a:t>
            </a:r>
            <a:r>
              <a:rPr lang="zh-CN" altLang="en-US" dirty="0" smtClean="0"/>
              <a:t>明细</a:t>
            </a:r>
            <a:endParaRPr lang="zh-CN" altLang="en-US" dirty="0"/>
          </a:p>
        </p:txBody>
      </p:sp>
      <p:sp>
        <p:nvSpPr>
          <p:cNvPr id="4" name="文本框 3"/>
          <p:cNvSpPr txBox="1"/>
          <p:nvPr/>
        </p:nvSpPr>
        <p:spPr>
          <a:xfrm>
            <a:off x="0" y="871665"/>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控制策略维护</a:t>
            </a: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预算控制相关字段，如预算部门、预算科目等字段信息。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12393" y="1799954"/>
            <a:ext cx="7833540" cy="4199423"/>
          </a:xfrm>
          <a:prstGeom prst="rect">
            <a:avLst/>
          </a:prstGeom>
        </p:spPr>
      </p:pic>
    </p:spTree>
    <p:extLst>
      <p:ext uri="{BB962C8B-B14F-4D97-AF65-F5344CB8AC3E}">
        <p14:creationId xmlns:p14="http://schemas.microsoft.com/office/powerpoint/2010/main" val="8960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6</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预算</a:t>
            </a:r>
            <a:r>
              <a:rPr lang="zh-CN" altLang="en-US" sz="1400" dirty="0" smtClean="0">
                <a:latin typeface="微软雅黑" panose="020B0503020204020204" pitchFamily="34" charset="-122"/>
                <a:ea typeface="微软雅黑" panose="020B0503020204020204" pitchFamily="34" charset="-122"/>
              </a:rPr>
              <a:t>部门：为预算部门值。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预算科目：为预算科目定义处的值。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a:t>
            </a:r>
            <a:r>
              <a:rPr lang="zh-CN" altLang="en-US" sz="1400" dirty="0">
                <a:latin typeface="微软雅黑" panose="020B0503020204020204" pitchFamily="34" charset="-122"/>
                <a:ea typeface="微软雅黑" panose="020B0503020204020204" pitchFamily="34" charset="-122"/>
              </a:rPr>
              <a:t>：年、季度、月份。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组合代码</a:t>
            </a:r>
            <a:r>
              <a:rPr lang="zh-CN" altLang="en-US" sz="1400" dirty="0">
                <a:latin typeface="微软雅黑" panose="020B0503020204020204" pitchFamily="34" charset="-122"/>
                <a:ea typeface="微软雅黑" panose="020B0503020204020204" pitchFamily="34" charset="-122"/>
              </a:rPr>
              <a:t>：当是否组合控制为“</a:t>
            </a:r>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”时，此字段值无效；当是否组合控制为“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”时，自动生成唯一的组合代码，生成格式为</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系统当前年份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四位</a:t>
            </a:r>
            <a:r>
              <a:rPr lang="zh-CN" altLang="en-US" sz="1400" dirty="0">
                <a:latin typeface="微软雅黑" panose="020B0503020204020204" pitchFamily="34" charset="-122"/>
                <a:ea typeface="微软雅黑" panose="020B0503020204020204" pitchFamily="34" charset="-122"/>
              </a:rPr>
              <a:t>流水号，系统自动生成，不手动输入。</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是否生效：</a:t>
            </a:r>
            <a:r>
              <a:rPr lang="zh-CN" altLang="en-US" sz="1400" dirty="0">
                <a:latin typeface="微软雅黑" panose="020B0503020204020204" pitchFamily="34" charset="-122"/>
                <a:ea typeface="微软雅黑" panose="020B0503020204020204" pitchFamily="34" charset="-122"/>
              </a:rPr>
              <a:t>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87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7</a:t>
            </a:fld>
            <a:endParaRPr lang="zh-CN" altLang="en-US" dirty="0"/>
          </a:p>
        </p:txBody>
      </p:sp>
      <p:sp>
        <p:nvSpPr>
          <p:cNvPr id="3" name="标题 2"/>
          <p:cNvSpPr>
            <a:spLocks noGrp="1"/>
          </p:cNvSpPr>
          <p:nvPr>
            <p:ph type="title"/>
          </p:nvPr>
        </p:nvSpPr>
        <p:spPr/>
        <p:txBody>
          <a:bodyPr/>
          <a:lstStyle/>
          <a:p>
            <a:r>
              <a:rPr lang="zh-CN" altLang="en-US" dirty="0" smtClean="0"/>
              <a:t>控制策略</a:t>
            </a:r>
            <a:r>
              <a:rPr lang="zh-CN" altLang="en-US" dirty="0"/>
              <a:t>存储</a:t>
            </a:r>
            <a:r>
              <a:rPr lang="zh-CN" altLang="en-US" dirty="0" smtClean="0"/>
              <a:t>规则</a:t>
            </a:r>
            <a:endParaRPr lang="zh-CN" altLang="en-US" dirty="0"/>
          </a:p>
        </p:txBody>
      </p:sp>
      <p:sp>
        <p:nvSpPr>
          <p:cNvPr id="4" name="文本框 3"/>
          <p:cNvSpPr txBox="1"/>
          <p:nvPr/>
        </p:nvSpPr>
        <p:spPr>
          <a:xfrm>
            <a:off x="0" y="1148396"/>
            <a:ext cx="8345933" cy="4164217"/>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主界面通过行</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与明细界面关联。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明细界面，前台</a:t>
            </a:r>
            <a:r>
              <a:rPr lang="zh-CN" altLang="en-US" sz="1400" dirty="0">
                <a:latin typeface="微软雅黑" panose="020B0503020204020204" pitchFamily="34" charset="-122"/>
                <a:ea typeface="微软雅黑" panose="020B0503020204020204" pitchFamily="34" charset="-122"/>
              </a:rPr>
              <a:t>维护时，业务口径的</a:t>
            </a: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部门和业务类别、财务口径的预算部门和预算科目可多选，前台展示一条数据，后台交叉生成多条明细行数据。</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明细界面每一条行数据对应后台一单独的</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，及多条交叉行数据对应同一</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，即按项目字段控制和不按项目控制。如明细界面某条行记录此字段选择值为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，则后台交叉生成的多条明细行数据的此字段值都为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，即是否进行组合控制。如此字段选择值为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，则部门、业务类别或预算科目交叉生成的数据进行组合控制，交叉行数据生成唯一的组合代码</a:t>
            </a:r>
            <a:r>
              <a:rPr lang="zh-CN" altLang="en-US" sz="1400" dirty="0">
                <a:latin typeface="微软雅黑" panose="020B0503020204020204" pitchFamily="34" charset="-122"/>
                <a:ea typeface="微软雅黑" panose="020B0503020204020204" pitchFamily="34" charset="-122"/>
              </a:rPr>
              <a:t>。如部门选择</a:t>
            </a:r>
            <a:r>
              <a:rPr lang="en-US" altLang="zh-CN" sz="1400" dirty="0">
                <a:latin typeface="微软雅黑" panose="020B0503020204020204" pitchFamily="34" charset="-122"/>
                <a:ea typeface="微软雅黑" panose="020B0503020204020204" pitchFamily="34" charset="-122"/>
              </a:rPr>
              <a:t>EHR</a:t>
            </a:r>
            <a:r>
              <a:rPr lang="zh-CN" altLang="en-US" sz="1400" dirty="0">
                <a:latin typeface="微软雅黑" panose="020B0503020204020204" pitchFamily="34" charset="-122"/>
                <a:ea typeface="微软雅黑" panose="020B0503020204020204" pitchFamily="34" charset="-122"/>
              </a:rPr>
              <a:t>组、财务部，业务类别选择网络设备、存储，是否组合控制选择</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，则进行控制校验时会将上述两部门的网络设备和存储所有费用进行打包控制。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584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8</a:t>
            </a:fld>
            <a:endParaRPr lang="zh-CN" altLang="en-US" dirty="0"/>
          </a:p>
        </p:txBody>
      </p:sp>
      <p:sp>
        <p:nvSpPr>
          <p:cNvPr id="3" name="标题 2"/>
          <p:cNvSpPr>
            <a:spLocks noGrp="1"/>
          </p:cNvSpPr>
          <p:nvPr>
            <p:ph type="title"/>
          </p:nvPr>
        </p:nvSpPr>
        <p:spPr/>
        <p:txBody>
          <a:bodyPr/>
          <a:lstStyle/>
          <a:p>
            <a:r>
              <a:rPr lang="zh-CN" altLang="en-US" dirty="0"/>
              <a:t>主要</a:t>
            </a:r>
            <a:r>
              <a:rPr lang="zh-CN" altLang="en-US" dirty="0" smtClean="0"/>
              <a:t>控制策略录入规则</a:t>
            </a:r>
            <a:endParaRPr lang="zh-CN" altLang="en-US" dirty="0"/>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按项目控制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录入控制策略主界面的相关信息，预算口径为业务口径</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选择需要进行项目控制的部门、业务类别（后台生成部门和业务类别的交叉组合）</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是否按项目控制字段选择</a:t>
            </a:r>
            <a:r>
              <a:rPr lang="en-US" altLang="zh-CN" sz="1400" dirty="0" smtClean="0">
                <a:latin typeface="微软雅黑" panose="020B0503020204020204" pitchFamily="34" charset="-122"/>
                <a:ea typeface="微软雅黑" panose="020B0503020204020204" pitchFamily="34" charset="-122"/>
              </a:rPr>
              <a:t>”Y”</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录入控制策略主界面相关信息</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选择需要进行项目控制的部门、业务</a:t>
            </a:r>
            <a:r>
              <a:rPr lang="zh-CN" altLang="en-US" sz="1400" dirty="0" smtClean="0">
                <a:latin typeface="微软雅黑" panose="020B0503020204020204" pitchFamily="34" charset="-122"/>
                <a:ea typeface="微软雅黑" panose="020B0503020204020204" pitchFamily="34" charset="-122"/>
              </a:rPr>
              <a:t>类别或预算科目（组合控制的范围）</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是否组合控制字段选择“</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等按业务线字段控制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线字段录入集团总部、搜狐媒体等值，部门字段录入集团总部、搜狐媒体等值，业务类别选择集团</a:t>
            </a: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或</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特定的业务类别，其它字段正常录入</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生成控制策略时业务线值作为部门进行预算数据控制</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365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9</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调整</a:t>
            </a:r>
            <a:endParaRPr lang="zh-CN" altLang="en-US" dirty="0"/>
          </a:p>
        </p:txBody>
      </p:sp>
      <p:sp>
        <p:nvSpPr>
          <p:cNvPr id="10" name="矩形 9"/>
          <p:cNvSpPr/>
          <p:nvPr/>
        </p:nvSpPr>
        <p:spPr>
          <a:xfrm>
            <a:off x="-136090" y="894888"/>
            <a:ext cx="7560840" cy="4141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742950" lvl="1" indent="-285750">
              <a:lnSpc>
                <a:spcPct val="150000"/>
              </a:lnSpc>
              <a:spcAft>
                <a:spcPct val="15000"/>
              </a:spcAft>
              <a:buFont typeface="Wingdings" panose="05000000000000000000" pitchFamily="2" charset="2"/>
              <a:buChar char="l"/>
            </a:pPr>
            <a:r>
              <a:rPr lang="zh-CN" altLang="en-US" dirty="0">
                <a:solidFill>
                  <a:srgbClr val="C0504D"/>
                </a:solidFill>
                <a:latin typeface="微软雅黑" panose="020B0503020204020204" pitchFamily="34" charset="-122"/>
                <a:ea typeface="微软雅黑" panose="020B0503020204020204" pitchFamily="34" charset="-122"/>
              </a:rPr>
              <a:t>财务调整</a:t>
            </a:r>
            <a:endParaRPr lang="en-US" altLang="zh-CN" dirty="0">
              <a:solidFill>
                <a:srgbClr val="C0504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68424" y="1489579"/>
            <a:ext cx="6980952" cy="4761905"/>
          </a:xfrm>
          <a:prstGeom prst="rect">
            <a:avLst/>
          </a:prstGeom>
        </p:spPr>
      </p:pic>
      <p:pic>
        <p:nvPicPr>
          <p:cNvPr id="7" name="Picture 5" descr="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Box 2"/>
          <p:cNvSpPr txBox="1"/>
          <p:nvPr/>
        </p:nvSpPr>
        <p:spPr>
          <a:xfrm>
            <a:off x="0" y="2660731"/>
            <a:ext cx="9144000" cy="743986"/>
          </a:xfrm>
          <a:prstGeom prst="rect">
            <a:avLst/>
          </a:prstGeom>
          <a:noFill/>
        </p:spPr>
        <p:txBody>
          <a:bodyPr wrap="square" rtlCol="0">
            <a:spAutoFit/>
          </a:bodyPr>
          <a:lstStyle/>
          <a:p>
            <a:pPr algn="ctr">
              <a:lnSpc>
                <a:spcPct val="150000"/>
              </a:lnSpc>
            </a:pPr>
            <a:r>
              <a:rPr lang="zh-CN" altLang="en-US" sz="3200" b="1" dirty="0" smtClean="0">
                <a:latin typeface="微软雅黑" pitchFamily="34" charset="-122"/>
                <a:ea typeface="微软雅黑" pitchFamily="34" charset="-122"/>
              </a:rPr>
              <a:t>谢谢</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3199007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w="9525"/>
      </a:spPr>
      <a:bodyPr rtlCol="0" anchor="ctr"/>
      <a:lstStyle>
        <a:defPPr algn="ctr">
          <a:defRPr sz="800" b="1" dirty="0" smtClean="0">
            <a:solidFill>
              <a:schemeClr val="bg1"/>
            </a:solidFill>
            <a:latin typeface="微软雅黑" pitchFamily="34" charset="-122"/>
            <a:ea typeface="微软雅黑" pitchFamily="34" charset="-122"/>
          </a:defRPr>
        </a:defPPr>
      </a:lstStyle>
      <a:style>
        <a:lnRef idx="2">
          <a:schemeClr val="dk1"/>
        </a:lnRef>
        <a:fillRef idx="1">
          <a:schemeClr val="lt1"/>
        </a:fillRef>
        <a:effectRef idx="0">
          <a:schemeClr val="dk1"/>
        </a:effectRef>
        <a:fontRef idx="minor">
          <a:schemeClr val="dk1"/>
        </a:fontRef>
      </a:style>
    </a:spDef>
    <a:txDef>
      <a:spPr bwMode="auto">
        <a:noFill/>
        <a:ln w="12700">
          <a:noFill/>
          <a:miter lim="800000"/>
          <a:headEnd/>
          <a:tailEnd/>
        </a:ln>
        <a:effectLst/>
      </a:spPr>
      <a:bodyPr vert="eaVert" lIns="98425" tIns="49212" rIns="98425" bIns="49212">
        <a:spAutoFit/>
      </a:bodyPr>
      <a:lstStyle>
        <a:defPPr algn="ctr" rtl="0">
          <a:buClr>
            <a:srgbClr val="225C2E"/>
          </a:buClr>
          <a:defRPr sz="1400" dirty="0" smtClean="0">
            <a:latin typeface="微软雅黑" pitchFamily="34" charset="-122"/>
            <a:ea typeface="微软雅黑" pitchFamily="34" charset="-122"/>
            <a:cs typeface="Arial"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11096</TotalTime>
  <Words>917</Words>
  <Application>Microsoft Office PowerPoint</Application>
  <PresentationFormat>全屏显示(4:3)</PresentationFormat>
  <Paragraphs>75</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微软雅黑</vt:lpstr>
      <vt:lpstr>Arial</vt:lpstr>
      <vt:lpstr>Calibri</vt:lpstr>
      <vt:lpstr>Wingdings</vt:lpstr>
      <vt:lpstr>自定义设计方案</vt:lpstr>
      <vt:lpstr>PowerPoint 演示文稿</vt:lpstr>
      <vt:lpstr>控制策略主界面</vt:lpstr>
      <vt:lpstr>业务控制策略-明细</vt:lpstr>
      <vt:lpstr>各字段取值逻辑</vt:lpstr>
      <vt:lpstr>财务控制策略-明细</vt:lpstr>
      <vt:lpstr>各字段取值逻辑</vt:lpstr>
      <vt:lpstr>控制策略存储规则</vt:lpstr>
      <vt:lpstr>主要控制策略录入规则</vt:lpstr>
      <vt:lpstr>财务调整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lei.yang</dc:creator>
  <cp:lastModifiedBy>陈栋</cp:lastModifiedBy>
  <cp:revision>715</cp:revision>
  <dcterms:created xsi:type="dcterms:W3CDTF">2016-07-25T07:02:48Z</dcterms:created>
  <dcterms:modified xsi:type="dcterms:W3CDTF">2017-06-02T03:31:52Z</dcterms:modified>
</cp:coreProperties>
</file>