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abe76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fabe768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fabe76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fabe76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fabe768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fabe768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f9b3a2d9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f9b3a2d9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fabe7683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fabe768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abe768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fabe768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fabe7683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fabe7683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fabe7683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fabe7683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fabe7683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fabe7683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fabe7683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fabe7683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f9b3a2d9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f9b3a2d9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f9b3a2d9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f9b3a2d9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fabe7683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fabe7683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f9b3a2d9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f9b3a2d9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f9b3a2d9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f9b3a2d9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f9b3a2d9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f9b3a2d9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f9b3a2d9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f9b3a2d9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9b3a2d9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f9b3a2d9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f9b3a2d9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f9b3a2d9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f9b3a2d9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f9b3a2d9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f9b3a2d9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f9b3a2d9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f9b3a2d9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f9b3a2d9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831125"/>
            <a:ext cx="7801500" cy="889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Base de datos: registro de clientes </a:t>
            </a:r>
            <a:endParaRPr/>
          </a:p>
        </p:txBody>
      </p:sp>
      <p:sp>
        <p:nvSpPr>
          <p:cNvPr id="60" name="Google Shape;60;p13"/>
          <p:cNvSpPr txBox="1"/>
          <p:nvPr>
            <p:ph idx="1" type="subTitle"/>
          </p:nvPr>
        </p:nvSpPr>
        <p:spPr>
          <a:xfrm>
            <a:off x="671250" y="3174874"/>
            <a:ext cx="7801500" cy="141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Profesor: Miguel Rodas</a:t>
            </a:r>
            <a:endParaRPr sz="1800"/>
          </a:p>
          <a:p>
            <a:pPr indent="0" lvl="0" marL="0" rtl="0" algn="ctr">
              <a:spcBef>
                <a:spcPts val="0"/>
              </a:spcBef>
              <a:spcAft>
                <a:spcPts val="0"/>
              </a:spcAft>
              <a:buNone/>
            </a:pPr>
            <a:r>
              <a:rPr lang="es" sz="1800"/>
              <a:t>Tutor: Matias Oviedo</a:t>
            </a:r>
            <a:endParaRPr sz="1800"/>
          </a:p>
          <a:p>
            <a:pPr indent="0" lvl="0" marL="0" rtl="0" algn="ctr">
              <a:spcBef>
                <a:spcPts val="0"/>
              </a:spcBef>
              <a:spcAft>
                <a:spcPts val="0"/>
              </a:spcAft>
              <a:buNone/>
            </a:pPr>
            <a:r>
              <a:rPr b="1" lang="es" sz="1800"/>
              <a:t>Alumna: Oriana Galíndez</a:t>
            </a:r>
            <a:endParaRPr b="1" sz="1800"/>
          </a:p>
          <a:p>
            <a:pPr indent="0" lvl="0" marL="0" rtl="0" algn="ctr">
              <a:spcBef>
                <a:spcPts val="0"/>
              </a:spcBef>
              <a:spcAft>
                <a:spcPts val="0"/>
              </a:spcAft>
              <a:buNone/>
            </a:pPr>
            <a:r>
              <a:rPr lang="es" sz="1800"/>
              <a:t>Comision: 47350</a:t>
            </a:r>
            <a:endParaRPr sz="1800"/>
          </a:p>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3097663" y="725608"/>
            <a:ext cx="2948675" cy="88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42" name="Google Shape;142;p22"/>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simples</a:t>
            </a:r>
            <a:endParaRPr>
              <a:latin typeface="Average"/>
              <a:ea typeface="Average"/>
              <a:cs typeface="Average"/>
              <a:sym typeface="Average"/>
            </a:endParaRPr>
          </a:p>
        </p:txBody>
      </p:sp>
      <p:sp>
        <p:nvSpPr>
          <p:cNvPr id="144" name="Google Shape;144;p22"/>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45" name="Google Shape;145;p22"/>
          <p:cNvPicPr preferRelativeResize="0"/>
          <p:nvPr/>
        </p:nvPicPr>
        <p:blipFill>
          <a:blip r:embed="rId4">
            <a:alphaModFix/>
          </a:blip>
          <a:stretch>
            <a:fillRect/>
          </a:stretch>
        </p:blipFill>
        <p:spPr>
          <a:xfrm>
            <a:off x="1638313" y="1828800"/>
            <a:ext cx="6124575" cy="29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51" name="Google Shape;151;p23"/>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simples</a:t>
            </a:r>
            <a:endParaRPr>
              <a:latin typeface="Average"/>
              <a:ea typeface="Average"/>
              <a:cs typeface="Average"/>
              <a:sym typeface="Average"/>
            </a:endParaRPr>
          </a:p>
        </p:txBody>
      </p:sp>
      <p:sp>
        <p:nvSpPr>
          <p:cNvPr id="153" name="Google Shape;153;p23"/>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54" name="Google Shape;154;p23"/>
          <p:cNvSpPr txBox="1"/>
          <p:nvPr>
            <p:ph idx="4294967295" type="subTitle"/>
          </p:nvPr>
        </p:nvSpPr>
        <p:spPr>
          <a:xfrm>
            <a:off x="308575" y="1636225"/>
            <a:ext cx="8659500" cy="305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ORDER BY</a:t>
            </a:r>
            <a:endParaRPr/>
          </a:p>
          <a:p>
            <a:pPr indent="0" lvl="0" marL="457200" rtl="0" algn="l">
              <a:spcBef>
                <a:spcPts val="1200"/>
              </a:spcBef>
              <a:spcAft>
                <a:spcPts val="0"/>
              </a:spcAft>
              <a:buNone/>
            </a:pPr>
            <a:r>
              <a:rPr lang="es"/>
              <a:t>Se seleccionan todos los registros almacenados en la base de datos de Amazon accediendo a la tabla 'direccion'. Luego, se ordenan de manera ascendente según la columna 'calle'. El resultado se muestra en la pantalla, presentando todos los registros de la tabla 'direccion' ordenados de manera ascendente según el valor de la columna 'calle'.</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60" name="Google Shape;160;p24"/>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simples</a:t>
            </a:r>
            <a:endParaRPr>
              <a:latin typeface="Average"/>
              <a:ea typeface="Average"/>
              <a:cs typeface="Average"/>
              <a:sym typeface="Average"/>
            </a:endParaRPr>
          </a:p>
        </p:txBody>
      </p:sp>
      <p:sp>
        <p:nvSpPr>
          <p:cNvPr id="162" name="Google Shape;162;p24"/>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63" name="Google Shape;163;p24"/>
          <p:cNvPicPr preferRelativeResize="0"/>
          <p:nvPr/>
        </p:nvPicPr>
        <p:blipFill>
          <a:blip r:embed="rId4">
            <a:alphaModFix/>
          </a:blip>
          <a:stretch>
            <a:fillRect/>
          </a:stretch>
        </p:blipFill>
        <p:spPr>
          <a:xfrm>
            <a:off x="443475" y="1886825"/>
            <a:ext cx="4596793" cy="2372300"/>
          </a:xfrm>
          <a:prstGeom prst="rect">
            <a:avLst/>
          </a:prstGeom>
          <a:noFill/>
          <a:ln>
            <a:noFill/>
          </a:ln>
        </p:spPr>
      </p:pic>
      <p:pic>
        <p:nvPicPr>
          <p:cNvPr id="164" name="Google Shape;164;p24"/>
          <p:cNvPicPr preferRelativeResize="0"/>
          <p:nvPr/>
        </p:nvPicPr>
        <p:blipFill>
          <a:blip r:embed="rId5">
            <a:alphaModFix/>
          </a:blip>
          <a:stretch>
            <a:fillRect/>
          </a:stretch>
        </p:blipFill>
        <p:spPr>
          <a:xfrm>
            <a:off x="5661925" y="2066204"/>
            <a:ext cx="1600200" cy="21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70" name="Google Shape;170;p25"/>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complejas</a:t>
            </a:r>
            <a:endParaRPr>
              <a:latin typeface="Average"/>
              <a:ea typeface="Average"/>
              <a:cs typeface="Average"/>
              <a:sym typeface="Average"/>
            </a:endParaRPr>
          </a:p>
        </p:txBody>
      </p:sp>
      <p:sp>
        <p:nvSpPr>
          <p:cNvPr id="172" name="Google Shape;172;p25"/>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3" name="Google Shape;173;p25"/>
          <p:cNvSpPr txBox="1"/>
          <p:nvPr>
            <p:ph idx="4294967295" type="subTitle"/>
          </p:nvPr>
        </p:nvSpPr>
        <p:spPr>
          <a:xfrm>
            <a:off x="308575" y="1636225"/>
            <a:ext cx="8659500" cy="141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GROUP BY</a:t>
            </a:r>
            <a:endParaRPr/>
          </a:p>
          <a:p>
            <a:pPr indent="0" lvl="0" marL="457200" rtl="0" algn="l">
              <a:spcBef>
                <a:spcPts val="1200"/>
              </a:spcBef>
              <a:spcAft>
                <a:spcPts val="1200"/>
              </a:spcAft>
              <a:buNone/>
            </a:pPr>
            <a:r>
              <a:rPr lang="es"/>
              <a:t>Se seleccionan todos los registros como total_usuarios_apellido desde la base amazon ingresando a la tabla usuarios agrupado por apellido</a:t>
            </a:r>
            <a:endParaRPr/>
          </a:p>
        </p:txBody>
      </p:sp>
      <p:pic>
        <p:nvPicPr>
          <p:cNvPr id="174" name="Google Shape;174;p25"/>
          <p:cNvPicPr preferRelativeResize="0"/>
          <p:nvPr/>
        </p:nvPicPr>
        <p:blipFill>
          <a:blip r:embed="rId4">
            <a:alphaModFix/>
          </a:blip>
          <a:stretch>
            <a:fillRect/>
          </a:stretch>
        </p:blipFill>
        <p:spPr>
          <a:xfrm>
            <a:off x="846400" y="3058125"/>
            <a:ext cx="6000750" cy="121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6"/>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80" name="Google Shape;180;p26"/>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complejas</a:t>
            </a:r>
            <a:endParaRPr>
              <a:latin typeface="Average"/>
              <a:ea typeface="Average"/>
              <a:cs typeface="Average"/>
              <a:sym typeface="Average"/>
            </a:endParaRPr>
          </a:p>
        </p:txBody>
      </p:sp>
      <p:sp>
        <p:nvSpPr>
          <p:cNvPr id="182" name="Google Shape;182;p26"/>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83" name="Google Shape;183;p26"/>
          <p:cNvPicPr preferRelativeResize="0"/>
          <p:nvPr/>
        </p:nvPicPr>
        <p:blipFill>
          <a:blip r:embed="rId4">
            <a:alphaModFix/>
          </a:blip>
          <a:stretch>
            <a:fillRect/>
          </a:stretch>
        </p:blipFill>
        <p:spPr>
          <a:xfrm>
            <a:off x="2365125" y="1731650"/>
            <a:ext cx="4413750" cy="315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7"/>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89" name="Google Shape;189;p27"/>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complejas</a:t>
            </a:r>
            <a:endParaRPr>
              <a:latin typeface="Average"/>
              <a:ea typeface="Average"/>
              <a:cs typeface="Average"/>
              <a:sym typeface="Average"/>
            </a:endParaRPr>
          </a:p>
        </p:txBody>
      </p:sp>
      <p:sp>
        <p:nvSpPr>
          <p:cNvPr id="191" name="Google Shape;191;p27"/>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2" name="Google Shape;192;p27"/>
          <p:cNvSpPr txBox="1"/>
          <p:nvPr>
            <p:ph idx="4294967295" type="subTitle"/>
          </p:nvPr>
        </p:nvSpPr>
        <p:spPr>
          <a:xfrm>
            <a:off x="308575" y="1636225"/>
            <a:ext cx="5952600" cy="12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UNION</a:t>
            </a:r>
            <a:endParaRPr/>
          </a:p>
          <a:p>
            <a:pPr indent="0" lvl="0" marL="457200" rtl="0" algn="l">
              <a:spcBef>
                <a:spcPts val="1200"/>
              </a:spcBef>
              <a:spcAft>
                <a:spcPts val="0"/>
              </a:spcAft>
              <a:buNone/>
            </a:pPr>
            <a:r>
              <a:rPr lang="es"/>
              <a:t>Se selecciona la columna ciudad de la tabla direccion uniendo la selección de la columna apellido desde la tabla usuarios.</a:t>
            </a:r>
            <a:endParaRPr/>
          </a:p>
          <a:p>
            <a:pPr indent="0" lvl="0" marL="0" rtl="0" algn="l">
              <a:spcBef>
                <a:spcPts val="1200"/>
              </a:spcBef>
              <a:spcAft>
                <a:spcPts val="1200"/>
              </a:spcAft>
              <a:buNone/>
            </a:pPr>
            <a:r>
              <a:t/>
            </a:r>
            <a:endParaRPr/>
          </a:p>
        </p:txBody>
      </p:sp>
      <p:pic>
        <p:nvPicPr>
          <p:cNvPr id="193" name="Google Shape;193;p27"/>
          <p:cNvPicPr preferRelativeResize="0"/>
          <p:nvPr/>
        </p:nvPicPr>
        <p:blipFill rotWithShape="1">
          <a:blip r:embed="rId4">
            <a:alphaModFix/>
          </a:blip>
          <a:srcRect b="0" l="0" r="48723" t="0"/>
          <a:stretch/>
        </p:blipFill>
        <p:spPr>
          <a:xfrm>
            <a:off x="2664800" y="3297950"/>
            <a:ext cx="3072174" cy="1504950"/>
          </a:xfrm>
          <a:prstGeom prst="rect">
            <a:avLst/>
          </a:prstGeom>
          <a:noFill/>
          <a:ln>
            <a:noFill/>
          </a:ln>
        </p:spPr>
      </p:pic>
      <p:pic>
        <p:nvPicPr>
          <p:cNvPr id="194" name="Google Shape;194;p27"/>
          <p:cNvPicPr preferRelativeResize="0"/>
          <p:nvPr/>
        </p:nvPicPr>
        <p:blipFill>
          <a:blip r:embed="rId5">
            <a:alphaModFix/>
          </a:blip>
          <a:stretch>
            <a:fillRect/>
          </a:stretch>
        </p:blipFill>
        <p:spPr>
          <a:xfrm>
            <a:off x="7636313" y="1474475"/>
            <a:ext cx="1133475" cy="356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8"/>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00" name="Google Shape;200;p28"/>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complejas</a:t>
            </a:r>
            <a:endParaRPr>
              <a:latin typeface="Average"/>
              <a:ea typeface="Average"/>
              <a:cs typeface="Average"/>
              <a:sym typeface="Average"/>
            </a:endParaRPr>
          </a:p>
        </p:txBody>
      </p:sp>
      <p:sp>
        <p:nvSpPr>
          <p:cNvPr id="202" name="Google Shape;202;p28"/>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3" name="Google Shape;203;p28"/>
          <p:cNvSpPr txBox="1"/>
          <p:nvPr>
            <p:ph idx="4294967295" type="subTitle"/>
          </p:nvPr>
        </p:nvSpPr>
        <p:spPr>
          <a:xfrm>
            <a:off x="320800" y="1634100"/>
            <a:ext cx="8659500" cy="15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JOIN</a:t>
            </a:r>
            <a:endParaRPr/>
          </a:p>
          <a:p>
            <a:pPr indent="0" lvl="0" marL="457200" rtl="0" algn="l">
              <a:spcBef>
                <a:spcPts val="1200"/>
              </a:spcBef>
              <a:spcAft>
                <a:spcPts val="1200"/>
              </a:spcAft>
              <a:buNone/>
            </a:pPr>
            <a:r>
              <a:rPr lang="es"/>
              <a:t>Se selecciona las columnas  nombre, apellido, calle ciudad y tipo de tarjeta perteneciente a metodo_pago desde principalmente usuario recuperando todos los datos de dirreccion y  metodo_pago por id_usuarios asi uniendolos y mostrando el resultado por pantalla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9"/>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09" name="Google Shape;209;p29"/>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complejas</a:t>
            </a:r>
            <a:endParaRPr>
              <a:latin typeface="Average"/>
              <a:ea typeface="Average"/>
              <a:cs typeface="Average"/>
              <a:sym typeface="Average"/>
            </a:endParaRPr>
          </a:p>
        </p:txBody>
      </p:sp>
      <p:sp>
        <p:nvSpPr>
          <p:cNvPr id="211" name="Google Shape;211;p29"/>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212" name="Google Shape;212;p29"/>
          <p:cNvPicPr preferRelativeResize="0"/>
          <p:nvPr/>
        </p:nvPicPr>
        <p:blipFill>
          <a:blip r:embed="rId4">
            <a:alphaModFix/>
          </a:blip>
          <a:stretch>
            <a:fillRect/>
          </a:stretch>
        </p:blipFill>
        <p:spPr>
          <a:xfrm>
            <a:off x="1223000" y="2066200"/>
            <a:ext cx="5818674" cy="2372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0"/>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18" name="Google Shape;218;p30"/>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complejas</a:t>
            </a:r>
            <a:endParaRPr>
              <a:latin typeface="Average"/>
              <a:ea typeface="Average"/>
              <a:cs typeface="Average"/>
              <a:sym typeface="Average"/>
            </a:endParaRPr>
          </a:p>
        </p:txBody>
      </p:sp>
      <p:sp>
        <p:nvSpPr>
          <p:cNvPr id="220" name="Google Shape;220;p30"/>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221" name="Google Shape;221;p30"/>
          <p:cNvPicPr preferRelativeResize="0"/>
          <p:nvPr/>
        </p:nvPicPr>
        <p:blipFill>
          <a:blip r:embed="rId4">
            <a:alphaModFix/>
          </a:blip>
          <a:stretch>
            <a:fillRect/>
          </a:stretch>
        </p:blipFill>
        <p:spPr>
          <a:xfrm>
            <a:off x="1805675" y="2347875"/>
            <a:ext cx="4712433" cy="2372300"/>
          </a:xfrm>
          <a:prstGeom prst="rect">
            <a:avLst/>
          </a:prstGeom>
          <a:noFill/>
          <a:ln>
            <a:noFill/>
          </a:ln>
        </p:spPr>
      </p:pic>
      <p:sp>
        <p:nvSpPr>
          <p:cNvPr id="222" name="Google Shape;222;p30"/>
          <p:cNvSpPr txBox="1"/>
          <p:nvPr>
            <p:ph idx="4294967295" type="subTitle"/>
          </p:nvPr>
        </p:nvSpPr>
        <p:spPr>
          <a:xfrm>
            <a:off x="320800" y="1634100"/>
            <a:ext cx="8659500" cy="40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Resultado</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28" name="Google Shape;228;p31"/>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complejas</a:t>
            </a:r>
            <a:endParaRPr>
              <a:latin typeface="Average"/>
              <a:ea typeface="Average"/>
              <a:cs typeface="Average"/>
              <a:sym typeface="Average"/>
            </a:endParaRPr>
          </a:p>
        </p:txBody>
      </p:sp>
      <p:sp>
        <p:nvSpPr>
          <p:cNvPr id="230" name="Google Shape;230;p31"/>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31" name="Google Shape;231;p31"/>
          <p:cNvSpPr txBox="1"/>
          <p:nvPr>
            <p:ph idx="4294967295" type="subTitle"/>
          </p:nvPr>
        </p:nvSpPr>
        <p:spPr>
          <a:xfrm>
            <a:off x="308575" y="1636225"/>
            <a:ext cx="8659500" cy="56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Resultado</a:t>
            </a:r>
            <a:endParaRPr/>
          </a:p>
        </p:txBody>
      </p:sp>
      <p:pic>
        <p:nvPicPr>
          <p:cNvPr id="232" name="Google Shape;232;p31"/>
          <p:cNvPicPr preferRelativeResize="0"/>
          <p:nvPr/>
        </p:nvPicPr>
        <p:blipFill>
          <a:blip r:embed="rId4">
            <a:alphaModFix/>
          </a:blip>
          <a:stretch>
            <a:fillRect/>
          </a:stretch>
        </p:blipFill>
        <p:spPr>
          <a:xfrm>
            <a:off x="2638425" y="2365875"/>
            <a:ext cx="3095625" cy="223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67" name="Google Shape;67;p14"/>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Indice</a:t>
            </a:r>
            <a:endParaRPr>
              <a:latin typeface="Average"/>
              <a:ea typeface="Average"/>
              <a:cs typeface="Average"/>
              <a:sym typeface="Average"/>
            </a:endParaRPr>
          </a:p>
        </p:txBody>
      </p:sp>
      <p:sp>
        <p:nvSpPr>
          <p:cNvPr id="69" name="Google Shape;69;p14"/>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70" name="Google Shape;70;p14"/>
          <p:cNvSpPr txBox="1"/>
          <p:nvPr>
            <p:ph idx="4294967295" type="subTitle"/>
          </p:nvPr>
        </p:nvSpPr>
        <p:spPr>
          <a:xfrm>
            <a:off x="308575" y="1636225"/>
            <a:ext cx="8659500" cy="305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Definición del proyecto</a:t>
            </a:r>
            <a:endParaRPr/>
          </a:p>
          <a:p>
            <a:pPr indent="-342900" lvl="0" marL="457200" rtl="0" algn="l">
              <a:spcBef>
                <a:spcPts val="0"/>
              </a:spcBef>
              <a:spcAft>
                <a:spcPts val="0"/>
              </a:spcAft>
              <a:buSzPts val="1800"/>
              <a:buChar char="●"/>
            </a:pPr>
            <a:r>
              <a:rPr lang="es"/>
              <a:t>Diagrama entidad relación (DER)</a:t>
            </a:r>
            <a:endParaRPr sz="1800"/>
          </a:p>
          <a:p>
            <a:pPr indent="-342900" lvl="0" marL="457200" rtl="0" algn="l">
              <a:spcBef>
                <a:spcPts val="0"/>
              </a:spcBef>
              <a:spcAft>
                <a:spcPts val="0"/>
              </a:spcAft>
              <a:buSzPts val="1800"/>
              <a:buChar char="●"/>
            </a:pPr>
            <a:r>
              <a:rPr b="1" lang="es"/>
              <a:t>Definición de tablas</a:t>
            </a:r>
            <a:endParaRPr b="1" sz="1800"/>
          </a:p>
          <a:p>
            <a:pPr indent="-342900" lvl="0" marL="457200" rtl="0" algn="l">
              <a:spcBef>
                <a:spcPts val="0"/>
              </a:spcBef>
              <a:spcAft>
                <a:spcPts val="0"/>
              </a:spcAft>
              <a:buSzPts val="1800"/>
              <a:buChar char="●"/>
            </a:pPr>
            <a:r>
              <a:rPr lang="es"/>
              <a:t>Creación de tablas (CREATE TABLE)</a:t>
            </a:r>
            <a:endParaRPr/>
          </a:p>
          <a:p>
            <a:pPr indent="-342900" lvl="0" marL="457200" rtl="0" algn="l">
              <a:spcBef>
                <a:spcPts val="0"/>
              </a:spcBef>
              <a:spcAft>
                <a:spcPts val="0"/>
              </a:spcAft>
              <a:buSzPts val="1800"/>
              <a:buChar char="●"/>
            </a:pPr>
            <a:r>
              <a:rPr lang="es"/>
              <a:t>Consultas simples (WHERE, ORDER BY)</a:t>
            </a:r>
            <a:endParaRPr/>
          </a:p>
          <a:p>
            <a:pPr indent="-342900" lvl="0" marL="457200" rtl="0" algn="l">
              <a:spcBef>
                <a:spcPts val="0"/>
              </a:spcBef>
              <a:spcAft>
                <a:spcPts val="0"/>
              </a:spcAft>
              <a:buSzPts val="1800"/>
              <a:buChar char="●"/>
            </a:pPr>
            <a:r>
              <a:rPr lang="es"/>
              <a:t>Consultas complejas (GROUP BY, JOIN, UNION, Subconsultas)</a:t>
            </a:r>
            <a:endParaRPr/>
          </a:p>
          <a:p>
            <a:pPr indent="-342900" lvl="0" marL="457200" rtl="0" algn="l">
              <a:spcBef>
                <a:spcPts val="0"/>
              </a:spcBef>
              <a:spcAft>
                <a:spcPts val="0"/>
              </a:spcAft>
              <a:buSzPts val="1800"/>
              <a:buChar char="●"/>
            </a:pPr>
            <a:r>
              <a:rPr lang="es"/>
              <a:t>Vistas (CREATE VIEW)</a:t>
            </a:r>
            <a:endParaRPr/>
          </a:p>
          <a:p>
            <a:pPr indent="-342900" lvl="0" marL="457200" rtl="0" algn="l">
              <a:spcBef>
                <a:spcPts val="0"/>
              </a:spcBef>
              <a:spcAft>
                <a:spcPts val="0"/>
              </a:spcAft>
              <a:buSzPts val="1800"/>
              <a:buChar char="●"/>
            </a:pPr>
            <a:r>
              <a:rPr lang="es"/>
              <a:t>Eliminación de tablas (DROP TABLE)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2"/>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38" name="Google Shape;238;p32"/>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Vistas</a:t>
            </a:r>
            <a:endParaRPr>
              <a:latin typeface="Average"/>
              <a:ea typeface="Average"/>
              <a:cs typeface="Average"/>
              <a:sym typeface="Average"/>
            </a:endParaRPr>
          </a:p>
        </p:txBody>
      </p:sp>
      <p:sp>
        <p:nvSpPr>
          <p:cNvPr id="240" name="Google Shape;240;p32"/>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41" name="Google Shape;241;p32"/>
          <p:cNvSpPr txBox="1"/>
          <p:nvPr>
            <p:ph idx="4294967295" type="subTitle"/>
          </p:nvPr>
        </p:nvSpPr>
        <p:spPr>
          <a:xfrm>
            <a:off x="308575" y="1636225"/>
            <a:ext cx="8659500" cy="160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CREATE VIEW</a:t>
            </a:r>
            <a:endParaRPr/>
          </a:p>
          <a:p>
            <a:pPr indent="0" lvl="0" marL="457200" rtl="0" algn="l">
              <a:spcBef>
                <a:spcPts val="1200"/>
              </a:spcBef>
              <a:spcAft>
                <a:spcPts val="0"/>
              </a:spcAft>
              <a:buNone/>
            </a:pPr>
            <a:r>
              <a:rPr lang="es"/>
              <a:t>Se indica crear la vista China_usuarios seleccionando las columnas pais y estado desde la tabla direccion donde el dato extraido siempre sea China en la columna pais.</a:t>
            </a:r>
            <a:endParaRPr/>
          </a:p>
          <a:p>
            <a:pPr indent="0" lvl="0" marL="457200" rtl="0" algn="l">
              <a:spcBef>
                <a:spcPts val="1200"/>
              </a:spcBef>
              <a:spcAft>
                <a:spcPts val="1200"/>
              </a:spcAft>
              <a:buNone/>
            </a:pPr>
            <a:r>
              <a:t/>
            </a:r>
            <a:endParaRPr/>
          </a:p>
        </p:txBody>
      </p:sp>
      <p:pic>
        <p:nvPicPr>
          <p:cNvPr id="242" name="Google Shape;242;p32"/>
          <p:cNvPicPr preferRelativeResize="0"/>
          <p:nvPr/>
        </p:nvPicPr>
        <p:blipFill>
          <a:blip r:embed="rId4">
            <a:alphaModFix/>
          </a:blip>
          <a:stretch>
            <a:fillRect/>
          </a:stretch>
        </p:blipFill>
        <p:spPr>
          <a:xfrm>
            <a:off x="1717425" y="3312100"/>
            <a:ext cx="5422275" cy="1593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3"/>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48" name="Google Shape;248;p33"/>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Vistas</a:t>
            </a:r>
            <a:endParaRPr>
              <a:latin typeface="Average"/>
              <a:ea typeface="Average"/>
              <a:cs typeface="Average"/>
              <a:sym typeface="Average"/>
            </a:endParaRPr>
          </a:p>
        </p:txBody>
      </p:sp>
      <p:sp>
        <p:nvSpPr>
          <p:cNvPr id="250" name="Google Shape;250;p33"/>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51" name="Google Shape;251;p33"/>
          <p:cNvSpPr txBox="1"/>
          <p:nvPr>
            <p:ph idx="4294967295" type="subTitle"/>
          </p:nvPr>
        </p:nvSpPr>
        <p:spPr>
          <a:xfrm>
            <a:off x="308575" y="1636225"/>
            <a:ext cx="8659500" cy="56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Resultado</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52" name="Google Shape;252;p33"/>
          <p:cNvPicPr preferRelativeResize="0"/>
          <p:nvPr/>
        </p:nvPicPr>
        <p:blipFill>
          <a:blip r:embed="rId4">
            <a:alphaModFix/>
          </a:blip>
          <a:stretch>
            <a:fillRect/>
          </a:stretch>
        </p:blipFill>
        <p:spPr>
          <a:xfrm>
            <a:off x="2748650" y="2312625"/>
            <a:ext cx="3362325" cy="2352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4"/>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58" name="Google Shape;258;p34"/>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txBox="1"/>
          <p:nvPr/>
        </p:nvSpPr>
        <p:spPr>
          <a:xfrm>
            <a:off x="42900" y="551075"/>
            <a:ext cx="709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Eliminación de tablas </a:t>
            </a:r>
            <a:endParaRPr>
              <a:latin typeface="Average"/>
              <a:ea typeface="Average"/>
              <a:cs typeface="Average"/>
              <a:sym typeface="Average"/>
            </a:endParaRPr>
          </a:p>
        </p:txBody>
      </p:sp>
      <p:sp>
        <p:nvSpPr>
          <p:cNvPr id="260" name="Google Shape;260;p34"/>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61" name="Google Shape;261;p34"/>
          <p:cNvSpPr txBox="1"/>
          <p:nvPr>
            <p:ph idx="4294967295" type="subTitle"/>
          </p:nvPr>
        </p:nvSpPr>
        <p:spPr>
          <a:xfrm>
            <a:off x="288800" y="1542550"/>
            <a:ext cx="86595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declara la instrucción DROP TABLE  para la tabla ELIMINAR de la estructura</a:t>
            </a:r>
            <a:endParaRPr/>
          </a:p>
          <a:p>
            <a:pPr indent="0" lvl="0" marL="0" rtl="0" algn="l">
              <a:spcBef>
                <a:spcPts val="1200"/>
              </a:spcBef>
              <a:spcAft>
                <a:spcPts val="0"/>
              </a:spcAft>
              <a:buNone/>
            </a:pPr>
            <a:r>
              <a:rPr b="1" lang="es"/>
              <a:t>ANTES</a:t>
            </a:r>
            <a:endParaRPr b="1"/>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62" name="Google Shape;262;p34"/>
          <p:cNvPicPr preferRelativeResize="0"/>
          <p:nvPr/>
        </p:nvPicPr>
        <p:blipFill>
          <a:blip r:embed="rId4">
            <a:alphaModFix/>
          </a:blip>
          <a:stretch>
            <a:fillRect/>
          </a:stretch>
        </p:blipFill>
        <p:spPr>
          <a:xfrm>
            <a:off x="152400" y="2466400"/>
            <a:ext cx="8839201" cy="20621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5"/>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268" name="Google Shape;268;p35"/>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txBox="1"/>
          <p:nvPr/>
        </p:nvSpPr>
        <p:spPr>
          <a:xfrm>
            <a:off x="42900" y="551075"/>
            <a:ext cx="7219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Eliminación de tablas </a:t>
            </a:r>
            <a:endParaRPr sz="4800">
              <a:solidFill>
                <a:schemeClr val="dk1"/>
              </a:solidFill>
              <a:latin typeface="Oswald"/>
              <a:ea typeface="Oswald"/>
              <a:cs typeface="Oswald"/>
              <a:sym typeface="Oswald"/>
            </a:endParaRPr>
          </a:p>
        </p:txBody>
      </p:sp>
      <p:sp>
        <p:nvSpPr>
          <p:cNvPr id="270" name="Google Shape;270;p35"/>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71" name="Google Shape;271;p35"/>
          <p:cNvSpPr txBox="1"/>
          <p:nvPr>
            <p:ph idx="4294967295" type="subTitle"/>
          </p:nvPr>
        </p:nvSpPr>
        <p:spPr>
          <a:xfrm>
            <a:off x="308575" y="1636225"/>
            <a:ext cx="86595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elimina la tabla ELIMINAR de la estructura</a:t>
            </a:r>
            <a:endParaRPr/>
          </a:p>
          <a:p>
            <a:pPr indent="0" lvl="0" marL="0" rtl="0" algn="l">
              <a:spcBef>
                <a:spcPts val="1200"/>
              </a:spcBef>
              <a:spcAft>
                <a:spcPts val="0"/>
              </a:spcAft>
              <a:buNone/>
            </a:pPr>
            <a:r>
              <a:rPr b="1" lang="es"/>
              <a:t>DESPUÉS</a:t>
            </a:r>
            <a:endParaRPr b="1"/>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72" name="Google Shape;272;p35"/>
          <p:cNvPicPr preferRelativeResize="0"/>
          <p:nvPr/>
        </p:nvPicPr>
        <p:blipFill>
          <a:blip r:embed="rId4">
            <a:alphaModFix/>
          </a:blip>
          <a:stretch>
            <a:fillRect/>
          </a:stretch>
        </p:blipFill>
        <p:spPr>
          <a:xfrm>
            <a:off x="152400" y="2618800"/>
            <a:ext cx="8839200" cy="18411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76" name="Google Shape;76;p15"/>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Definición del proyecto</a:t>
            </a:r>
            <a:endParaRPr>
              <a:latin typeface="Average"/>
              <a:ea typeface="Average"/>
              <a:cs typeface="Average"/>
              <a:sym typeface="Average"/>
            </a:endParaRPr>
          </a:p>
        </p:txBody>
      </p:sp>
      <p:sp>
        <p:nvSpPr>
          <p:cNvPr id="78" name="Google Shape;78;p15"/>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79" name="Google Shape;79;p15"/>
          <p:cNvSpPr txBox="1"/>
          <p:nvPr>
            <p:ph idx="4294967295" type="subTitle"/>
          </p:nvPr>
        </p:nvSpPr>
        <p:spPr>
          <a:xfrm>
            <a:off x="308575" y="1636225"/>
            <a:ext cx="8659500" cy="3056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Base </a:t>
            </a:r>
            <a:r>
              <a:rPr lang="es"/>
              <a:t>de gestión de datos de usuarios y su información asociada para una plataforma de comercio electrónico, basado en el modelo de registro y manejo de datos de usuarios de Amazon. </a:t>
            </a:r>
            <a:endParaRPr/>
          </a:p>
          <a:p>
            <a:pPr indent="0" lvl="0" marL="457200" rtl="0" algn="l">
              <a:spcBef>
                <a:spcPts val="1200"/>
              </a:spcBef>
              <a:spcAft>
                <a:spcPts val="0"/>
              </a:spcAft>
              <a:buNone/>
            </a:pPr>
            <a:r>
              <a:rPr lang="es"/>
              <a:t>El objetivo principal del proyecto es permitir a los usuarios registrarse en la plataforma, proporcionar y gestionar información personal, direcciones de envío y métodos de pago para realizar compras en línea de manera eficiente y segura.</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85" name="Google Shape;85;p16"/>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Diagrama Entidad Relación</a:t>
            </a:r>
            <a:endParaRPr>
              <a:latin typeface="Average"/>
              <a:ea typeface="Average"/>
              <a:cs typeface="Average"/>
              <a:sym typeface="Average"/>
            </a:endParaRPr>
          </a:p>
        </p:txBody>
      </p:sp>
      <p:sp>
        <p:nvSpPr>
          <p:cNvPr id="87" name="Google Shape;87;p16"/>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88" name="Google Shape;88;p16"/>
          <p:cNvSpPr txBox="1"/>
          <p:nvPr>
            <p:ph idx="4294967295" type="subTitle"/>
          </p:nvPr>
        </p:nvSpPr>
        <p:spPr>
          <a:xfrm>
            <a:off x="308575" y="1636225"/>
            <a:ext cx="8659500" cy="14301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s"/>
              <a:t>Este diagrama representa la estructura (no real) de la base de datos de Amazon ya que la estructura real puede ser más compleja, incluyendo más entidades y atributos. La idea inicial de este diagrames es que sea un punto de partida para el proyecto final.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94" name="Google Shape;94;p17"/>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Diagrama Entidad Relación</a:t>
            </a:r>
            <a:endParaRPr>
              <a:latin typeface="Average"/>
              <a:ea typeface="Average"/>
              <a:cs typeface="Average"/>
              <a:sym typeface="Average"/>
            </a:endParaRPr>
          </a:p>
        </p:txBody>
      </p:sp>
      <p:sp>
        <p:nvSpPr>
          <p:cNvPr id="96" name="Google Shape;96;p17"/>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97" name="Google Shape;97;p17"/>
          <p:cNvPicPr preferRelativeResize="0"/>
          <p:nvPr/>
        </p:nvPicPr>
        <p:blipFill>
          <a:blip r:embed="rId4">
            <a:alphaModFix/>
          </a:blip>
          <a:stretch>
            <a:fillRect/>
          </a:stretch>
        </p:blipFill>
        <p:spPr>
          <a:xfrm>
            <a:off x="2889476" y="1652225"/>
            <a:ext cx="4207325" cy="3315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03" name="Google Shape;103;p18"/>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Definición de tablas</a:t>
            </a:r>
            <a:endParaRPr>
              <a:latin typeface="Average"/>
              <a:ea typeface="Average"/>
              <a:cs typeface="Average"/>
              <a:sym typeface="Average"/>
            </a:endParaRPr>
          </a:p>
        </p:txBody>
      </p:sp>
      <p:sp>
        <p:nvSpPr>
          <p:cNvPr id="105" name="Google Shape;105;p18"/>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6" name="Google Shape;106;p18"/>
          <p:cNvSpPr txBox="1"/>
          <p:nvPr>
            <p:ph idx="4294967295" type="subTitle"/>
          </p:nvPr>
        </p:nvSpPr>
        <p:spPr>
          <a:xfrm>
            <a:off x="308575" y="1636225"/>
            <a:ext cx="5670300" cy="33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el registro de usuarios en Amazon se han establecido cuatro tablas:</a:t>
            </a:r>
            <a:endParaRPr/>
          </a:p>
          <a:p>
            <a:pPr indent="-342900" lvl="0" marL="914400" rtl="0" algn="l">
              <a:spcBef>
                <a:spcPts val="1200"/>
              </a:spcBef>
              <a:spcAft>
                <a:spcPts val="0"/>
              </a:spcAft>
              <a:buSzPts val="1800"/>
              <a:buChar char="●"/>
            </a:pPr>
            <a:r>
              <a:rPr b="1" lang="es"/>
              <a:t>Dirección</a:t>
            </a:r>
            <a:r>
              <a:rPr lang="es"/>
              <a:t>: Contiene detalles de las direcciones de envío de los usuarios.</a:t>
            </a:r>
            <a:endParaRPr/>
          </a:p>
          <a:p>
            <a:pPr indent="-342900" lvl="0" marL="914400" rtl="0" algn="l">
              <a:spcBef>
                <a:spcPts val="0"/>
              </a:spcBef>
              <a:spcAft>
                <a:spcPts val="0"/>
              </a:spcAft>
              <a:buSzPts val="1800"/>
              <a:buChar char="●"/>
            </a:pPr>
            <a:r>
              <a:rPr b="1" lang="es"/>
              <a:t>Estado</a:t>
            </a:r>
            <a:r>
              <a:rPr lang="es"/>
              <a:t>: Almacena el estado del usuario (activo, inactivo, dado de baja).</a:t>
            </a:r>
            <a:endParaRPr/>
          </a:p>
          <a:p>
            <a:pPr indent="-342900" lvl="0" marL="914400" rtl="0" algn="l">
              <a:spcBef>
                <a:spcPts val="0"/>
              </a:spcBef>
              <a:spcAft>
                <a:spcPts val="0"/>
              </a:spcAft>
              <a:buSzPts val="1800"/>
              <a:buChar char="●"/>
            </a:pPr>
            <a:r>
              <a:rPr b="1" lang="es"/>
              <a:t>Método de Pago</a:t>
            </a:r>
            <a:r>
              <a:rPr lang="es"/>
              <a:t>: Guarda los medios de pago utilizados por los usuarios.</a:t>
            </a:r>
            <a:endParaRPr/>
          </a:p>
          <a:p>
            <a:pPr indent="-342900" lvl="0" marL="914400" rtl="0" algn="l">
              <a:spcBef>
                <a:spcPts val="0"/>
              </a:spcBef>
              <a:spcAft>
                <a:spcPts val="0"/>
              </a:spcAft>
              <a:buSzPts val="1800"/>
              <a:buChar char="●"/>
            </a:pPr>
            <a:r>
              <a:rPr b="1" lang="es"/>
              <a:t>Usuarios</a:t>
            </a:r>
            <a:r>
              <a:rPr lang="es"/>
              <a:t>: Almacena la información personal de los registrantes.</a:t>
            </a:r>
            <a:endParaRPr/>
          </a:p>
          <a:p>
            <a:pPr indent="0" lvl="0" marL="0" rtl="0" algn="l">
              <a:spcBef>
                <a:spcPts val="1200"/>
              </a:spcBef>
              <a:spcAft>
                <a:spcPts val="1200"/>
              </a:spcAft>
              <a:buNone/>
            </a:pPr>
            <a:r>
              <a:t/>
            </a:r>
            <a:endParaRPr/>
          </a:p>
        </p:txBody>
      </p:sp>
      <p:pic>
        <p:nvPicPr>
          <p:cNvPr id="107" name="Google Shape;107;p18"/>
          <p:cNvPicPr preferRelativeResize="0"/>
          <p:nvPr/>
        </p:nvPicPr>
        <p:blipFill>
          <a:blip r:embed="rId4">
            <a:alphaModFix/>
          </a:blip>
          <a:stretch>
            <a:fillRect/>
          </a:stretch>
        </p:blipFill>
        <p:spPr>
          <a:xfrm>
            <a:off x="6128948" y="2753225"/>
            <a:ext cx="2758225" cy="1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13" name="Google Shape;113;p19"/>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Creación de tablas</a:t>
            </a:r>
            <a:endParaRPr>
              <a:latin typeface="Average"/>
              <a:ea typeface="Average"/>
              <a:cs typeface="Average"/>
              <a:sym typeface="Average"/>
            </a:endParaRPr>
          </a:p>
        </p:txBody>
      </p:sp>
      <p:sp>
        <p:nvSpPr>
          <p:cNvPr id="115" name="Google Shape;115;p19"/>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6" name="Google Shape;116;p19"/>
          <p:cNvSpPr txBox="1"/>
          <p:nvPr>
            <p:ph idx="4294967295" type="subTitle"/>
          </p:nvPr>
        </p:nvSpPr>
        <p:spPr>
          <a:xfrm>
            <a:off x="308575" y="1636225"/>
            <a:ext cx="86595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declara la instrucción CREATE TABLE para crear la tabla ELIMINAR dentro de la estructura</a:t>
            </a:r>
            <a:endParaRPr/>
          </a:p>
          <a:p>
            <a:pPr indent="0" lvl="0" marL="0" rtl="0" algn="l">
              <a:spcBef>
                <a:spcPts val="1200"/>
              </a:spcBef>
              <a:spcAft>
                <a:spcPts val="0"/>
              </a:spcAft>
              <a:buNone/>
            </a:pPr>
            <a:r>
              <a:rPr b="1" lang="es"/>
              <a:t>ANTES</a:t>
            </a:r>
            <a:endParaRPr b="1"/>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17" name="Google Shape;117;p19"/>
          <p:cNvPicPr preferRelativeResize="0"/>
          <p:nvPr/>
        </p:nvPicPr>
        <p:blipFill>
          <a:blip r:embed="rId4">
            <a:alphaModFix/>
          </a:blip>
          <a:stretch>
            <a:fillRect/>
          </a:stretch>
        </p:blipFill>
        <p:spPr>
          <a:xfrm>
            <a:off x="152400" y="2835525"/>
            <a:ext cx="8839199" cy="18193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0"/>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23" name="Google Shape;123;p20"/>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Creación de tablas</a:t>
            </a:r>
            <a:endParaRPr>
              <a:latin typeface="Average"/>
              <a:ea typeface="Average"/>
              <a:cs typeface="Average"/>
              <a:sym typeface="Average"/>
            </a:endParaRPr>
          </a:p>
        </p:txBody>
      </p:sp>
      <p:sp>
        <p:nvSpPr>
          <p:cNvPr id="125" name="Google Shape;125;p20"/>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26" name="Google Shape;126;p20"/>
          <p:cNvSpPr txBox="1"/>
          <p:nvPr>
            <p:ph idx="4294967295" type="subTitle"/>
          </p:nvPr>
        </p:nvSpPr>
        <p:spPr>
          <a:xfrm>
            <a:off x="308575" y="1636225"/>
            <a:ext cx="86595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crea la tabla ELIMINAR dentro de la estructura</a:t>
            </a:r>
            <a:endParaRPr/>
          </a:p>
          <a:p>
            <a:pPr indent="0" lvl="0" marL="0" rtl="0" algn="l">
              <a:spcBef>
                <a:spcPts val="1200"/>
              </a:spcBef>
              <a:spcAft>
                <a:spcPts val="0"/>
              </a:spcAft>
              <a:buNone/>
            </a:pPr>
            <a:r>
              <a:rPr b="1" lang="es"/>
              <a:t>DESPUÉS</a:t>
            </a:r>
            <a:endParaRPr b="1"/>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7" name="Google Shape;127;p20"/>
          <p:cNvPicPr preferRelativeResize="0"/>
          <p:nvPr/>
        </p:nvPicPr>
        <p:blipFill>
          <a:blip r:embed="rId4">
            <a:alphaModFix/>
          </a:blip>
          <a:stretch>
            <a:fillRect/>
          </a:stretch>
        </p:blipFill>
        <p:spPr>
          <a:xfrm>
            <a:off x="0" y="2571757"/>
            <a:ext cx="9144000" cy="21548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mt="48000"/>
          </a:blip>
          <a:stretch>
            <a:fillRect/>
          </a:stretch>
        </p:blipFill>
        <p:spPr>
          <a:xfrm>
            <a:off x="7262129" y="110228"/>
            <a:ext cx="1881876" cy="567876"/>
          </a:xfrm>
          <a:prstGeom prst="rect">
            <a:avLst/>
          </a:prstGeom>
          <a:noFill/>
          <a:ln>
            <a:noFill/>
          </a:ln>
        </p:spPr>
      </p:pic>
      <p:sp>
        <p:nvSpPr>
          <p:cNvPr id="133" name="Google Shape;133;p21"/>
          <p:cNvSpPr/>
          <p:nvPr/>
        </p:nvSpPr>
        <p:spPr>
          <a:xfrm>
            <a:off x="0" y="551075"/>
            <a:ext cx="7139700" cy="889800"/>
          </a:xfrm>
          <a:prstGeom prst="rect">
            <a:avLst/>
          </a:prstGeom>
          <a:solidFill>
            <a:srgbClr val="FF9400"/>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nvSpPr>
        <p:spPr>
          <a:xfrm>
            <a:off x="42900" y="551075"/>
            <a:ext cx="705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800">
                <a:solidFill>
                  <a:schemeClr val="dk1"/>
                </a:solidFill>
                <a:latin typeface="Oswald"/>
                <a:ea typeface="Oswald"/>
                <a:cs typeface="Oswald"/>
                <a:sym typeface="Oswald"/>
              </a:rPr>
              <a:t>Consultas simples</a:t>
            </a:r>
            <a:endParaRPr>
              <a:latin typeface="Average"/>
              <a:ea typeface="Average"/>
              <a:cs typeface="Average"/>
              <a:sym typeface="Average"/>
            </a:endParaRPr>
          </a:p>
        </p:txBody>
      </p:sp>
      <p:sp>
        <p:nvSpPr>
          <p:cNvPr id="135" name="Google Shape;135;p21"/>
          <p:cNvSpPr txBox="1"/>
          <p:nvPr/>
        </p:nvSpPr>
        <p:spPr>
          <a:xfrm>
            <a:off x="516550" y="2066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6" name="Google Shape;136;p21"/>
          <p:cNvSpPr txBox="1"/>
          <p:nvPr>
            <p:ph idx="4294967295" type="subTitle"/>
          </p:nvPr>
        </p:nvSpPr>
        <p:spPr>
          <a:xfrm>
            <a:off x="308575" y="1636225"/>
            <a:ext cx="8659500" cy="22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WHERE</a:t>
            </a:r>
            <a:endParaRPr/>
          </a:p>
          <a:p>
            <a:pPr indent="0" lvl="0" marL="457200" rtl="0" algn="l">
              <a:spcBef>
                <a:spcPts val="1200"/>
              </a:spcBef>
              <a:spcAft>
                <a:spcPts val="0"/>
              </a:spcAft>
              <a:buNone/>
            </a:pPr>
            <a:r>
              <a:rPr lang="es"/>
              <a:t>Se seleccionan</a:t>
            </a:r>
            <a:r>
              <a:rPr lang="es"/>
              <a:t> todos los registros de la base de datos de Amazon, accediendo a la tabla 'direccion', donde la calle debe coincidir con los valores "31 Nancy Plaza" o "6748 Oxford Street". Si uno de los valores existe y el otro no, solo se mostrará el registro disponible. Dado que en este caso ambos valores existen, el resultado por pantalla son los dos registros correspondientes.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