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4" r:id="rId6"/>
    <p:sldId id="269" r:id="rId7"/>
    <p:sldId id="270" r:id="rId8"/>
    <p:sldId id="261" r:id="rId9"/>
    <p:sldId id="271" r:id="rId10"/>
    <p:sldId id="272" r:id="rId11"/>
    <p:sldId id="274" r:id="rId12"/>
    <p:sldId id="275" r:id="rId13"/>
    <p:sldId id="27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75"/>
    <a:srgbClr val="00B327"/>
    <a:srgbClr val="51AF00"/>
    <a:srgbClr val="FF2E46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18A98-E8BC-4B45-B38E-FA23E1237D6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12A9-3FC0-4BEB-9FA4-EA3749B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0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6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8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597041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5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C04-33FD-4DE4-AE58-F06B33DAC8A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404664"/>
            <a:ext cx="9144000" cy="130324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5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16.png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0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err="1" smtClean="0">
                <a:latin typeface="Tmon몬소리 Black" pitchFamily="2" charset="-127"/>
                <a:ea typeface="Tmon몬소리 Black" pitchFamily="2" charset="-127"/>
              </a:rPr>
              <a:t>확장성이</a:t>
            </a:r>
            <a:r>
              <a:rPr lang="ko-KR" altLang="en-US" sz="4000" smtClean="0">
                <a:latin typeface="Tmon몬소리 Black" pitchFamily="2" charset="-127"/>
                <a:ea typeface="Tmon몬소리 Black" pitchFamily="2" charset="-127"/>
              </a:rPr>
              <a:t> 용이한 무인감시체계</a:t>
            </a:r>
            <a:r>
              <a:rPr lang="en-US" altLang="ko-KR" sz="4000" smtClean="0">
                <a:latin typeface="Tmon몬소리 Black" pitchFamily="2" charset="-127"/>
                <a:ea typeface="Tmon몬소리 Black" pitchFamily="2" charset="-127"/>
              </a:rPr>
              <a:t/>
            </a:r>
            <a:br>
              <a:rPr lang="en-US" altLang="ko-KR" sz="4000" smtClean="0">
                <a:latin typeface="Tmon몬소리 Black" pitchFamily="2" charset="-127"/>
                <a:ea typeface="Tmon몬소리 Black" pitchFamily="2" charset="-127"/>
              </a:rPr>
            </a:br>
            <a:r>
              <a:rPr lang="en-US" altLang="ko-KR" sz="4000" smtClean="0">
                <a:solidFill>
                  <a:srgbClr val="3A3C75"/>
                </a:solidFill>
                <a:latin typeface="Tmon몬소리 Black" pitchFamily="2" charset="-127"/>
                <a:ea typeface="Tmon몬소리 Black" pitchFamily="2" charset="-127"/>
              </a:rPr>
              <a:t>Deep Military Camera</a:t>
            </a:r>
            <a:endParaRPr lang="ko-KR" altLang="en-US">
              <a:solidFill>
                <a:srgbClr val="3A3C75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00192" y="5805264"/>
            <a:ext cx="2664296" cy="60191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최준혁</a:t>
            </a:r>
            <a:r>
              <a:rPr lang="en-US" altLang="ko-KR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김형민</a:t>
            </a:r>
            <a:endParaRPr lang="ko-KR" altLang="en-US">
              <a:solidFill>
                <a:schemeClr val="tx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355976" y="4005064"/>
            <a:ext cx="772709" cy="1135847"/>
            <a:chOff x="774955" y="1556792"/>
            <a:chExt cx="1342720" cy="1810269"/>
          </a:xfrm>
        </p:grpSpPr>
        <p:pic>
          <p:nvPicPr>
            <p:cNvPr id="7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16610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도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16610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도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16610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도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시연영상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5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139" y="1467057"/>
            <a:ext cx="132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개 요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5423" y="4593322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시연영상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6170" y="3862779"/>
            <a:ext cx="16610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6170" y="3154893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구성요소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4877" y="2447007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제안배경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4" name="Picture 4" descr="C:\Users\Admin\Desktop\경계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11"/>
          <a:stretch/>
        </p:blipFill>
        <p:spPr bwMode="auto">
          <a:xfrm rot="215141">
            <a:off x="1364799" y="1587779"/>
            <a:ext cx="5492537" cy="2608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Admin\Desktop\경계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209">
            <a:off x="3523986" y="2256463"/>
            <a:ext cx="4541197" cy="386100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\Desktop\경계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8690">
            <a:off x="1938699" y="3715562"/>
            <a:ext cx="4032448" cy="227864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750974"/>
            <a:ext cx="9144000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\Desktop\이미지\경계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667" y1="78333" x2="21389" y2="79444"/>
                        <a14:foregroundMark x1="80000" y1="81944" x2="86111" y2="8166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2" t="64104" r="7601" b="9390"/>
          <a:stretch/>
        </p:blipFill>
        <p:spPr bwMode="auto">
          <a:xfrm>
            <a:off x="1307906" y="2958516"/>
            <a:ext cx="3190945" cy="6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57555" y="3244334"/>
            <a:ext cx="5891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잇단</a:t>
            </a:r>
            <a:r>
              <a:rPr lang="ko-KR" altLang="en-US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경계 실패</a:t>
            </a:r>
            <a:r>
              <a:rPr lang="en-US" altLang="ko-KR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…</a:t>
            </a:r>
            <a:r>
              <a:rPr lang="en-US" altLang="ko-KR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새로운 개선책 필요</a:t>
            </a:r>
            <a:endParaRPr lang="ko-KR" altLang="en-US" sz="3000" spc="-15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8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\Desktop\인구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 bwMode="auto">
          <a:xfrm>
            <a:off x="3419872" y="974631"/>
            <a:ext cx="3940274" cy="336434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\Desktop\인구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2738"/>
            <a:ext cx="4030396" cy="440384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750974"/>
            <a:ext cx="9144000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C:\Users\Admin\Desktop\캡처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40"/>
          <a:stretch/>
        </p:blipFill>
        <p:spPr bwMode="auto">
          <a:xfrm>
            <a:off x="4283968" y="4581128"/>
            <a:ext cx="4350767" cy="173280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8592" y="3194055"/>
            <a:ext cx="7731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000" spc="-15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</a:lstStyle>
          <a:p>
            <a:r>
              <a:rPr lang="ko-KR" altLang="en-US"/>
              <a:t>출산율 </a:t>
            </a:r>
            <a:r>
              <a:rPr lang="ko-KR" altLang="en-US"/>
              <a:t>저하에 </a:t>
            </a:r>
            <a:r>
              <a:rPr lang="ko-KR" altLang="en-US" smtClean="0"/>
              <a:t>따라 현재 수준의 </a:t>
            </a:r>
            <a:r>
              <a:rPr lang="ko-KR" altLang="en-US"/>
              <a:t>병력유지 </a:t>
            </a:r>
            <a:r>
              <a:rPr lang="ko-KR" altLang="en-US">
                <a:solidFill>
                  <a:srgbClr val="FF2E46"/>
                </a:solidFill>
              </a:rPr>
              <a:t>불가능</a:t>
            </a:r>
            <a:endParaRPr lang="ko-KR" altLang="en-US">
              <a:solidFill>
                <a:srgbClr val="FF2E46"/>
              </a:solidFill>
            </a:endParaRPr>
          </a:p>
        </p:txBody>
      </p:sp>
      <p:pic>
        <p:nvPicPr>
          <p:cNvPr id="2050" name="Picture 2" descr="C:\Users\Admin\Desktop\이미지\하락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4527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4" t="8055" r="4734" b="50000"/>
          <a:stretch/>
        </p:blipFill>
        <p:spPr bwMode="auto">
          <a:xfrm rot="21081710">
            <a:off x="2054025" y="3001308"/>
            <a:ext cx="529772" cy="3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esktop\이미지\열화상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6" r="6849"/>
          <a:stretch/>
        </p:blipFill>
        <p:spPr bwMode="auto">
          <a:xfrm>
            <a:off x="0" y="1389112"/>
            <a:ext cx="9144000" cy="43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0" y="2750974"/>
            <a:ext cx="9144000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08932" y="2226930"/>
            <a:ext cx="324960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기존 감시체계는</a:t>
            </a:r>
            <a:r>
              <a:rPr lang="en-US" altLang="ko-KR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...</a:t>
            </a:r>
            <a:endParaRPr lang="ko-KR" altLang="en-US" sz="300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3074" name="Picture 2" descr="C:\Users\Admin\Desktop\이미지\열화상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87" b="95335" l="1847" r="383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69"/>
          <a:stretch/>
        </p:blipFill>
        <p:spPr bwMode="auto">
          <a:xfrm>
            <a:off x="251520" y="2184302"/>
            <a:ext cx="1318950" cy="24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54978" y="2963222"/>
            <a:ext cx="7068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rgbClr val="3A3C75"/>
              </a:buClr>
            </a:pPr>
            <a:r>
              <a:rPr lang="ko-KR" altLang="en-US" sz="3000" smtClean="0">
                <a:solidFill>
                  <a:srgbClr val="00B327"/>
                </a:solidFill>
                <a:latin typeface="에스코어 드림 5 Medium" pitchFamily="34" charset="-127"/>
                <a:ea typeface="에스코어 드림 5 Medium" pitchFamily="34" charset="-127"/>
              </a:rPr>
              <a:t>고성능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,   </a:t>
            </a:r>
          </a:p>
          <a:p>
            <a:pPr fontAlgn="base">
              <a:buClr>
                <a:srgbClr val="3A3C75"/>
              </a:buClr>
            </a:pPr>
            <a:r>
              <a:rPr lang="en-US" altLang="ko-KR" sz="30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       </a:t>
            </a:r>
            <a:r>
              <a:rPr lang="ko-KR" altLang="en-US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그러나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    </a:t>
            </a:r>
            <a:r>
              <a:rPr lang="ko-KR" altLang="en-US" sz="3000" smtClean="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고비용</a:t>
            </a:r>
            <a:r>
              <a:rPr lang="ko-KR" altLang="en-US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     </a:t>
            </a:r>
            <a:r>
              <a:rPr lang="ko-KR" altLang="en-US" sz="3000" smtClean="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유지보수</a:t>
            </a:r>
            <a:r>
              <a:rPr lang="en-US" altLang="ko-KR" sz="300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3000" smtClean="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난해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sz="300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6096" y="2917055"/>
            <a:ext cx="41044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buClr>
                <a:srgbClr val="3A3C75"/>
              </a:buClr>
            </a:pP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하루 </a:t>
            </a:r>
            <a:r>
              <a:rPr lang="en-US" altLang="ko-KR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4.8</a:t>
            </a:r>
            <a:r>
              <a:rPr lang="ko-KR" altLang="en-US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건</a:t>
            </a: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이상 고장</a:t>
            </a:r>
            <a:r>
              <a:rPr lang="en-US" altLang="ko-KR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</a:p>
          <a:p>
            <a:pPr algn="ctr" fontAlgn="base">
              <a:buClr>
                <a:srgbClr val="3A3C75"/>
              </a:buClr>
            </a:pP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수리 최소 </a:t>
            </a:r>
            <a:r>
              <a:rPr lang="en-US" altLang="ko-KR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15</a:t>
            </a:r>
            <a:r>
              <a:rPr lang="ko-KR" altLang="en-US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일</a:t>
            </a: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이상</a:t>
            </a:r>
            <a:endParaRPr lang="en-US" altLang="ko-KR" sz="1500" smtClean="0">
              <a:solidFill>
                <a:schemeClr val="bg1">
                  <a:lumMod val="6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99894" y="6322965"/>
            <a:ext cx="92128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buClr>
                <a:srgbClr val="3A3C75"/>
              </a:buClr>
            </a:pPr>
            <a:r>
              <a:rPr lang="en-US" altLang="ko-KR" sz="1000">
                <a:latin typeface="에스코어 드림 5 Medium" pitchFamily="34" charset="-127"/>
                <a:ea typeface="에스코어 드림 5 Medium" pitchFamily="34" charset="-127"/>
              </a:rPr>
              <a:t>2018. </a:t>
            </a:r>
            <a:r>
              <a:rPr lang="en-US" altLang="ko-KR" sz="1000">
                <a:latin typeface="에스코어 드림 5 Medium" pitchFamily="34" charset="-127"/>
                <a:ea typeface="에스코어 드림 5 Medium" pitchFamily="34" charset="-127"/>
              </a:rPr>
              <a:t>10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. ‘GOP </a:t>
            </a:r>
            <a:r>
              <a:rPr lang="ko-KR" altLang="en-US" sz="1000" smtClean="0">
                <a:latin typeface="에스코어 드림 5 Medium" pitchFamily="34" charset="-127"/>
                <a:ea typeface="에스코어 드림 5 Medium" pitchFamily="34" charset="-127"/>
              </a:rPr>
              <a:t>과학화 경계시스템 오류 및 고장 현황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’ </a:t>
            </a:r>
            <a:r>
              <a:rPr lang="ko-KR" altLang="en-US" sz="1000" smtClean="0">
                <a:latin typeface="에스코어 드림 5 Medium" pitchFamily="34" charset="-127"/>
                <a:ea typeface="에스코어 드림 5 Medium" pitchFamily="34" charset="-127"/>
              </a:rPr>
              <a:t>국방위 황영철 의원 요구자료</a:t>
            </a:r>
            <a:endParaRPr lang="en-US" altLang="ko-KR" sz="100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86424" y="3148691"/>
            <a:ext cx="23054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상용 카메라 대비 </a:t>
            </a:r>
            <a:r>
              <a:rPr lang="ko-KR" altLang="en-US" sz="15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약 </a:t>
            </a:r>
            <a:r>
              <a:rPr lang="en-US" altLang="ko-KR" sz="15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20</a:t>
            </a:r>
            <a:r>
              <a:rPr lang="ko-KR" altLang="en-US" sz="15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배</a:t>
            </a:r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96894" y="6076744"/>
            <a:ext cx="92128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buClr>
                <a:srgbClr val="3A3C75"/>
              </a:buClr>
            </a:pPr>
            <a:r>
              <a:rPr lang="en-US" altLang="ko-KR" sz="1000">
                <a:latin typeface="에스코어 드림 5 Medium" pitchFamily="34" charset="-127"/>
                <a:ea typeface="에스코어 드림 5 Medium" pitchFamily="34" charset="-127"/>
              </a:rPr>
              <a:t>2019</a:t>
            </a:r>
            <a:r>
              <a:rPr lang="en-US" altLang="ko-KR" sz="1000">
                <a:latin typeface="에스코어 드림 5 Medium" pitchFamily="34" charset="-127"/>
                <a:ea typeface="에스코어 드림 5 Medium" pitchFamily="34" charset="-127"/>
              </a:rPr>
              <a:t>. 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10. ‘</a:t>
            </a:r>
            <a:r>
              <a:rPr lang="ko-KR" altLang="en-US" sz="1000" b="1"/>
              <a:t>전차 등에 장착 軍후방카메라</a:t>
            </a:r>
            <a:r>
              <a:rPr lang="en-US" altLang="ko-KR" sz="1000" b="1"/>
              <a:t>, </a:t>
            </a:r>
            <a:r>
              <a:rPr lang="ko-KR" altLang="en-US" sz="1000" b="1"/>
              <a:t>밤이면 </a:t>
            </a:r>
            <a:r>
              <a:rPr lang="ko-KR" altLang="en-US" sz="1000" b="1" smtClean="0"/>
              <a:t>먹통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’. </a:t>
            </a:r>
            <a:r>
              <a:rPr lang="ko-KR" altLang="en-US" sz="1000" smtClean="0">
                <a:latin typeface="에스코어 드림 5 Medium" pitchFamily="34" charset="-127"/>
                <a:ea typeface="에스코어 드림 5 Medium" pitchFamily="34" charset="-127"/>
              </a:rPr>
              <a:t>동아일보 조동주 기자</a:t>
            </a:r>
            <a:endParaRPr lang="en-US" altLang="ko-KR" sz="100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572000" y="1700808"/>
            <a:ext cx="4440639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4099" name="Picture 3" descr="C:\Users\Admin\Desktop\이미지\고민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0" b="100000" l="10000" r="100000">
                        <a14:foregroundMark x1="38800" y1="57229" x2="39200" y2="96988"/>
                        <a14:foregroundMark x1="43600" y1="53916" x2="52600" y2="46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56745"/>
            <a:ext cx="5942160" cy="394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11560" y="1844824"/>
            <a:ext cx="3638532" cy="3492676"/>
            <a:chOff x="786608" y="1556216"/>
            <a:chExt cx="3638532" cy="3492676"/>
          </a:xfrm>
        </p:grpSpPr>
        <p:grpSp>
          <p:nvGrpSpPr>
            <p:cNvPr id="8" name="그룹 7"/>
            <p:cNvGrpSpPr/>
            <p:nvPr/>
          </p:nvGrpSpPr>
          <p:grpSpPr>
            <a:xfrm>
              <a:off x="786608" y="1556216"/>
              <a:ext cx="2088232" cy="2088232"/>
              <a:chOff x="786608" y="1556216"/>
              <a:chExt cx="2088232" cy="208823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786608" y="1556216"/>
                <a:ext cx="2088232" cy="2088232"/>
              </a:xfrm>
              <a:prstGeom prst="ellipse">
                <a:avLst/>
              </a:prstGeom>
              <a:solidFill>
                <a:srgbClr val="F0EA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59286" y="2323333"/>
                <a:ext cx="94287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성능</a:t>
                </a:r>
                <a:endParaRPr lang="ko-KR" altLang="en-US" sz="30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36908" y="1556216"/>
              <a:ext cx="2088232" cy="2088232"/>
              <a:chOff x="2336908" y="1556216"/>
              <a:chExt cx="2088232" cy="208823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336908" y="1556216"/>
                <a:ext cx="2088232" cy="2088232"/>
              </a:xfrm>
              <a:prstGeom prst="ellipse">
                <a:avLst/>
              </a:prstGeom>
              <a:solidFill>
                <a:srgbClr val="00B32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909586" y="2323333"/>
                <a:ext cx="94287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0" smtClean="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비용</a:t>
                </a:r>
                <a:endParaRPr lang="ko-KR" altLang="en-US" sz="300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537891" y="2960660"/>
              <a:ext cx="2088232" cy="2088232"/>
              <a:chOff x="1537891" y="2960660"/>
              <a:chExt cx="2088232" cy="208823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1537891" y="2960660"/>
                <a:ext cx="2088232" cy="2088232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110569" y="3557327"/>
                <a:ext cx="94287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0" smtClean="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유지보</a:t>
                </a:r>
                <a:r>
                  <a:rPr lang="ko-KR" altLang="en-US" sz="300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수</a:t>
                </a:r>
                <a:endParaRPr lang="ko-KR" altLang="en-US" sz="300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572000" y="1904120"/>
            <a:ext cx="444063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000" smtClean="0">
                <a:solidFill>
                  <a:srgbClr val="FF2E46"/>
                </a:solidFill>
                <a:latin typeface="에스코어 드림 8 Heavy" pitchFamily="34" charset="-127"/>
                <a:ea typeface="에스코어 드림 8 Heavy" pitchFamily="34" charset="-127"/>
              </a:rPr>
              <a:t>‘</a:t>
            </a:r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합리적인</a:t>
            </a:r>
            <a:r>
              <a:rPr lang="en-US" altLang="ko-KR" sz="3000" smtClean="0">
                <a:solidFill>
                  <a:srgbClr val="FF2E46"/>
                </a:solidFill>
                <a:latin typeface="에스코어 드림 8 Heavy" pitchFamily="34" charset="-127"/>
                <a:ea typeface="에스코어 드림 8 Heavy" pitchFamily="34" charset="-127"/>
              </a:rPr>
              <a:t>’</a:t>
            </a:r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endParaRPr lang="en-US" altLang="ko-KR" sz="3000" smtClean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  <a:p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 무인 감시체계는 없을까</a:t>
            </a:r>
            <a:r>
              <a:rPr lang="en-US" altLang="ko-KR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?</a:t>
            </a:r>
            <a:endParaRPr lang="ko-KR" altLang="en-US" sz="300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576" y="1637592"/>
            <a:ext cx="2088232" cy="2088232"/>
            <a:chOff x="786608" y="1556216"/>
            <a:chExt cx="2088232" cy="2088232"/>
          </a:xfrm>
        </p:grpSpPr>
        <p:sp>
          <p:nvSpPr>
            <p:cNvPr id="24" name="타원 23"/>
            <p:cNvSpPr/>
            <p:nvPr/>
          </p:nvSpPr>
          <p:spPr>
            <a:xfrm>
              <a:off x="786608" y="1556216"/>
              <a:ext cx="2088232" cy="2088232"/>
            </a:xfrm>
            <a:prstGeom prst="ellipse">
              <a:avLst/>
            </a:prstGeom>
            <a:solidFill>
              <a:srgbClr val="F0EA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59286" y="2323333"/>
              <a:ext cx="94287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00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성능</a:t>
              </a:r>
              <a:endParaRPr lang="ko-KR" altLang="en-US" sz="30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35598" y="1637592"/>
            <a:ext cx="2088232" cy="2088232"/>
            <a:chOff x="2336908" y="1556216"/>
            <a:chExt cx="2088232" cy="2088232"/>
          </a:xfrm>
        </p:grpSpPr>
        <p:sp>
          <p:nvSpPr>
            <p:cNvPr id="25" name="타원 24"/>
            <p:cNvSpPr/>
            <p:nvPr/>
          </p:nvSpPr>
          <p:spPr>
            <a:xfrm>
              <a:off x="2336908" y="1556216"/>
              <a:ext cx="2088232" cy="2088232"/>
            </a:xfrm>
            <a:prstGeom prst="ellipse">
              <a:avLst/>
            </a:prstGeom>
            <a:solidFill>
              <a:srgbClr val="00B32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09586" y="2323333"/>
              <a:ext cx="94287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00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비용</a:t>
              </a:r>
              <a:endParaRPr lang="ko-KR" altLang="en-US" sz="300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97987" y="1637592"/>
            <a:ext cx="2088232" cy="2088232"/>
            <a:chOff x="1537891" y="2960660"/>
            <a:chExt cx="2088232" cy="2088232"/>
          </a:xfrm>
        </p:grpSpPr>
        <p:sp>
          <p:nvSpPr>
            <p:cNvPr id="3" name="타원 2"/>
            <p:cNvSpPr/>
            <p:nvPr/>
          </p:nvSpPr>
          <p:spPr>
            <a:xfrm>
              <a:off x="1537891" y="2960660"/>
              <a:ext cx="2088232" cy="20882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10569" y="3557327"/>
              <a:ext cx="94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00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유지보</a:t>
              </a:r>
              <a:r>
                <a:rPr lang="ko-KR" altLang="en-US" sz="300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수</a:t>
              </a:r>
              <a:endParaRPr lang="ko-KR" altLang="en-US" sz="3000"/>
            </a:p>
          </p:txBody>
        </p:sp>
      </p:grpSp>
      <p:pic>
        <p:nvPicPr>
          <p:cNvPr id="5123" name="Picture 3" descr="C:\Users\Admin\Desktop\이미지\텐서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89"/>
          <a:stretch/>
        </p:blipFill>
        <p:spPr bwMode="auto">
          <a:xfrm>
            <a:off x="683568" y="3437792"/>
            <a:ext cx="2103453" cy="9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dmin\Desktop\이미지\안드로보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4200" y1="19200" x2="44200" y2="19200"/>
                        <a14:foregroundMark x1="29200" y1="35200" x2="29200" y2="35200"/>
                        <a14:foregroundMark x1="73600" y1="39600" x2="73600" y2="39600"/>
                        <a14:foregroundMark x1="6600" y1="85400" x2="96600" y2="85000"/>
                        <a14:foregroundMark x1="7800" y1="90000" x2="96600" y2="88000"/>
                        <a14:foregroundMark x1="9200" y1="92200" x2="93200" y2="93400"/>
                        <a14:foregroundMark x1="41600" y1="13000" x2="41600" y2="13000"/>
                        <a14:foregroundMark x1="60200" y1="10800" x2="60200" y2="1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35228"/>
            <a:ext cx="1986740" cy="19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73832" y="5093976"/>
            <a:ext cx="7596336" cy="927312"/>
            <a:chOff x="-90264" y="5661248"/>
            <a:chExt cx="7596336" cy="927312"/>
          </a:xfrm>
        </p:grpSpPr>
        <p:sp>
          <p:nvSpPr>
            <p:cNvPr id="40" name="직사각형 39"/>
            <p:cNvSpPr/>
            <p:nvPr/>
          </p:nvSpPr>
          <p:spPr>
            <a:xfrm>
              <a:off x="-90264" y="5661248"/>
              <a:ext cx="7596336" cy="92731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228" y="5694017"/>
              <a:ext cx="6529352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5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지속적인 성능향상이 가능한 </a:t>
              </a:r>
              <a:endParaRPr lang="en-US" altLang="ko-KR" sz="25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  <a:p>
              <a:r>
                <a:rPr lang="en-US" altLang="ko-KR" sz="25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      			</a:t>
              </a:r>
              <a:r>
                <a:rPr lang="ko-KR" altLang="en-US" sz="25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안드로이드 기반 감시체계</a:t>
              </a:r>
              <a:endParaRPr lang="ko-KR" altLang="en-US" sz="20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pic>
        <p:nvPicPr>
          <p:cNvPr id="5124" name="Picture 4" descr="C:\Users\Admin\Desktop\이미지\파베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00" b="94200" l="17448" r="78516">
                        <a14:foregroundMark x1="34505" y1="77600" x2="68880" y2="78200"/>
                        <a14:foregroundMark x1="34245" y1="72600" x2="70052" y2="82000"/>
                        <a14:foregroundMark x1="33724" y1="77000" x2="69531" y2="8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11239" r="24349" b="10161"/>
          <a:stretch/>
        </p:blipFill>
        <p:spPr bwMode="auto">
          <a:xfrm>
            <a:off x="6660232" y="3236515"/>
            <a:ext cx="1712763" cy="17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\Desktop\이미지\텐서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9"/>
          <a:stretch/>
        </p:blipFill>
        <p:spPr bwMode="auto">
          <a:xfrm>
            <a:off x="755839" y="4589920"/>
            <a:ext cx="2103453" cy="3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dmin\Desktop\이미지\그림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89" y="1367934"/>
            <a:ext cx="5722937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C:\Users\Admin\Desktop\이미지\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0257"/>
            <a:ext cx="7491375" cy="540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구성요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소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6149" name="Picture 5" descr="C:\Users\Admin\Desktop\이미지\cctv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02" y="371703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2917438" y="5175754"/>
            <a:ext cx="772709" cy="1135847"/>
            <a:chOff x="774955" y="1556792"/>
            <a:chExt cx="1342720" cy="1810269"/>
          </a:xfrm>
        </p:grpSpPr>
        <p:pic>
          <p:nvPicPr>
            <p:cNvPr id="20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6698123" y="5301208"/>
            <a:ext cx="772709" cy="1135847"/>
            <a:chOff x="774955" y="1556792"/>
            <a:chExt cx="1342720" cy="1810269"/>
          </a:xfrm>
        </p:grpSpPr>
        <p:pic>
          <p:nvPicPr>
            <p:cNvPr id="26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3690147" y="760650"/>
            <a:ext cx="772709" cy="1135847"/>
            <a:chOff x="774955" y="1556792"/>
            <a:chExt cx="1342720" cy="1810269"/>
          </a:xfrm>
        </p:grpSpPr>
        <p:pic>
          <p:nvPicPr>
            <p:cNvPr id="29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Admin\Desktop\이미지\cctv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6119" y="343128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1444740" y="4671723"/>
            <a:ext cx="772709" cy="1135847"/>
            <a:chOff x="774955" y="1556792"/>
            <a:chExt cx="1342720" cy="1810269"/>
          </a:xfrm>
        </p:grpSpPr>
        <p:pic>
          <p:nvPicPr>
            <p:cNvPr id="105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1595219" y="1882635"/>
            <a:ext cx="772709" cy="1135847"/>
            <a:chOff x="774955" y="1556792"/>
            <a:chExt cx="1342720" cy="1810269"/>
          </a:xfrm>
        </p:grpSpPr>
        <p:pic>
          <p:nvPicPr>
            <p:cNvPr id="108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6831056" y="4407723"/>
            <a:ext cx="1973617" cy="527999"/>
            <a:chOff x="7677999" y="3621080"/>
            <a:chExt cx="1973617" cy="527999"/>
          </a:xfrm>
        </p:grpSpPr>
        <p:sp>
          <p:nvSpPr>
            <p:cNvPr id="110" name="직사각형 109"/>
            <p:cNvSpPr/>
            <p:nvPr/>
          </p:nvSpPr>
          <p:spPr>
            <a:xfrm>
              <a:off x="7678000" y="3621080"/>
              <a:ext cx="1973616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677999" y="3657548"/>
              <a:ext cx="1973617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열화상 카메라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974112" y="2216098"/>
            <a:ext cx="3168352" cy="3168352"/>
            <a:chOff x="2974112" y="2216098"/>
            <a:chExt cx="3168352" cy="3168352"/>
          </a:xfrm>
        </p:grpSpPr>
        <p:sp>
          <p:nvSpPr>
            <p:cNvPr id="5" name="타원 4"/>
            <p:cNvSpPr/>
            <p:nvPr/>
          </p:nvSpPr>
          <p:spPr>
            <a:xfrm>
              <a:off x="2974112" y="2216098"/>
              <a:ext cx="3168352" cy="3168352"/>
            </a:xfrm>
            <a:prstGeom prst="ellipse">
              <a:avLst/>
            </a:prstGeom>
            <a:blipFill>
              <a:blip r:embed="rId9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3898492" y="4077072"/>
              <a:ext cx="1319592" cy="527999"/>
              <a:chOff x="7677999" y="3621080"/>
              <a:chExt cx="1319592" cy="52799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78000" y="3621080"/>
                <a:ext cx="1319591" cy="527999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677999" y="3667073"/>
                <a:ext cx="1319592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경계초소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1259632" y="5637305"/>
            <a:ext cx="1068434" cy="527999"/>
            <a:chOff x="7677999" y="3621080"/>
            <a:chExt cx="1068434" cy="527999"/>
          </a:xfrm>
        </p:grpSpPr>
        <p:sp>
          <p:nvSpPr>
            <p:cNvPr id="122" name="직사각형 121"/>
            <p:cNvSpPr/>
            <p:nvPr/>
          </p:nvSpPr>
          <p:spPr>
            <a:xfrm>
              <a:off x="7678000" y="3621080"/>
              <a:ext cx="1068433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77999" y="3667073"/>
              <a:ext cx="1068434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D.M.C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095771" y="768326"/>
            <a:ext cx="772709" cy="1135847"/>
            <a:chOff x="774955" y="1556792"/>
            <a:chExt cx="1342720" cy="1810269"/>
          </a:xfrm>
        </p:grpSpPr>
        <p:pic>
          <p:nvPicPr>
            <p:cNvPr id="136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1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이미지\클라우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35" y="2539119"/>
            <a:ext cx="1150307" cy="7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구성요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소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4342" y="2117708"/>
            <a:ext cx="1905450" cy="3212680"/>
            <a:chOff x="774963" y="2246013"/>
            <a:chExt cx="1905450" cy="3212680"/>
          </a:xfrm>
        </p:grpSpPr>
        <p:grpSp>
          <p:nvGrpSpPr>
            <p:cNvPr id="3" name="그룹 2"/>
            <p:cNvGrpSpPr/>
            <p:nvPr/>
          </p:nvGrpSpPr>
          <p:grpSpPr>
            <a:xfrm>
              <a:off x="774963" y="2246013"/>
              <a:ext cx="1905450" cy="2570286"/>
              <a:chOff x="774963" y="2246013"/>
              <a:chExt cx="1905450" cy="257028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74303" y="2288137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20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774963" y="3670421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26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그룹 27"/>
              <p:cNvGrpSpPr/>
              <p:nvPr/>
            </p:nvGrpSpPr>
            <p:grpSpPr>
              <a:xfrm>
                <a:off x="1304020" y="2997070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29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7" name="그룹 106"/>
              <p:cNvGrpSpPr/>
              <p:nvPr/>
            </p:nvGrpSpPr>
            <p:grpSpPr>
              <a:xfrm>
                <a:off x="1907704" y="3680452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108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" name="그룹 103"/>
              <p:cNvGrpSpPr/>
              <p:nvPr/>
            </p:nvGrpSpPr>
            <p:grpSpPr>
              <a:xfrm>
                <a:off x="774964" y="2246013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105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1" name="그룹 120"/>
            <p:cNvGrpSpPr/>
            <p:nvPr/>
          </p:nvGrpSpPr>
          <p:grpSpPr>
            <a:xfrm>
              <a:off x="1205698" y="4930694"/>
              <a:ext cx="1068434" cy="527999"/>
              <a:chOff x="7677999" y="3621080"/>
              <a:chExt cx="1068434" cy="527999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78000" y="3621080"/>
                <a:ext cx="1068433" cy="527999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77999" y="3667073"/>
                <a:ext cx="1068434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D.M.C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3777337" y="2571276"/>
            <a:ext cx="1628279" cy="1638753"/>
            <a:chOff x="8022320" y="2125946"/>
            <a:chExt cx="1121680" cy="1128895"/>
          </a:xfrm>
        </p:grpSpPr>
        <p:sp>
          <p:nvSpPr>
            <p:cNvPr id="129" name="타원 128"/>
            <p:cNvSpPr/>
            <p:nvPr/>
          </p:nvSpPr>
          <p:spPr>
            <a:xfrm>
              <a:off x="8022320" y="2132856"/>
              <a:ext cx="1121680" cy="11219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4" descr="C:\Users\Admin\Desktop\이미지\파베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600" b="94200" l="17448" r="78516">
                          <a14:foregroundMark x1="34505" y1="77600" x2="68880" y2="78200"/>
                          <a14:foregroundMark x1="34245" y1="72600" x2="70052" y2="82000"/>
                          <a14:foregroundMark x1="33724" y1="77000" x2="69531" y2="80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2" t="11239" r="24349" b="10161"/>
            <a:stretch/>
          </p:blipFill>
          <p:spPr bwMode="auto">
            <a:xfrm>
              <a:off x="8106732" y="2161273"/>
              <a:ext cx="952856" cy="993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/>
            <p:cNvSpPr/>
            <p:nvPr/>
          </p:nvSpPr>
          <p:spPr>
            <a:xfrm>
              <a:off x="8022320" y="2125946"/>
              <a:ext cx="1121680" cy="1121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2265638"/>
            <a:ext cx="2315490" cy="2315490"/>
            <a:chOff x="3387879" y="2750322"/>
            <a:chExt cx="2315490" cy="2315490"/>
          </a:xfrm>
        </p:grpSpPr>
        <p:sp>
          <p:nvSpPr>
            <p:cNvPr id="39" name="타원 38"/>
            <p:cNvSpPr/>
            <p:nvPr/>
          </p:nvSpPr>
          <p:spPr>
            <a:xfrm>
              <a:off x="3387879" y="2750322"/>
              <a:ext cx="2315490" cy="2315490"/>
            </a:xfrm>
            <a:prstGeom prst="ellipse">
              <a:avLst/>
            </a:prstGeom>
            <a:blipFill>
              <a:blip r:embed="rId10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98492" y="4077072"/>
              <a:ext cx="1319592" cy="527999"/>
              <a:chOff x="7677999" y="3621080"/>
              <a:chExt cx="1319592" cy="52799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678000" y="3621080"/>
                <a:ext cx="1319591" cy="527999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999" y="3667073"/>
                <a:ext cx="1319592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경계초소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cxnSp>
        <p:nvCxnSpPr>
          <p:cNvPr id="68" name="직선 화살표 연결선 67"/>
          <p:cNvCxnSpPr/>
          <p:nvPr/>
        </p:nvCxnSpPr>
        <p:spPr>
          <a:xfrm flipV="1">
            <a:off x="5508104" y="3429000"/>
            <a:ext cx="830854" cy="1426"/>
          </a:xfrm>
          <a:prstGeom prst="straightConnector1">
            <a:avLst/>
          </a:prstGeom>
          <a:ln w="63500">
            <a:solidFill>
              <a:srgbClr val="3A3C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771800" y="3427574"/>
            <a:ext cx="830854" cy="1426"/>
          </a:xfrm>
          <a:prstGeom prst="straightConnector1">
            <a:avLst/>
          </a:prstGeom>
          <a:ln w="63500">
            <a:solidFill>
              <a:srgbClr val="3A3C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C:\Users\Admin\Desktop\이미지\클라우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01" y="2539119"/>
            <a:ext cx="1150307" cy="7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31361" y="5661248"/>
            <a:ext cx="8905135" cy="8453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3A3C75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120</Words>
  <Application>Microsoft Office PowerPoint</Application>
  <PresentationFormat>화면 슬라이드 쇼(4:3)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확장성이 용이한 무인감시체계 Deep Military Camera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확장성이 용이한 무인감시체계 Deep Military Camera</dc:title>
  <dc:creator>Admin</dc:creator>
  <cp:lastModifiedBy>Admin</cp:lastModifiedBy>
  <cp:revision>40</cp:revision>
  <dcterms:created xsi:type="dcterms:W3CDTF">2019-10-22T12:07:54Z</dcterms:created>
  <dcterms:modified xsi:type="dcterms:W3CDTF">2019-10-23T15:49:30Z</dcterms:modified>
</cp:coreProperties>
</file>