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68" r:id="rId5"/>
    <p:sldId id="264" r:id="rId6"/>
    <p:sldId id="269" r:id="rId7"/>
    <p:sldId id="270" r:id="rId8"/>
    <p:sldId id="261" r:id="rId9"/>
    <p:sldId id="271" r:id="rId10"/>
    <p:sldId id="272" r:id="rId11"/>
    <p:sldId id="279" r:id="rId12"/>
    <p:sldId id="274" r:id="rId13"/>
    <p:sldId id="275" r:id="rId14"/>
    <p:sldId id="276" r:id="rId15"/>
    <p:sldId id="277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C75"/>
    <a:srgbClr val="00B327"/>
    <a:srgbClr val="51AF00"/>
    <a:srgbClr val="FF2E46"/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60"/>
  </p:normalViewPr>
  <p:slideViewPr>
    <p:cSldViewPr>
      <p:cViewPr varScale="1">
        <p:scale>
          <a:sx n="110" d="100"/>
          <a:sy n="110" d="100"/>
        </p:scale>
        <p:origin x="-21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18A98-E8BC-4B45-B38E-FA23E1237D6C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B12A9-3FC0-4BEB-9FA4-EA3749BAA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60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03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9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8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62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73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81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6597041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05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2C04-33FD-4DE4-AE58-F06B33DAC8A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21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2C04-33FD-4DE4-AE58-F06B33DAC8AF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631A7-C93F-475C-9069-6CBB18ED4F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404664"/>
            <a:ext cx="9144000" cy="130324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5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6.wdp"/><Relationship Id="rId7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microsoft.com/office/2007/relationships/hdphoto" Target="../media/hdphoto1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9.wdp"/><Relationship Id="rId5" Type="http://schemas.openxmlformats.org/officeDocument/2006/relationships/image" Target="../media/image16.png"/><Relationship Id="rId4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microsoft.com/office/2007/relationships/hdphoto" Target="../media/hdphoto2.wdp"/><Relationship Id="rId17" Type="http://schemas.openxmlformats.org/officeDocument/2006/relationships/image" Target="../media/image25.png"/><Relationship Id="rId2" Type="http://schemas.openxmlformats.org/officeDocument/2006/relationships/image" Target="../media/image18.png"/><Relationship Id="rId16" Type="http://schemas.microsoft.com/office/2007/relationships/hdphoto" Target="../media/hdphoto13.wdp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11" Type="http://schemas.openxmlformats.org/officeDocument/2006/relationships/image" Target="../media/image2.png"/><Relationship Id="rId5" Type="http://schemas.openxmlformats.org/officeDocument/2006/relationships/image" Target="../media/image21.png"/><Relationship Id="rId15" Type="http://schemas.openxmlformats.org/officeDocument/2006/relationships/image" Target="../media/image24.png"/><Relationship Id="rId10" Type="http://schemas.microsoft.com/office/2007/relationships/hdphoto" Target="../media/hdphoto1.wdp"/><Relationship Id="rId19" Type="http://schemas.microsoft.com/office/2007/relationships/hdphoto" Target="../media/hdphoto14.wdp"/><Relationship Id="rId4" Type="http://schemas.openxmlformats.org/officeDocument/2006/relationships/image" Target="../media/image20.jpeg"/><Relationship Id="rId9" Type="http://schemas.openxmlformats.org/officeDocument/2006/relationships/image" Target="../media/image1.png"/><Relationship Id="rId14" Type="http://schemas.microsoft.com/office/2007/relationships/hdphoto" Target="../media/hdphoto1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6.png"/><Relationship Id="rId7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microsoft.com/office/2007/relationships/hdphoto" Target="../media/hdphoto15.wdp"/><Relationship Id="rId5" Type="http://schemas.openxmlformats.org/officeDocument/2006/relationships/image" Target="../media/image27.png"/><Relationship Id="rId10" Type="http://schemas.openxmlformats.org/officeDocument/2006/relationships/image" Target="../media/image28.png"/><Relationship Id="rId4" Type="http://schemas.microsoft.com/office/2007/relationships/hdphoto" Target="../media/hdphoto14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err="1" smtClean="0">
                <a:latin typeface="Tmon몬소리 Black" pitchFamily="2" charset="-127"/>
                <a:ea typeface="Tmon몬소리 Black" pitchFamily="2" charset="-127"/>
              </a:rPr>
              <a:t>확장성이</a:t>
            </a:r>
            <a:r>
              <a:rPr lang="ko-KR" altLang="en-US" sz="4000" smtClean="0">
                <a:latin typeface="Tmon몬소리 Black" pitchFamily="2" charset="-127"/>
                <a:ea typeface="Tmon몬소리 Black" pitchFamily="2" charset="-127"/>
              </a:rPr>
              <a:t> 용이한 무인감시체계</a:t>
            </a:r>
            <a:r>
              <a:rPr lang="en-US" altLang="ko-KR" sz="4000" smtClean="0">
                <a:latin typeface="Tmon몬소리 Black" pitchFamily="2" charset="-127"/>
                <a:ea typeface="Tmon몬소리 Black" pitchFamily="2" charset="-127"/>
              </a:rPr>
              <a:t/>
            </a:r>
            <a:br>
              <a:rPr lang="en-US" altLang="ko-KR" sz="4000" smtClean="0">
                <a:latin typeface="Tmon몬소리 Black" pitchFamily="2" charset="-127"/>
                <a:ea typeface="Tmon몬소리 Black" pitchFamily="2" charset="-127"/>
              </a:rPr>
            </a:br>
            <a:r>
              <a:rPr lang="en-US" altLang="ko-KR" sz="4000" smtClean="0">
                <a:solidFill>
                  <a:srgbClr val="3A3C75"/>
                </a:solidFill>
                <a:latin typeface="Tmon몬소리 Black" pitchFamily="2" charset="-127"/>
                <a:ea typeface="Tmon몬소리 Black" pitchFamily="2" charset="-127"/>
              </a:rPr>
              <a:t>Deep Military Camera</a:t>
            </a:r>
            <a:endParaRPr lang="ko-KR" altLang="en-US">
              <a:solidFill>
                <a:srgbClr val="3A3C75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00192" y="5805264"/>
            <a:ext cx="2664296" cy="601912"/>
          </a:xfrm>
        </p:spPr>
        <p:txBody>
          <a:bodyPr/>
          <a:lstStyle/>
          <a:p>
            <a:r>
              <a:rPr lang="ko-KR" altLang="en-US" smtClean="0">
                <a:solidFill>
                  <a:schemeClr val="tx1"/>
                </a:solidFill>
                <a:latin typeface="Tmon몬소리 Black" pitchFamily="2" charset="-127"/>
                <a:ea typeface="Tmon몬소리 Black" pitchFamily="2" charset="-127"/>
              </a:rPr>
              <a:t>최준혁</a:t>
            </a:r>
            <a:r>
              <a:rPr lang="en-US" altLang="ko-KR" smtClean="0">
                <a:solidFill>
                  <a:schemeClr val="tx1"/>
                </a:solidFill>
                <a:latin typeface="Tmon몬소리 Black" pitchFamily="2" charset="-127"/>
                <a:ea typeface="Tmon몬소리 Black" pitchFamily="2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Tmon몬소리 Black" pitchFamily="2" charset="-127"/>
                <a:ea typeface="Tmon몬소리 Black" pitchFamily="2" charset="-127"/>
              </a:rPr>
              <a:t>김형민</a:t>
            </a:r>
            <a:endParaRPr lang="ko-KR" altLang="en-US">
              <a:solidFill>
                <a:schemeClr val="tx1"/>
              </a:solidFill>
              <a:latin typeface="Tmon몬소리 Black" pitchFamily="2" charset="-127"/>
              <a:ea typeface="Tmon몬소리 Black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3A3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355976" y="4005064"/>
            <a:ext cx="772709" cy="1135847"/>
            <a:chOff x="774955" y="1556792"/>
            <a:chExt cx="1342720" cy="1810269"/>
          </a:xfrm>
        </p:grpSpPr>
        <p:pic>
          <p:nvPicPr>
            <p:cNvPr id="7" name="Picture 7" descr="C:\Users\Admin\Desktop\이미지\스마트폰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806" b="90000" l="9954" r="9537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0" t="7916" b="9444"/>
            <a:stretch/>
          </p:blipFill>
          <p:spPr bwMode="auto">
            <a:xfrm>
              <a:off x="774955" y="1556792"/>
              <a:ext cx="1342720" cy="181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C:\Users\Admin\Desktop\이미지\cctv-svg-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9902" y1="62207" x2="49902" y2="62207"/>
                          <a14:foregroundMark x1="50000" y1="59473" x2="48633" y2="63477"/>
                          <a14:foregroundMark x1="46387" y1="56055" x2="53516" y2="6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707" y="1940983"/>
              <a:ext cx="639216" cy="63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4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620688"/>
            <a:ext cx="52565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흐름도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0" y="3220221"/>
            <a:ext cx="9144000" cy="1008112"/>
          </a:xfrm>
          <a:prstGeom prst="rightArrow">
            <a:avLst>
              <a:gd name="adj1" fmla="val 50000"/>
              <a:gd name="adj2" fmla="val 525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24056" y="2669229"/>
            <a:ext cx="1035861" cy="527999"/>
            <a:chOff x="7677999" y="3621080"/>
            <a:chExt cx="1035861" cy="527999"/>
          </a:xfrm>
        </p:grpSpPr>
        <p:sp>
          <p:nvSpPr>
            <p:cNvPr id="7" name="직사각형 6"/>
            <p:cNvSpPr/>
            <p:nvPr/>
          </p:nvSpPr>
          <p:spPr>
            <a:xfrm>
              <a:off x="7678000" y="3621080"/>
              <a:ext cx="1035860" cy="527999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77999" y="3657548"/>
              <a:ext cx="1035861" cy="4462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3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로그인</a:t>
              </a:r>
              <a:endParaRPr lang="ko-KR" altLang="en-US" sz="230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85228" y="2669229"/>
            <a:ext cx="1319592" cy="527999"/>
            <a:chOff x="7677999" y="3621080"/>
            <a:chExt cx="1319592" cy="527999"/>
          </a:xfrm>
        </p:grpSpPr>
        <p:sp>
          <p:nvSpPr>
            <p:cNvPr id="11" name="직사각형 10"/>
            <p:cNvSpPr/>
            <p:nvPr/>
          </p:nvSpPr>
          <p:spPr>
            <a:xfrm>
              <a:off x="7678000" y="3621080"/>
              <a:ext cx="1319591" cy="527999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77999" y="3657548"/>
              <a:ext cx="1319592" cy="4462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3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메인화면</a:t>
              </a:r>
              <a:endParaRPr lang="ko-KR" altLang="en-US" sz="230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830131" y="2674164"/>
            <a:ext cx="1689886" cy="527999"/>
            <a:chOff x="7677999" y="3621080"/>
            <a:chExt cx="1689886" cy="527999"/>
          </a:xfrm>
        </p:grpSpPr>
        <p:sp>
          <p:nvSpPr>
            <p:cNvPr id="14" name="직사각형 13"/>
            <p:cNvSpPr/>
            <p:nvPr/>
          </p:nvSpPr>
          <p:spPr>
            <a:xfrm>
              <a:off x="7678000" y="3621080"/>
              <a:ext cx="1689885" cy="527999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77999" y="3667073"/>
              <a:ext cx="1689886" cy="4462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3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채팅방 생성</a:t>
              </a:r>
              <a:endParaRPr lang="ko-KR" altLang="en-US" sz="230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483767" y="5142500"/>
            <a:ext cx="2382615" cy="703728"/>
            <a:chOff x="2483767" y="4309448"/>
            <a:chExt cx="2382615" cy="703728"/>
          </a:xfrm>
        </p:grpSpPr>
        <p:sp>
          <p:nvSpPr>
            <p:cNvPr id="17" name="순서도: 판단 16"/>
            <p:cNvSpPr/>
            <p:nvPr/>
          </p:nvSpPr>
          <p:spPr>
            <a:xfrm>
              <a:off x="2483767" y="4309448"/>
              <a:ext cx="2382615" cy="703728"/>
            </a:xfrm>
            <a:prstGeom prst="flowChartDecision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68001" y="4413679"/>
              <a:ext cx="1428596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6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거동수상자가 </a:t>
              </a:r>
              <a:endParaRPr lang="en-US" altLang="ko-KR" sz="160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endParaRPr>
            </a:p>
            <a:p>
              <a:pPr algn="ctr"/>
              <a:r>
                <a:rPr lang="ko-KR" altLang="en-US" sz="16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있는가</a:t>
              </a:r>
              <a:r>
                <a:rPr lang="en-US" altLang="ko-KR" sz="16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?</a:t>
              </a:r>
              <a:endParaRPr lang="ko-KR" altLang="en-US" sz="160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356423" y="1779255"/>
            <a:ext cx="1689886" cy="1422908"/>
            <a:chOff x="5356423" y="1779255"/>
            <a:chExt cx="1689886" cy="1422908"/>
          </a:xfrm>
        </p:grpSpPr>
        <p:pic>
          <p:nvPicPr>
            <p:cNvPr id="1028" name="Picture 4" descr="C:\Users\Admin\Desktop\이미지\장교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687" b="98157" l="8012" r="9643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7771" y="1779255"/>
              <a:ext cx="727191" cy="936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3" name="그룹 42"/>
            <p:cNvGrpSpPr/>
            <p:nvPr/>
          </p:nvGrpSpPr>
          <p:grpSpPr>
            <a:xfrm>
              <a:off x="5356423" y="2674164"/>
              <a:ext cx="1689886" cy="527999"/>
              <a:chOff x="7677999" y="3621080"/>
              <a:chExt cx="1689886" cy="527999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7678000" y="3621080"/>
                <a:ext cx="1689885" cy="527999"/>
              </a:xfrm>
              <a:prstGeom prst="rect">
                <a:avLst/>
              </a:prstGeom>
              <a:solidFill>
                <a:schemeClr val="tx1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677999" y="3657548"/>
                <a:ext cx="1689886" cy="4462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300" smtClean="0">
                    <a:solidFill>
                      <a:schemeClr val="bg1"/>
                    </a:solidFill>
                    <a:latin typeface="에스코어 드림 8 Heavy" pitchFamily="34" charset="-127"/>
                    <a:ea typeface="에스코어 드림 8 Heavy" pitchFamily="34" charset="-127"/>
                  </a:rPr>
                  <a:t>메시지 </a:t>
                </a:r>
                <a:r>
                  <a:rPr lang="ko-KR" altLang="en-US" sz="2300" smtClean="0">
                    <a:solidFill>
                      <a:schemeClr val="bg1"/>
                    </a:solidFill>
                    <a:latin typeface="에스코어 드림 8 Heavy" pitchFamily="34" charset="-127"/>
                    <a:ea typeface="에스코어 드림 8 Heavy" pitchFamily="34" charset="-127"/>
                  </a:rPr>
                  <a:t>확</a:t>
                </a:r>
                <a:r>
                  <a:rPr lang="ko-KR" altLang="en-US" sz="2300">
                    <a:solidFill>
                      <a:schemeClr val="bg1"/>
                    </a:solidFill>
                    <a:latin typeface="에스코어 드림 8 Heavy" pitchFamily="34" charset="-127"/>
                    <a:ea typeface="에스코어 드림 8 Heavy" pitchFamily="34" charset="-127"/>
                  </a:rPr>
                  <a:t>인</a:t>
                </a:r>
                <a:endParaRPr lang="ko-KR" altLang="en-US" sz="230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endParaRPr>
              </a:p>
            </p:txBody>
          </p:sp>
        </p:grpSp>
      </p:grpSp>
      <p:cxnSp>
        <p:nvCxnSpPr>
          <p:cNvPr id="49" name="직선 화살표 연결선 48"/>
          <p:cNvCxnSpPr>
            <a:stCxn id="15" idx="2"/>
            <a:endCxn id="17" idx="0"/>
          </p:cNvCxnSpPr>
          <p:nvPr/>
        </p:nvCxnSpPr>
        <p:spPr>
          <a:xfrm>
            <a:off x="3675074" y="3166433"/>
            <a:ext cx="1" cy="1976067"/>
          </a:xfrm>
          <a:prstGeom prst="straightConnector1">
            <a:avLst/>
          </a:prstGeom>
          <a:ln w="63500">
            <a:solidFill>
              <a:srgbClr val="3A3C7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7" idx="2"/>
            <a:endCxn id="17" idx="1"/>
          </p:cNvCxnSpPr>
          <p:nvPr/>
        </p:nvCxnSpPr>
        <p:spPr>
          <a:xfrm rot="5400000" flipH="1">
            <a:off x="2903489" y="5074642"/>
            <a:ext cx="351864" cy="1191308"/>
          </a:xfrm>
          <a:prstGeom prst="bentConnector4">
            <a:avLst>
              <a:gd name="adj1" fmla="val -116454"/>
              <a:gd name="adj2" fmla="val 140913"/>
            </a:avLst>
          </a:prstGeom>
          <a:ln w="63500">
            <a:solidFill>
              <a:srgbClr val="3A3C7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70535" y="5545979"/>
            <a:ext cx="709425" cy="4462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300" smtClean="0">
                <a:latin typeface="에스코어 드림 8 Heavy" pitchFamily="34" charset="-127"/>
                <a:ea typeface="에스코어 드림 8 Heavy" pitchFamily="34" charset="-127"/>
              </a:rPr>
              <a:t>Yes</a:t>
            </a:r>
            <a:endParaRPr lang="ko-KR" altLang="en-US" sz="2300">
              <a:latin typeface="에스코어 드림 8 Heavy" pitchFamily="34" charset="-127"/>
              <a:ea typeface="에스코어 드림 8 Heavy" pitchFamily="34" charset="-127"/>
            </a:endParaRPr>
          </a:p>
        </p:txBody>
      </p:sp>
      <p:cxnSp>
        <p:nvCxnSpPr>
          <p:cNvPr id="71" name="꺾인 연결선 70"/>
          <p:cNvCxnSpPr>
            <a:stCxn id="17" idx="3"/>
            <a:endCxn id="44" idx="2"/>
          </p:cNvCxnSpPr>
          <p:nvPr/>
        </p:nvCxnSpPr>
        <p:spPr>
          <a:xfrm flipV="1">
            <a:off x="4866382" y="3202163"/>
            <a:ext cx="1334985" cy="2292201"/>
          </a:xfrm>
          <a:prstGeom prst="bentConnector2">
            <a:avLst/>
          </a:prstGeom>
          <a:ln w="63500">
            <a:solidFill>
              <a:srgbClr val="3A3C7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07904" y="5812509"/>
            <a:ext cx="572593" cy="4462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300" smtClean="0">
                <a:latin typeface="에스코어 드림 8 Heavy" pitchFamily="34" charset="-127"/>
                <a:ea typeface="에스코어 드림 8 Heavy" pitchFamily="34" charset="-127"/>
              </a:rPr>
              <a:t>No</a:t>
            </a:r>
            <a:endParaRPr lang="ko-KR" altLang="en-US" sz="2300">
              <a:latin typeface="에스코어 드림 8 Heavy" pitchFamily="34" charset="-127"/>
              <a:ea typeface="에스코어 드림 8 Heavy" pitchFamily="34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2830131" y="4196762"/>
            <a:ext cx="1689886" cy="527999"/>
            <a:chOff x="7677999" y="3621080"/>
            <a:chExt cx="1689886" cy="527999"/>
          </a:xfrm>
        </p:grpSpPr>
        <p:sp>
          <p:nvSpPr>
            <p:cNvPr id="76" name="직사각형 75"/>
            <p:cNvSpPr/>
            <p:nvPr/>
          </p:nvSpPr>
          <p:spPr>
            <a:xfrm>
              <a:off x="7678000" y="3621080"/>
              <a:ext cx="1689885" cy="527999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677999" y="3657548"/>
              <a:ext cx="1689886" cy="4462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3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카메라 탐지</a:t>
              </a:r>
              <a:endParaRPr lang="ko-KR" altLang="en-US" sz="230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356423" y="4196762"/>
            <a:ext cx="1689886" cy="527999"/>
            <a:chOff x="7677999" y="3621080"/>
            <a:chExt cx="1689886" cy="527999"/>
          </a:xfrm>
        </p:grpSpPr>
        <p:sp>
          <p:nvSpPr>
            <p:cNvPr id="69" name="직사각형 68"/>
            <p:cNvSpPr/>
            <p:nvPr/>
          </p:nvSpPr>
          <p:spPr>
            <a:xfrm>
              <a:off x="7678000" y="3621080"/>
              <a:ext cx="1689885" cy="527999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77999" y="3657548"/>
              <a:ext cx="1689886" cy="4462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3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메시지 전송</a:t>
              </a:r>
              <a:endParaRPr lang="ko-KR" altLang="en-US" sz="230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755576" y="4052635"/>
            <a:ext cx="1080120" cy="1320581"/>
            <a:chOff x="323528" y="4131888"/>
            <a:chExt cx="1080120" cy="1320581"/>
          </a:xfrm>
        </p:grpSpPr>
        <p:grpSp>
          <p:nvGrpSpPr>
            <p:cNvPr id="83" name="그룹 82"/>
            <p:cNvGrpSpPr/>
            <p:nvPr/>
          </p:nvGrpSpPr>
          <p:grpSpPr>
            <a:xfrm>
              <a:off x="477234" y="4131888"/>
              <a:ext cx="772709" cy="1135847"/>
              <a:chOff x="774955" y="1556792"/>
              <a:chExt cx="1342720" cy="1810269"/>
            </a:xfrm>
          </p:grpSpPr>
          <p:pic>
            <p:nvPicPr>
              <p:cNvPr id="84" name="Picture 7" descr="C:\Users\Admin\Desktop\이미지\스마트폰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6806" b="90000" l="9954" r="9537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920" t="7916" b="9444"/>
              <a:stretch/>
            </p:blipFill>
            <p:spPr bwMode="auto">
              <a:xfrm>
                <a:off x="774955" y="1556792"/>
                <a:ext cx="1342720" cy="1810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6" descr="C:\Users\Admin\Desktop\이미지\cctv-svg-2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foregroundMark x1="49902" y1="62207" x2="49902" y2="62207"/>
                            <a14:foregroundMark x1="50000" y1="59473" x2="48633" y2="63477"/>
                            <a14:foregroundMark x1="46387" y1="56055" x2="53516" y2="6347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6707" y="1940983"/>
                <a:ext cx="639216" cy="6392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323528" y="4924470"/>
              <a:ext cx="1080120" cy="527999"/>
              <a:chOff x="7677999" y="3621080"/>
              <a:chExt cx="1080120" cy="527999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7678000" y="3621080"/>
                <a:ext cx="1080119" cy="5279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677999" y="3657548"/>
                <a:ext cx="1068434" cy="4462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2300" smtClean="0">
                    <a:solidFill>
                      <a:schemeClr val="bg1"/>
                    </a:solidFill>
                    <a:latin typeface="에스코어 드림 8 Heavy" pitchFamily="34" charset="-127"/>
                    <a:ea typeface="에스코어 드림 8 Heavy" pitchFamily="34" charset="-127"/>
                  </a:rPr>
                  <a:t>D.M.C</a:t>
                </a:r>
                <a:endParaRPr lang="ko-KR" altLang="en-US" sz="230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683570" y="1440971"/>
            <a:ext cx="1368150" cy="1123933"/>
            <a:chOff x="224056" y="1367200"/>
            <a:chExt cx="1368150" cy="1123933"/>
          </a:xfrm>
        </p:grpSpPr>
        <p:pic>
          <p:nvPicPr>
            <p:cNvPr id="86" name="Picture 3" descr="C:\Users\Admin\Downloads\군인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079" y="1367200"/>
              <a:ext cx="936104" cy="837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7" name="그룹 36"/>
            <p:cNvGrpSpPr/>
            <p:nvPr/>
          </p:nvGrpSpPr>
          <p:grpSpPr>
            <a:xfrm>
              <a:off x="224056" y="1963134"/>
              <a:ext cx="1368150" cy="527999"/>
              <a:chOff x="7677999" y="3621080"/>
              <a:chExt cx="1368150" cy="527999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7678000" y="3621080"/>
                <a:ext cx="1319591" cy="5279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677999" y="3657548"/>
                <a:ext cx="1368150" cy="44627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300" smtClean="0">
                    <a:solidFill>
                      <a:schemeClr val="bg1"/>
                    </a:solidFill>
                    <a:latin typeface="에스코어 드림 8 Heavy" pitchFamily="34" charset="-127"/>
                    <a:ea typeface="에스코어 드림 8 Heavy" pitchFamily="34" charset="-127"/>
                  </a:rPr>
                  <a:t>경계초</a:t>
                </a:r>
                <a:r>
                  <a:rPr lang="ko-KR" altLang="en-US" sz="2300">
                    <a:solidFill>
                      <a:schemeClr val="bg1"/>
                    </a:solidFill>
                    <a:latin typeface="에스코어 드림 8 Heavy" pitchFamily="34" charset="-127"/>
                    <a:ea typeface="에스코어 드림 8 Heavy" pitchFamily="34" charset="-127"/>
                  </a:rPr>
                  <a:t>소</a:t>
                </a:r>
                <a:endParaRPr lang="ko-KR" altLang="en-US" sz="230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endParaRPr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>
            <a:off x="7198709" y="1556792"/>
            <a:ext cx="1319592" cy="1645371"/>
            <a:chOff x="7198709" y="1556792"/>
            <a:chExt cx="1319592" cy="1645371"/>
          </a:xfrm>
        </p:grpSpPr>
        <p:grpSp>
          <p:nvGrpSpPr>
            <p:cNvPr id="46" name="그룹 45"/>
            <p:cNvGrpSpPr/>
            <p:nvPr/>
          </p:nvGrpSpPr>
          <p:grpSpPr>
            <a:xfrm>
              <a:off x="7198709" y="2674164"/>
              <a:ext cx="1319592" cy="527999"/>
              <a:chOff x="7677999" y="3621080"/>
              <a:chExt cx="1319592" cy="527999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7678000" y="3621080"/>
                <a:ext cx="1319591" cy="527999"/>
              </a:xfrm>
              <a:prstGeom prst="rect">
                <a:avLst/>
              </a:prstGeom>
              <a:solidFill>
                <a:schemeClr val="tx1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677999" y="3657548"/>
                <a:ext cx="1319592" cy="4462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300" smtClean="0">
                    <a:solidFill>
                      <a:schemeClr val="bg1"/>
                    </a:solidFill>
                    <a:latin typeface="에스코어 드림 8 Heavy" pitchFamily="34" charset="-127"/>
                    <a:ea typeface="에스코어 드림 8 Heavy" pitchFamily="34" charset="-127"/>
                  </a:rPr>
                  <a:t>초동조치</a:t>
                </a:r>
                <a:endParaRPr lang="ko-KR" altLang="en-US" sz="230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7229732" y="1556792"/>
              <a:ext cx="1240904" cy="1142464"/>
              <a:chOff x="7229732" y="1639613"/>
              <a:chExt cx="1240904" cy="1142464"/>
            </a:xfrm>
          </p:grpSpPr>
          <p:pic>
            <p:nvPicPr>
              <p:cNvPr id="93" name="Picture 3" descr="C:\Users\Admin\Downloads\군인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9732" y="1639613"/>
                <a:ext cx="936104" cy="8376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" descr="C:\Users\Admin\Downloads\군인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2132" y="1792013"/>
                <a:ext cx="936104" cy="8376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3" descr="C:\Users\Admin\Downloads\군인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4532" y="1944413"/>
                <a:ext cx="936104" cy="8376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06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620688"/>
            <a:ext cx="52565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흐름도 </a:t>
            </a:r>
            <a:r>
              <a:rPr lang="en-US" altLang="ko-KR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-</a:t>
            </a:r>
            <a:r>
              <a:rPr lang="en-US" altLang="ko-KR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 </a:t>
            </a:r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로그인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1026" name="Picture 2" descr="C:\Users\Admin\Desktop\이미지\스샷예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11660"/>
            <a:ext cx="2568055" cy="455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0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620688"/>
            <a:ext cx="424847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흐름도 </a:t>
            </a:r>
            <a:r>
              <a:rPr lang="en-US" altLang="ko-KR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- </a:t>
            </a:r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메인화면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63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620688"/>
            <a:ext cx="489654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흐름도 </a:t>
            </a:r>
            <a:r>
              <a:rPr lang="en-US" altLang="ko-KR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-</a:t>
            </a:r>
            <a:r>
              <a:rPr lang="en-US" altLang="ko-KR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 </a:t>
            </a:r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채팅방 생성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2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620688"/>
            <a:ext cx="50405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흐름도 </a:t>
            </a:r>
            <a:r>
              <a:rPr lang="en-US" altLang="ko-KR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-</a:t>
            </a:r>
            <a:r>
              <a:rPr lang="en-US" altLang="ko-KR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 </a:t>
            </a:r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카메라 탐지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2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620688"/>
            <a:ext cx="511256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흐름도 </a:t>
            </a:r>
            <a:r>
              <a:rPr lang="en-US" altLang="ko-KR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-</a:t>
            </a:r>
            <a:r>
              <a:rPr lang="en-US" altLang="ko-KR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 </a:t>
            </a:r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메시지 전송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2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620688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시연영상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5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3139" y="1467057"/>
            <a:ext cx="1321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개 요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5423" y="4593322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시연영상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6170" y="3862779"/>
            <a:ext cx="1661032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흐름도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86170" y="3154893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구성요소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4877" y="2447007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제</a:t>
            </a:r>
            <a:r>
              <a:rPr lang="ko-KR" altLang="en-US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안</a:t>
            </a:r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배경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6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504" y="620688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제안배경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14" name="Picture 4" descr="C:\Users\Admin\Desktop\경계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811"/>
          <a:stretch/>
        </p:blipFill>
        <p:spPr bwMode="auto">
          <a:xfrm rot="215141">
            <a:off x="1364799" y="1587779"/>
            <a:ext cx="5492537" cy="260812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Admin\Desktop\경계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209">
            <a:off x="3523986" y="2256463"/>
            <a:ext cx="4541197" cy="3861008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\Desktop\경계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8690">
            <a:off x="1938699" y="3715562"/>
            <a:ext cx="4032448" cy="227864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750974"/>
            <a:ext cx="9144000" cy="14401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Admin\Desktop\이미지\경계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6667" y1="78333" x2="21389" y2="79444"/>
                        <a14:foregroundMark x1="80000" y1="81944" x2="86111" y2="81667"/>
                      </a14:backgroundRemoval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42" t="64104" r="7601" b="9390"/>
          <a:stretch/>
        </p:blipFill>
        <p:spPr bwMode="auto">
          <a:xfrm>
            <a:off x="1307906" y="2958516"/>
            <a:ext cx="3190945" cy="63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57555" y="3244334"/>
            <a:ext cx="58913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spc="-15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잇단 경계 실패</a:t>
            </a:r>
            <a:r>
              <a:rPr lang="en-US" altLang="ko-KR" sz="3000" spc="-15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… </a:t>
            </a:r>
            <a:r>
              <a:rPr lang="ko-KR" altLang="en-US" sz="3000" spc="-15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새로운 개선책 필요</a:t>
            </a:r>
            <a:endParaRPr lang="ko-KR" altLang="en-US" sz="3000" spc="-150">
              <a:solidFill>
                <a:schemeClr val="bg1"/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8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Admin\Desktop\인구_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0"/>
          <a:stretch/>
        </p:blipFill>
        <p:spPr bwMode="auto">
          <a:xfrm>
            <a:off x="3419872" y="974631"/>
            <a:ext cx="3940274" cy="336434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Admin\Desktop\인구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82738"/>
            <a:ext cx="4030396" cy="4403845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4" y="620688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제</a:t>
            </a:r>
            <a:r>
              <a:rPr lang="ko-KR" altLang="en-US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안</a:t>
            </a:r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배경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750974"/>
            <a:ext cx="9144000" cy="14401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4" descr="C:\Users\Admin\Desktop\캡처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40"/>
          <a:stretch/>
        </p:blipFill>
        <p:spPr bwMode="auto">
          <a:xfrm>
            <a:off x="4283968" y="4581128"/>
            <a:ext cx="4350767" cy="1732806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28592" y="3194055"/>
            <a:ext cx="77316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000" spc="-15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defRPr>
            </a:lvl1pPr>
          </a:lstStyle>
          <a:p>
            <a:r>
              <a:rPr lang="ko-KR" altLang="en-US"/>
              <a:t>출산율 저하에 </a:t>
            </a:r>
            <a:r>
              <a:rPr lang="ko-KR" altLang="en-US" smtClean="0"/>
              <a:t>따라 현재 수준의 </a:t>
            </a:r>
            <a:r>
              <a:rPr lang="ko-KR" altLang="en-US"/>
              <a:t>병력유지 </a:t>
            </a:r>
            <a:r>
              <a:rPr lang="ko-KR" altLang="en-US">
                <a:solidFill>
                  <a:srgbClr val="FF2E46"/>
                </a:solidFill>
              </a:rPr>
              <a:t>불가능</a:t>
            </a:r>
          </a:p>
        </p:txBody>
      </p:sp>
      <p:pic>
        <p:nvPicPr>
          <p:cNvPr id="2050" name="Picture 2" descr="C:\Users\Admin\Desktop\이미지\하락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45278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54" t="8055" r="4734" b="50000"/>
          <a:stretch/>
        </p:blipFill>
        <p:spPr bwMode="auto">
          <a:xfrm rot="21081710">
            <a:off x="2054025" y="3001308"/>
            <a:ext cx="529772" cy="30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5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dmin\Desktop\이미지\열화상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6" r="6849"/>
          <a:stretch/>
        </p:blipFill>
        <p:spPr bwMode="auto">
          <a:xfrm>
            <a:off x="0" y="1389112"/>
            <a:ext cx="9144000" cy="434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0" y="2750974"/>
            <a:ext cx="9144000" cy="14401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08932" y="2226930"/>
            <a:ext cx="3249608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00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기존 감시체계는</a:t>
            </a:r>
            <a:r>
              <a:rPr lang="en-US" altLang="ko-KR" sz="300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...</a:t>
            </a:r>
            <a:endParaRPr lang="ko-KR" altLang="en-US" sz="3000">
              <a:solidFill>
                <a:schemeClr val="bg1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3074" name="Picture 2" descr="C:\Users\Admin\Desktop\이미지\열화상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87" b="95335" l="1847" r="383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9369"/>
          <a:stretch/>
        </p:blipFill>
        <p:spPr bwMode="auto">
          <a:xfrm>
            <a:off x="251520" y="2184302"/>
            <a:ext cx="1318950" cy="248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754978" y="2963222"/>
            <a:ext cx="70681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Clr>
                <a:srgbClr val="3A3C75"/>
              </a:buClr>
            </a:pPr>
            <a:r>
              <a:rPr lang="ko-KR" altLang="en-US" sz="3000" smtClean="0">
                <a:solidFill>
                  <a:srgbClr val="00B327"/>
                </a:solidFill>
                <a:latin typeface="에스코어 드림 5 Medium" pitchFamily="34" charset="-127"/>
                <a:ea typeface="에스코어 드림 5 Medium" pitchFamily="34" charset="-127"/>
              </a:rPr>
              <a:t>고성능</a:t>
            </a:r>
            <a:r>
              <a:rPr lang="en-US" altLang="ko-KR" sz="30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,   </a:t>
            </a:r>
          </a:p>
          <a:p>
            <a:pPr fontAlgn="base">
              <a:buClr>
                <a:srgbClr val="3A3C75"/>
              </a:buClr>
            </a:pPr>
            <a:r>
              <a:rPr lang="en-US" altLang="ko-KR" sz="300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en-US" altLang="ko-KR" sz="30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        </a:t>
            </a:r>
            <a:r>
              <a:rPr lang="ko-KR" altLang="en-US" sz="30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그러나</a:t>
            </a:r>
            <a:r>
              <a:rPr lang="en-US" altLang="ko-KR" sz="30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     </a:t>
            </a:r>
            <a:r>
              <a:rPr lang="ko-KR" altLang="en-US" sz="3000" smtClean="0">
                <a:solidFill>
                  <a:srgbClr val="FF2E46"/>
                </a:solidFill>
                <a:latin typeface="에스코어 드림 5 Medium" pitchFamily="34" charset="-127"/>
                <a:ea typeface="에스코어 드림 5 Medium" pitchFamily="34" charset="-127"/>
              </a:rPr>
              <a:t>고비용</a:t>
            </a:r>
            <a:r>
              <a:rPr lang="ko-KR" altLang="en-US" sz="30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en-US" altLang="ko-KR" sz="30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      </a:t>
            </a:r>
            <a:r>
              <a:rPr lang="ko-KR" altLang="en-US" sz="3000" smtClean="0">
                <a:solidFill>
                  <a:srgbClr val="FF2E46"/>
                </a:solidFill>
                <a:latin typeface="에스코어 드림 5 Medium" pitchFamily="34" charset="-127"/>
                <a:ea typeface="에스코어 드림 5 Medium" pitchFamily="34" charset="-127"/>
              </a:rPr>
              <a:t>유지보수</a:t>
            </a:r>
            <a:r>
              <a:rPr lang="en-US" altLang="ko-KR" sz="3000">
                <a:solidFill>
                  <a:srgbClr val="FF2E46"/>
                </a:solidFill>
                <a:latin typeface="에스코어 드림 5 Medium" pitchFamily="34" charset="-127"/>
                <a:ea typeface="에스코어 드림 5 Medium" pitchFamily="34" charset="-127"/>
              </a:rPr>
              <a:t> </a:t>
            </a:r>
            <a:r>
              <a:rPr lang="ko-KR" altLang="en-US" sz="3000" smtClean="0">
                <a:solidFill>
                  <a:srgbClr val="FF2E46"/>
                </a:solidFill>
                <a:latin typeface="에스코어 드림 5 Medium" pitchFamily="34" charset="-127"/>
                <a:ea typeface="에스코어 드림 5 Medium" pitchFamily="34" charset="-127"/>
              </a:rPr>
              <a:t>난해</a:t>
            </a:r>
            <a:r>
              <a:rPr lang="en-US" altLang="ko-KR" sz="30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436096" y="2917055"/>
            <a:ext cx="41044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buClr>
                <a:srgbClr val="3A3C75"/>
              </a:buClr>
            </a:pPr>
            <a:r>
              <a:rPr lang="ko-KR" altLang="en-US" sz="1500" smtClean="0">
                <a:solidFill>
                  <a:schemeClr val="bg1">
                    <a:lumMod val="6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하루 </a:t>
            </a:r>
            <a:r>
              <a:rPr lang="en-US" altLang="ko-KR" sz="15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4.8</a:t>
            </a:r>
            <a:r>
              <a:rPr lang="ko-KR" altLang="en-US" sz="15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건</a:t>
            </a:r>
            <a:r>
              <a:rPr lang="ko-KR" altLang="en-US" sz="1500" smtClean="0">
                <a:solidFill>
                  <a:schemeClr val="bg1">
                    <a:lumMod val="6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이상 고장</a:t>
            </a:r>
            <a:r>
              <a:rPr lang="en-US" altLang="ko-KR" sz="1500" smtClean="0">
                <a:solidFill>
                  <a:schemeClr val="bg1">
                    <a:lumMod val="6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, </a:t>
            </a:r>
          </a:p>
          <a:p>
            <a:pPr algn="ctr" fontAlgn="base">
              <a:buClr>
                <a:srgbClr val="3A3C75"/>
              </a:buClr>
            </a:pPr>
            <a:r>
              <a:rPr lang="ko-KR" altLang="en-US" sz="1500" smtClean="0">
                <a:solidFill>
                  <a:schemeClr val="bg1">
                    <a:lumMod val="6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수리 최소 </a:t>
            </a:r>
            <a:r>
              <a:rPr lang="en-US" altLang="ko-KR" sz="15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15</a:t>
            </a:r>
            <a:r>
              <a:rPr lang="ko-KR" altLang="en-US" sz="1500" smtClean="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일</a:t>
            </a:r>
            <a:r>
              <a:rPr lang="ko-KR" altLang="en-US" sz="1500" smtClean="0">
                <a:solidFill>
                  <a:schemeClr val="bg1">
                    <a:lumMod val="6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 이상</a:t>
            </a:r>
            <a:endParaRPr lang="en-US" altLang="ko-KR" sz="1500" smtClean="0">
              <a:solidFill>
                <a:schemeClr val="bg1">
                  <a:lumMod val="65000"/>
                </a:schemeClr>
              </a:solidFill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-99894" y="6322965"/>
            <a:ext cx="92128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buClr>
                <a:srgbClr val="3A3C75"/>
              </a:buClr>
            </a:pPr>
            <a:r>
              <a:rPr lang="en-US" altLang="ko-KR" sz="1000">
                <a:latin typeface="에스코어 드림 5 Medium" pitchFamily="34" charset="-127"/>
                <a:ea typeface="에스코어 드림 5 Medium" pitchFamily="34" charset="-127"/>
              </a:rPr>
              <a:t>2018. 10</a:t>
            </a:r>
            <a:r>
              <a:rPr lang="en-US" altLang="ko-KR" sz="1000" smtClean="0">
                <a:latin typeface="에스코어 드림 5 Medium" pitchFamily="34" charset="-127"/>
                <a:ea typeface="에스코어 드림 5 Medium" pitchFamily="34" charset="-127"/>
              </a:rPr>
              <a:t>. ‘GOP </a:t>
            </a:r>
            <a:r>
              <a:rPr lang="ko-KR" altLang="en-US" sz="1000" smtClean="0">
                <a:latin typeface="에스코어 드림 5 Medium" pitchFamily="34" charset="-127"/>
                <a:ea typeface="에스코어 드림 5 Medium" pitchFamily="34" charset="-127"/>
              </a:rPr>
              <a:t>과학화 경계시스템 오류 및 고장 현황</a:t>
            </a:r>
            <a:r>
              <a:rPr lang="en-US" altLang="ko-KR" sz="1000" smtClean="0">
                <a:latin typeface="에스코어 드림 5 Medium" pitchFamily="34" charset="-127"/>
                <a:ea typeface="에스코어 드림 5 Medium" pitchFamily="34" charset="-127"/>
              </a:rPr>
              <a:t>’ </a:t>
            </a:r>
            <a:r>
              <a:rPr lang="ko-KR" altLang="en-US" sz="1000" smtClean="0">
                <a:latin typeface="에스코어 드림 5 Medium" pitchFamily="34" charset="-127"/>
                <a:ea typeface="에스코어 드림 5 Medium" pitchFamily="34" charset="-127"/>
              </a:rPr>
              <a:t>국방위 황영철 의원 요구자료</a:t>
            </a:r>
            <a:endParaRPr lang="en-US" altLang="ko-KR" sz="1000" smtClean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86424" y="3148691"/>
            <a:ext cx="230543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>
                <a:solidFill>
                  <a:schemeClr val="bg1">
                    <a:lumMod val="65000"/>
                  </a:schemeClr>
                </a:solidFill>
                <a:latin typeface="에스코어 드림 5 Medium" pitchFamily="34" charset="-127"/>
                <a:ea typeface="에스코어 드림 5 Medium" pitchFamily="34" charset="-127"/>
              </a:rPr>
              <a:t>상용 카메라 대비 </a:t>
            </a:r>
            <a:r>
              <a:rPr lang="ko-KR" altLang="en-US" sz="150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약 </a:t>
            </a:r>
            <a:r>
              <a:rPr lang="en-US" altLang="ko-KR" sz="150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20</a:t>
            </a:r>
            <a:r>
              <a:rPr lang="ko-KR" altLang="en-US" sz="1500">
                <a:solidFill>
                  <a:schemeClr val="bg1"/>
                </a:solidFill>
                <a:latin typeface="에스코어 드림 5 Medium" pitchFamily="34" charset="-127"/>
                <a:ea typeface="에스코어 드림 5 Medium" pitchFamily="34" charset="-127"/>
              </a:rPr>
              <a:t>배</a:t>
            </a:r>
            <a:endParaRPr lang="ko-KR" altLang="en-US" sz="150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96894" y="6076744"/>
            <a:ext cx="92128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>
              <a:buClr>
                <a:srgbClr val="3A3C75"/>
              </a:buClr>
            </a:pPr>
            <a:r>
              <a:rPr lang="en-US" altLang="ko-KR" sz="1000">
                <a:latin typeface="에스코어 드림 5 Medium" pitchFamily="34" charset="-127"/>
                <a:ea typeface="에스코어 드림 5 Medium" pitchFamily="34" charset="-127"/>
              </a:rPr>
              <a:t>2019. </a:t>
            </a:r>
            <a:r>
              <a:rPr lang="en-US" altLang="ko-KR" sz="1000" smtClean="0">
                <a:latin typeface="에스코어 드림 5 Medium" pitchFamily="34" charset="-127"/>
                <a:ea typeface="에스코어 드림 5 Medium" pitchFamily="34" charset="-127"/>
              </a:rPr>
              <a:t>10. ‘</a:t>
            </a:r>
            <a:r>
              <a:rPr lang="ko-KR" altLang="en-US" sz="1000" b="1"/>
              <a:t>전차 등에 장착 軍후방카메라</a:t>
            </a:r>
            <a:r>
              <a:rPr lang="en-US" altLang="ko-KR" sz="1000" b="1"/>
              <a:t>, </a:t>
            </a:r>
            <a:r>
              <a:rPr lang="ko-KR" altLang="en-US" sz="1000" b="1"/>
              <a:t>밤이면 </a:t>
            </a:r>
            <a:r>
              <a:rPr lang="ko-KR" altLang="en-US" sz="1000" b="1" smtClean="0"/>
              <a:t>먹통</a:t>
            </a:r>
            <a:r>
              <a:rPr lang="en-US" altLang="ko-KR" sz="1000" smtClean="0">
                <a:latin typeface="에스코어 드림 5 Medium" pitchFamily="34" charset="-127"/>
                <a:ea typeface="에스코어 드림 5 Medium" pitchFamily="34" charset="-127"/>
              </a:rPr>
              <a:t>’. </a:t>
            </a:r>
            <a:r>
              <a:rPr lang="ko-KR" altLang="en-US" sz="1000" smtClean="0">
                <a:latin typeface="에스코어 드림 5 Medium" pitchFamily="34" charset="-127"/>
                <a:ea typeface="에스코어 드림 5 Medium" pitchFamily="34" charset="-127"/>
              </a:rPr>
              <a:t>동아일보 조동주 기자</a:t>
            </a:r>
            <a:endParaRPr lang="en-US" altLang="ko-KR" sz="1000" smtClean="0">
              <a:latin typeface="에스코어 드림 5 Medium" pitchFamily="34" charset="-127"/>
              <a:ea typeface="에스코어 드림 5 Medium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620688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제</a:t>
            </a:r>
            <a:r>
              <a:rPr lang="ko-KR" altLang="en-US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안</a:t>
            </a:r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배경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7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572000" y="1700808"/>
            <a:ext cx="4440639" cy="14401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7504" y="620688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제</a:t>
            </a:r>
            <a:r>
              <a:rPr lang="ko-KR" altLang="en-US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안</a:t>
            </a:r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배경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pic>
        <p:nvPicPr>
          <p:cNvPr id="4099" name="Picture 3" descr="C:\Users\Admin\Desktop\이미지\고민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0" b="100000" l="10000" r="100000">
                        <a14:foregroundMark x1="38800" y1="57229" x2="39200" y2="96988"/>
                        <a14:foregroundMark x1="43600" y1="53916" x2="52600" y2="463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656745"/>
            <a:ext cx="5942160" cy="394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611560" y="1844824"/>
            <a:ext cx="3638532" cy="3492676"/>
            <a:chOff x="786608" y="1556216"/>
            <a:chExt cx="3638532" cy="3492676"/>
          </a:xfrm>
        </p:grpSpPr>
        <p:grpSp>
          <p:nvGrpSpPr>
            <p:cNvPr id="8" name="그룹 7"/>
            <p:cNvGrpSpPr/>
            <p:nvPr/>
          </p:nvGrpSpPr>
          <p:grpSpPr>
            <a:xfrm>
              <a:off x="786608" y="1556216"/>
              <a:ext cx="2088232" cy="2088232"/>
              <a:chOff x="786608" y="1556216"/>
              <a:chExt cx="2088232" cy="2088232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786608" y="1556216"/>
                <a:ext cx="2088232" cy="2088232"/>
              </a:xfrm>
              <a:prstGeom prst="ellipse">
                <a:avLst/>
              </a:prstGeom>
              <a:solidFill>
                <a:srgbClr val="F0EA0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1359286" y="2323333"/>
                <a:ext cx="94287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000">
                    <a:solidFill>
                      <a:schemeClr val="bg1"/>
                    </a:solidFill>
                    <a:latin typeface="에스코어 드림 5 Medium" pitchFamily="34" charset="-127"/>
                    <a:ea typeface="에스코어 드림 5 Medium" pitchFamily="34" charset="-127"/>
                  </a:rPr>
                  <a:t>성능</a:t>
                </a:r>
                <a:endParaRPr lang="ko-KR" altLang="en-US" sz="300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336908" y="1556216"/>
              <a:ext cx="2088232" cy="2088232"/>
              <a:chOff x="2336908" y="1556216"/>
              <a:chExt cx="2088232" cy="2088232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2336908" y="1556216"/>
                <a:ext cx="2088232" cy="2088232"/>
              </a:xfrm>
              <a:prstGeom prst="ellipse">
                <a:avLst/>
              </a:prstGeom>
              <a:solidFill>
                <a:srgbClr val="00B327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909586" y="2323333"/>
                <a:ext cx="94287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000" smtClean="0">
                    <a:solidFill>
                      <a:schemeClr val="bg1"/>
                    </a:solidFill>
                    <a:latin typeface="에스코어 드림 5 Medium" pitchFamily="34" charset="-127"/>
                    <a:ea typeface="에스코어 드림 5 Medium" pitchFamily="34" charset="-127"/>
                  </a:rPr>
                  <a:t>비용</a:t>
                </a:r>
                <a:endParaRPr lang="ko-KR" altLang="en-US" sz="300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537891" y="2960660"/>
              <a:ext cx="2088232" cy="2088232"/>
              <a:chOff x="1537891" y="2960660"/>
              <a:chExt cx="2088232" cy="208823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1537891" y="2960660"/>
                <a:ext cx="2088232" cy="2088232"/>
              </a:xfrm>
              <a:prstGeom prst="ellipse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2110569" y="3557327"/>
                <a:ext cx="94287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000" smtClean="0">
                    <a:solidFill>
                      <a:schemeClr val="bg1"/>
                    </a:solidFill>
                    <a:latin typeface="에스코어 드림 5 Medium" pitchFamily="34" charset="-127"/>
                    <a:ea typeface="에스코어 드림 5 Medium" pitchFamily="34" charset="-127"/>
                  </a:rPr>
                  <a:t>유지보</a:t>
                </a:r>
                <a:r>
                  <a:rPr lang="ko-KR" altLang="en-US" sz="3000">
                    <a:solidFill>
                      <a:schemeClr val="bg1"/>
                    </a:solidFill>
                    <a:latin typeface="에스코어 드림 5 Medium" pitchFamily="34" charset="-127"/>
                    <a:ea typeface="에스코어 드림 5 Medium" pitchFamily="34" charset="-127"/>
                  </a:rPr>
                  <a:t>수</a:t>
                </a:r>
                <a:endParaRPr lang="ko-KR" altLang="en-US" sz="3000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4572000" y="1904120"/>
            <a:ext cx="444063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000" smtClean="0">
                <a:solidFill>
                  <a:srgbClr val="FF2E46"/>
                </a:solidFill>
                <a:latin typeface="에스코어 드림 8 Heavy" pitchFamily="34" charset="-127"/>
                <a:ea typeface="에스코어 드림 8 Heavy" pitchFamily="34" charset="-127"/>
              </a:rPr>
              <a:t>‘</a:t>
            </a:r>
            <a:r>
              <a:rPr lang="ko-KR" altLang="en-US" sz="300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합리적인</a:t>
            </a:r>
            <a:r>
              <a:rPr lang="en-US" altLang="ko-KR" sz="3000" smtClean="0">
                <a:solidFill>
                  <a:srgbClr val="FF2E46"/>
                </a:solidFill>
                <a:latin typeface="에스코어 드림 8 Heavy" pitchFamily="34" charset="-127"/>
                <a:ea typeface="에스코어 드림 8 Heavy" pitchFamily="34" charset="-127"/>
              </a:rPr>
              <a:t>’</a:t>
            </a:r>
            <a:r>
              <a:rPr lang="ko-KR" altLang="en-US" sz="300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 </a:t>
            </a:r>
            <a:endParaRPr lang="en-US" altLang="ko-KR" sz="3000" smtClean="0">
              <a:solidFill>
                <a:schemeClr val="bg1"/>
              </a:solidFill>
              <a:latin typeface="에스코어 드림 8 Heavy" pitchFamily="34" charset="-127"/>
              <a:ea typeface="에스코어 드림 8 Heavy" pitchFamily="34" charset="-127"/>
            </a:endParaRPr>
          </a:p>
          <a:p>
            <a:r>
              <a:rPr lang="ko-KR" altLang="en-US" sz="300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 무인 감시체계는 없을까</a:t>
            </a:r>
            <a:r>
              <a:rPr lang="en-US" altLang="ko-KR" sz="300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rPr>
              <a:t>?</a:t>
            </a:r>
            <a:endParaRPr lang="ko-KR" altLang="en-US" sz="3000">
              <a:solidFill>
                <a:schemeClr val="bg1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3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7504" y="620688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제</a:t>
            </a:r>
            <a:r>
              <a:rPr lang="ko-KR" altLang="en-US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안</a:t>
            </a:r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배경</a:t>
            </a:r>
            <a:endParaRPr lang="ko-KR" altLang="en-US" sz="4000">
              <a:solidFill>
                <a:srgbClr val="3A3C75"/>
              </a:solidFill>
              <a:latin typeface="에스코어 드림 8 Heavy" pitchFamily="34" charset="-127"/>
              <a:ea typeface="에스코어 드림 8 Heavy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5576" y="1637592"/>
            <a:ext cx="2088232" cy="2088232"/>
            <a:chOff x="786608" y="1556216"/>
            <a:chExt cx="2088232" cy="2088232"/>
          </a:xfrm>
        </p:grpSpPr>
        <p:sp>
          <p:nvSpPr>
            <p:cNvPr id="24" name="타원 23"/>
            <p:cNvSpPr/>
            <p:nvPr/>
          </p:nvSpPr>
          <p:spPr>
            <a:xfrm>
              <a:off x="786608" y="1556216"/>
              <a:ext cx="2088232" cy="2088232"/>
            </a:xfrm>
            <a:prstGeom prst="ellipse">
              <a:avLst/>
            </a:prstGeom>
            <a:solidFill>
              <a:srgbClr val="F0EA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359286" y="2323333"/>
              <a:ext cx="94287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00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성능</a:t>
              </a:r>
              <a:endParaRPr lang="ko-KR" altLang="en-US" sz="300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535598" y="1637592"/>
            <a:ext cx="2088232" cy="2088232"/>
            <a:chOff x="2336908" y="1556216"/>
            <a:chExt cx="2088232" cy="2088232"/>
          </a:xfrm>
        </p:grpSpPr>
        <p:sp>
          <p:nvSpPr>
            <p:cNvPr id="25" name="타원 24"/>
            <p:cNvSpPr/>
            <p:nvPr/>
          </p:nvSpPr>
          <p:spPr>
            <a:xfrm>
              <a:off x="2336908" y="1556216"/>
              <a:ext cx="2088232" cy="2088232"/>
            </a:xfrm>
            <a:prstGeom prst="ellipse">
              <a:avLst/>
            </a:prstGeom>
            <a:solidFill>
              <a:srgbClr val="00B32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909586" y="2323333"/>
              <a:ext cx="94287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00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비용</a:t>
              </a:r>
              <a:endParaRPr lang="ko-KR" altLang="en-US" sz="300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397987" y="1637592"/>
            <a:ext cx="2088232" cy="2088232"/>
            <a:chOff x="1537891" y="2960660"/>
            <a:chExt cx="2088232" cy="2088232"/>
          </a:xfrm>
        </p:grpSpPr>
        <p:sp>
          <p:nvSpPr>
            <p:cNvPr id="3" name="타원 2"/>
            <p:cNvSpPr/>
            <p:nvPr/>
          </p:nvSpPr>
          <p:spPr>
            <a:xfrm>
              <a:off x="1537891" y="2960660"/>
              <a:ext cx="2088232" cy="20882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110569" y="3557327"/>
              <a:ext cx="9428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000" smtClean="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유지보</a:t>
              </a:r>
              <a:r>
                <a:rPr lang="ko-KR" altLang="en-US" sz="3000">
                  <a:solidFill>
                    <a:schemeClr val="bg1"/>
                  </a:solidFill>
                  <a:latin typeface="에스코어 드림 5 Medium" pitchFamily="34" charset="-127"/>
                  <a:ea typeface="에스코어 드림 5 Medium" pitchFamily="34" charset="-127"/>
                </a:rPr>
                <a:t>수</a:t>
              </a:r>
              <a:endParaRPr lang="ko-KR" altLang="en-US" sz="3000"/>
            </a:p>
          </p:txBody>
        </p:sp>
      </p:grpSp>
      <p:pic>
        <p:nvPicPr>
          <p:cNvPr id="5123" name="Picture 3" descr="C:\Users\Admin\Desktop\이미지\텐서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89"/>
          <a:stretch/>
        </p:blipFill>
        <p:spPr bwMode="auto">
          <a:xfrm>
            <a:off x="683568" y="3437792"/>
            <a:ext cx="2103453" cy="99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Admin\Desktop\이미지\안드로보이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4200" y1="19200" x2="44200" y2="19200"/>
                        <a14:foregroundMark x1="29200" y1="35200" x2="29200" y2="35200"/>
                        <a14:foregroundMark x1="73600" y1="39600" x2="73600" y2="39600"/>
                        <a14:foregroundMark x1="6600" y1="85400" x2="96600" y2="85000"/>
                        <a14:foregroundMark x1="7800" y1="90000" x2="96600" y2="88000"/>
                        <a14:foregroundMark x1="9200" y1="92200" x2="93200" y2="93400"/>
                        <a14:foregroundMark x1="41600" y1="13000" x2="41600" y2="13000"/>
                        <a14:foregroundMark x1="60200" y1="10800" x2="60200" y2="10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35228"/>
            <a:ext cx="1986740" cy="19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773832" y="5093976"/>
            <a:ext cx="7596336" cy="927312"/>
            <a:chOff x="-90264" y="5661248"/>
            <a:chExt cx="7596336" cy="927312"/>
          </a:xfrm>
        </p:grpSpPr>
        <p:sp>
          <p:nvSpPr>
            <p:cNvPr id="40" name="직사각형 39"/>
            <p:cNvSpPr/>
            <p:nvPr/>
          </p:nvSpPr>
          <p:spPr>
            <a:xfrm>
              <a:off x="-90264" y="5661248"/>
              <a:ext cx="7596336" cy="927312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3228" y="5694017"/>
              <a:ext cx="6529352" cy="86177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5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지속적인 성능향상이 가능한 </a:t>
              </a:r>
              <a:endParaRPr lang="en-US" altLang="ko-KR" sz="2500" smtClean="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endParaRPr>
            </a:p>
            <a:p>
              <a:r>
                <a:rPr lang="en-US" altLang="ko-KR" sz="25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      			</a:t>
              </a:r>
              <a:r>
                <a:rPr lang="ko-KR" altLang="en-US" sz="25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안드로이드 기반 감시체계</a:t>
              </a:r>
              <a:endParaRPr lang="ko-KR" altLang="en-US" sz="200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endParaRPr>
            </a:p>
          </p:txBody>
        </p:sp>
      </p:grpSp>
      <p:pic>
        <p:nvPicPr>
          <p:cNvPr id="5124" name="Picture 4" descr="C:\Users\Admin\Desktop\이미지\파베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00" b="94200" l="17448" r="78516">
                        <a14:foregroundMark x1="34505" y1="77600" x2="68880" y2="78200"/>
                        <a14:foregroundMark x1="34245" y1="72600" x2="70052" y2="82000"/>
                        <a14:foregroundMark x1="33724" y1="77000" x2="69531" y2="80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11239" r="24349" b="10161"/>
          <a:stretch/>
        </p:blipFill>
        <p:spPr bwMode="auto">
          <a:xfrm>
            <a:off x="6660232" y="3236515"/>
            <a:ext cx="1712763" cy="178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Admin\Desktop\이미지\텐서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59"/>
          <a:stretch/>
        </p:blipFill>
        <p:spPr bwMode="auto">
          <a:xfrm>
            <a:off x="755839" y="4589920"/>
            <a:ext cx="2103453" cy="34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Admin\Desktop\이미지\그림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89" y="1367934"/>
            <a:ext cx="5722937" cy="458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66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1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C:\Users\Admin\Desktop\이미지\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00257"/>
            <a:ext cx="7491375" cy="540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\Downloads\군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12976" y="1937177"/>
            <a:ext cx="2168482" cy="194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4" y="620688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구성요</a:t>
            </a:r>
            <a:r>
              <a:rPr lang="ko-KR" altLang="en-US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소</a:t>
            </a:r>
          </a:p>
        </p:txBody>
      </p:sp>
      <p:pic>
        <p:nvPicPr>
          <p:cNvPr id="6149" name="Picture 5" descr="C:\Users\Admin\Desktop\이미지\cctv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02" y="371703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/>
          <p:cNvGrpSpPr/>
          <p:nvPr/>
        </p:nvGrpSpPr>
        <p:grpSpPr>
          <a:xfrm>
            <a:off x="2917439" y="5416813"/>
            <a:ext cx="608718" cy="894788"/>
            <a:chOff x="774955" y="1556792"/>
            <a:chExt cx="1342720" cy="1810269"/>
          </a:xfrm>
        </p:grpSpPr>
        <p:pic>
          <p:nvPicPr>
            <p:cNvPr id="20" name="Picture 7" descr="C:\Users\Admin\Desktop\이미지\스마트폰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806" b="90000" l="9954" r="9537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0" t="7916" b="9444"/>
            <a:stretch/>
          </p:blipFill>
          <p:spPr bwMode="auto">
            <a:xfrm>
              <a:off x="774955" y="1556792"/>
              <a:ext cx="1342720" cy="181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C:\Users\Admin\Desktop\이미지\cctv-svg-2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49902" y1="62207" x2="49902" y2="62207"/>
                          <a14:foregroundMark x1="50000" y1="59473" x2="48633" y2="63477"/>
                          <a14:foregroundMark x1="46387" y1="56055" x2="53516" y2="6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707" y="1940983"/>
              <a:ext cx="639216" cy="63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/>
          <p:cNvGrpSpPr/>
          <p:nvPr/>
        </p:nvGrpSpPr>
        <p:grpSpPr>
          <a:xfrm>
            <a:off x="6698123" y="5301208"/>
            <a:ext cx="772709" cy="1135847"/>
            <a:chOff x="774955" y="1556792"/>
            <a:chExt cx="1342720" cy="1810269"/>
          </a:xfrm>
        </p:grpSpPr>
        <p:pic>
          <p:nvPicPr>
            <p:cNvPr id="26" name="Picture 7" descr="C:\Users\Admin\Desktop\이미지\스마트폰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6806" b="90000" l="9954" r="9537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0" t="7916" b="9444"/>
            <a:stretch/>
          </p:blipFill>
          <p:spPr bwMode="auto">
            <a:xfrm>
              <a:off x="774955" y="1556792"/>
              <a:ext cx="1342720" cy="181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C:\Users\Admin\Desktop\이미지\cctv-svg-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49902" y1="62207" x2="49902" y2="62207"/>
                          <a14:foregroundMark x1="50000" y1="59473" x2="48633" y2="63477"/>
                          <a14:foregroundMark x1="46387" y1="56055" x2="53516" y2="6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707" y="1940983"/>
              <a:ext cx="639216" cy="63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/>
          <p:cNvGrpSpPr/>
          <p:nvPr/>
        </p:nvGrpSpPr>
        <p:grpSpPr>
          <a:xfrm>
            <a:off x="4788024" y="604156"/>
            <a:ext cx="648072" cy="952636"/>
            <a:chOff x="774955" y="1556792"/>
            <a:chExt cx="1342720" cy="1810269"/>
          </a:xfrm>
        </p:grpSpPr>
        <p:pic>
          <p:nvPicPr>
            <p:cNvPr id="29" name="Picture 7" descr="C:\Users\Admin\Desktop\이미지\스마트폰.pn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6806" b="90000" l="9954" r="9537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0" t="7916" b="9444"/>
            <a:stretch/>
          </p:blipFill>
          <p:spPr bwMode="auto">
            <a:xfrm>
              <a:off x="774955" y="1556792"/>
              <a:ext cx="1342720" cy="181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C:\Users\Admin\Desktop\이미지\cctv-svg-2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0" b="100000" l="0" r="100000">
                          <a14:foregroundMark x1="49902" y1="62207" x2="49902" y2="62207"/>
                          <a14:foregroundMark x1="50000" y1="59473" x2="48633" y2="63477"/>
                          <a14:foregroundMark x1="46387" y1="56055" x2="53516" y2="6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707" y="1940983"/>
              <a:ext cx="639216" cy="63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5" descr="C:\Users\Admin\Desktop\이미지\cctv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6119" y="343128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1444740" y="4671723"/>
            <a:ext cx="772709" cy="1135847"/>
            <a:chOff x="774955" y="1556792"/>
            <a:chExt cx="1342720" cy="1810269"/>
          </a:xfrm>
        </p:grpSpPr>
        <p:pic>
          <p:nvPicPr>
            <p:cNvPr id="105" name="Picture 7" descr="C:\Users\Admin\Desktop\이미지\스마트폰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6806" b="90000" l="9954" r="9537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0" t="7916" b="9444"/>
            <a:stretch/>
          </p:blipFill>
          <p:spPr bwMode="auto">
            <a:xfrm>
              <a:off x="774955" y="1556792"/>
              <a:ext cx="1342720" cy="181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6" descr="C:\Users\Admin\Desktop\이미지\cctv-svg-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49902" y1="62207" x2="49902" y2="62207"/>
                          <a14:foregroundMark x1="50000" y1="59473" x2="48633" y2="63477"/>
                          <a14:foregroundMark x1="46387" y1="56055" x2="53516" y2="6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707" y="1940983"/>
              <a:ext cx="639216" cy="63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그룹 106"/>
          <p:cNvGrpSpPr/>
          <p:nvPr/>
        </p:nvGrpSpPr>
        <p:grpSpPr>
          <a:xfrm>
            <a:off x="1595219" y="1882635"/>
            <a:ext cx="772709" cy="1135847"/>
            <a:chOff x="774955" y="1556792"/>
            <a:chExt cx="1342720" cy="1810269"/>
          </a:xfrm>
        </p:grpSpPr>
        <p:pic>
          <p:nvPicPr>
            <p:cNvPr id="108" name="Picture 7" descr="C:\Users\Admin\Desktop\이미지\스마트폰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6806" b="90000" l="9954" r="9537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0" t="7916" b="9444"/>
            <a:stretch/>
          </p:blipFill>
          <p:spPr bwMode="auto">
            <a:xfrm>
              <a:off x="774955" y="1556792"/>
              <a:ext cx="1342720" cy="181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 descr="C:\Users\Admin\Desktop\이미지\cctv-svg-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49902" y1="62207" x2="49902" y2="62207"/>
                          <a14:foregroundMark x1="50000" y1="59473" x2="48633" y2="63477"/>
                          <a14:foregroundMark x1="46387" y1="56055" x2="53516" y2="6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707" y="1940983"/>
              <a:ext cx="639216" cy="63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그룹 85"/>
          <p:cNvGrpSpPr/>
          <p:nvPr/>
        </p:nvGrpSpPr>
        <p:grpSpPr>
          <a:xfrm>
            <a:off x="6831056" y="4407723"/>
            <a:ext cx="1973617" cy="527999"/>
            <a:chOff x="7677999" y="3621080"/>
            <a:chExt cx="1973617" cy="527999"/>
          </a:xfrm>
        </p:grpSpPr>
        <p:sp>
          <p:nvSpPr>
            <p:cNvPr id="110" name="직사각형 109"/>
            <p:cNvSpPr/>
            <p:nvPr/>
          </p:nvSpPr>
          <p:spPr>
            <a:xfrm>
              <a:off x="7678000" y="3621080"/>
              <a:ext cx="1973616" cy="527999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677999" y="3657548"/>
              <a:ext cx="1973617" cy="4462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3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열화상 카메라</a:t>
              </a:r>
              <a:endParaRPr lang="ko-KR" altLang="en-US" sz="230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endParaRPr>
            </a:p>
          </p:txBody>
        </p:sp>
      </p:grpSp>
      <p:sp>
        <p:nvSpPr>
          <p:cNvPr id="5" name="타원 4"/>
          <p:cNvSpPr/>
          <p:nvPr/>
        </p:nvSpPr>
        <p:spPr>
          <a:xfrm>
            <a:off x="2974112" y="2216098"/>
            <a:ext cx="3168352" cy="3168352"/>
          </a:xfrm>
          <a:prstGeom prst="ellipse">
            <a:avLst/>
          </a:prstGeom>
          <a:blipFill>
            <a:blip r:embed="rId1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1259632" y="5637305"/>
            <a:ext cx="1068434" cy="527999"/>
            <a:chOff x="7677999" y="3621080"/>
            <a:chExt cx="1068434" cy="527999"/>
          </a:xfrm>
        </p:grpSpPr>
        <p:sp>
          <p:nvSpPr>
            <p:cNvPr id="122" name="직사각형 121"/>
            <p:cNvSpPr/>
            <p:nvPr/>
          </p:nvSpPr>
          <p:spPr>
            <a:xfrm>
              <a:off x="7678000" y="3621080"/>
              <a:ext cx="1068433" cy="527999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677999" y="3667073"/>
              <a:ext cx="1068434" cy="4462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3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D.M.C</a:t>
              </a:r>
              <a:endParaRPr lang="ko-KR" altLang="en-US" sz="230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endParaRPr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6095771" y="768326"/>
            <a:ext cx="772709" cy="1135847"/>
            <a:chOff x="774955" y="1556792"/>
            <a:chExt cx="1342720" cy="1810269"/>
          </a:xfrm>
        </p:grpSpPr>
        <p:pic>
          <p:nvPicPr>
            <p:cNvPr id="136" name="Picture 7" descr="C:\Users\Admin\Desktop\이미지\스마트폰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6806" b="90000" l="9954" r="9537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20" t="7916" b="9444"/>
            <a:stretch/>
          </p:blipFill>
          <p:spPr bwMode="auto">
            <a:xfrm>
              <a:off x="774955" y="1556792"/>
              <a:ext cx="1342720" cy="1810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6" descr="C:\Users\Admin\Desktop\이미지\cctv-svg-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49902" y1="62207" x2="49902" y2="62207"/>
                          <a14:foregroundMark x1="50000" y1="59473" x2="48633" y2="63477"/>
                          <a14:foregroundMark x1="46387" y1="56055" x2="53516" y2="6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707" y="1940983"/>
              <a:ext cx="639216" cy="639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3" descr="C:\Users\Admin\Downloads\군인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236" y="3645024"/>
            <a:ext cx="936104" cy="83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" name="그룹 114"/>
          <p:cNvGrpSpPr/>
          <p:nvPr/>
        </p:nvGrpSpPr>
        <p:grpSpPr>
          <a:xfrm>
            <a:off x="3898492" y="4293096"/>
            <a:ext cx="1319592" cy="527999"/>
            <a:chOff x="7677999" y="3621080"/>
            <a:chExt cx="1319592" cy="527999"/>
          </a:xfrm>
        </p:grpSpPr>
        <p:sp>
          <p:nvSpPr>
            <p:cNvPr id="116" name="직사각형 115"/>
            <p:cNvSpPr/>
            <p:nvPr/>
          </p:nvSpPr>
          <p:spPr>
            <a:xfrm>
              <a:off x="7678000" y="3621080"/>
              <a:ext cx="1319591" cy="527999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677999" y="3667073"/>
              <a:ext cx="1319592" cy="4462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3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경계초소</a:t>
              </a:r>
              <a:endParaRPr lang="ko-KR" altLang="en-US" sz="230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85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8"/>
          <p:cNvSpPr/>
          <p:nvPr/>
        </p:nvSpPr>
        <p:spPr>
          <a:xfrm>
            <a:off x="6588224" y="2265638"/>
            <a:ext cx="2315490" cy="231549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3" descr="C:\Users\Admin\Downloads\군인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17" y="3140968"/>
            <a:ext cx="936104" cy="83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dmin\Desktop\이미지\클라우드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535" y="2539119"/>
            <a:ext cx="1150307" cy="76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7504" y="620688"/>
            <a:ext cx="215315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000" smtClean="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구성요</a:t>
            </a:r>
            <a:r>
              <a:rPr lang="ko-KR" altLang="en-US" sz="4000">
                <a:solidFill>
                  <a:srgbClr val="3A3C75"/>
                </a:solidFill>
                <a:latin typeface="에스코어 드림 8 Heavy" pitchFamily="34" charset="-127"/>
                <a:ea typeface="에스코어 드림 8 Heavy" pitchFamily="34" charset="-127"/>
              </a:rPr>
              <a:t>소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94342" y="2117708"/>
            <a:ext cx="1905450" cy="3212680"/>
            <a:chOff x="774963" y="2246013"/>
            <a:chExt cx="1905450" cy="3212680"/>
          </a:xfrm>
        </p:grpSpPr>
        <p:grpSp>
          <p:nvGrpSpPr>
            <p:cNvPr id="3" name="그룹 2"/>
            <p:cNvGrpSpPr/>
            <p:nvPr/>
          </p:nvGrpSpPr>
          <p:grpSpPr>
            <a:xfrm>
              <a:off x="774963" y="2246013"/>
              <a:ext cx="1905450" cy="2570286"/>
              <a:chOff x="774963" y="2246013"/>
              <a:chExt cx="1905450" cy="2570286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1874303" y="2288137"/>
                <a:ext cx="772709" cy="1135847"/>
                <a:chOff x="774955" y="1556792"/>
                <a:chExt cx="1342720" cy="1810269"/>
              </a:xfrm>
            </p:grpSpPr>
            <p:pic>
              <p:nvPicPr>
                <p:cNvPr id="20" name="Picture 7" descr="C:\Users\Admin\Desktop\이미지\스마트폰.pn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6806" b="90000" l="9954" r="9537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920" t="7916" b="9444"/>
                <a:stretch/>
              </p:blipFill>
              <p:spPr bwMode="auto">
                <a:xfrm>
                  <a:off x="774955" y="1556792"/>
                  <a:ext cx="1342720" cy="18102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6" descr="C:\Users\Admin\Desktop\이미지\cctv-svg-2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0" r="100000">
                              <a14:foregroundMark x1="49902" y1="62207" x2="49902" y2="62207"/>
                              <a14:foregroundMark x1="50000" y1="59473" x2="48633" y2="63477"/>
                              <a14:foregroundMark x1="46387" y1="56055" x2="53516" y2="6347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6707" y="1940983"/>
                  <a:ext cx="639216" cy="6392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5" name="그룹 24"/>
              <p:cNvGrpSpPr/>
              <p:nvPr/>
            </p:nvGrpSpPr>
            <p:grpSpPr>
              <a:xfrm>
                <a:off x="774963" y="3670421"/>
                <a:ext cx="772709" cy="1135847"/>
                <a:chOff x="774955" y="1556792"/>
                <a:chExt cx="1342720" cy="1810269"/>
              </a:xfrm>
            </p:grpSpPr>
            <p:pic>
              <p:nvPicPr>
                <p:cNvPr id="26" name="Picture 7" descr="C:\Users\Admin\Desktop\이미지\스마트폰.pn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6806" b="90000" l="9954" r="9537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920" t="7916" b="9444"/>
                <a:stretch/>
              </p:blipFill>
              <p:spPr bwMode="auto">
                <a:xfrm>
                  <a:off x="774955" y="1556792"/>
                  <a:ext cx="1342720" cy="18102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6" descr="C:\Users\Admin\Desktop\이미지\cctv-svg-2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0" r="100000">
                              <a14:foregroundMark x1="49902" y1="62207" x2="49902" y2="62207"/>
                              <a14:foregroundMark x1="50000" y1="59473" x2="48633" y2="63477"/>
                              <a14:foregroundMark x1="46387" y1="56055" x2="53516" y2="6347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6707" y="1940983"/>
                  <a:ext cx="639216" cy="6392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8" name="그룹 27"/>
              <p:cNvGrpSpPr/>
              <p:nvPr/>
            </p:nvGrpSpPr>
            <p:grpSpPr>
              <a:xfrm>
                <a:off x="1304020" y="2997070"/>
                <a:ext cx="772709" cy="1135847"/>
                <a:chOff x="774955" y="1556792"/>
                <a:chExt cx="1342720" cy="1810269"/>
              </a:xfrm>
            </p:grpSpPr>
            <p:pic>
              <p:nvPicPr>
                <p:cNvPr id="29" name="Picture 7" descr="C:\Users\Admin\Desktop\이미지\스마트폰.pn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6806" b="90000" l="9954" r="9537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920" t="7916" b="9444"/>
                <a:stretch/>
              </p:blipFill>
              <p:spPr bwMode="auto">
                <a:xfrm>
                  <a:off x="774955" y="1556792"/>
                  <a:ext cx="1342720" cy="18102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6" descr="C:\Users\Admin\Desktop\이미지\cctv-svg-2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0" r="100000">
                              <a14:foregroundMark x1="49902" y1="62207" x2="49902" y2="62207"/>
                              <a14:foregroundMark x1="50000" y1="59473" x2="48633" y2="63477"/>
                              <a14:foregroundMark x1="46387" y1="56055" x2="53516" y2="6347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6707" y="1940983"/>
                  <a:ext cx="639216" cy="6392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7" name="그룹 106"/>
              <p:cNvGrpSpPr/>
              <p:nvPr/>
            </p:nvGrpSpPr>
            <p:grpSpPr>
              <a:xfrm>
                <a:off x="1907704" y="3680452"/>
                <a:ext cx="772709" cy="1135847"/>
                <a:chOff x="774955" y="1556792"/>
                <a:chExt cx="1342720" cy="1810269"/>
              </a:xfrm>
            </p:grpSpPr>
            <p:pic>
              <p:nvPicPr>
                <p:cNvPr id="108" name="Picture 7" descr="C:\Users\Admin\Desktop\이미지\스마트폰.pn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6806" b="90000" l="9954" r="9537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920" t="7916" b="9444"/>
                <a:stretch/>
              </p:blipFill>
              <p:spPr bwMode="auto">
                <a:xfrm>
                  <a:off x="774955" y="1556792"/>
                  <a:ext cx="1342720" cy="18102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9" name="Picture 6" descr="C:\Users\Admin\Desktop\이미지\cctv-svg-2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0" r="100000">
                              <a14:foregroundMark x1="49902" y1="62207" x2="49902" y2="62207"/>
                              <a14:foregroundMark x1="50000" y1="59473" x2="48633" y2="63477"/>
                              <a14:foregroundMark x1="46387" y1="56055" x2="53516" y2="6347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6707" y="1940983"/>
                  <a:ext cx="639216" cy="6392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4" name="그룹 103"/>
              <p:cNvGrpSpPr/>
              <p:nvPr/>
            </p:nvGrpSpPr>
            <p:grpSpPr>
              <a:xfrm>
                <a:off x="774964" y="2246013"/>
                <a:ext cx="772709" cy="1135847"/>
                <a:chOff x="774955" y="1556792"/>
                <a:chExt cx="1342720" cy="1810269"/>
              </a:xfrm>
            </p:grpSpPr>
            <p:pic>
              <p:nvPicPr>
                <p:cNvPr id="105" name="Picture 7" descr="C:\Users\Admin\Desktop\이미지\스마트폰.png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6806" b="90000" l="9954" r="9537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920" t="7916" b="9444"/>
                <a:stretch/>
              </p:blipFill>
              <p:spPr bwMode="auto">
                <a:xfrm>
                  <a:off x="774955" y="1556792"/>
                  <a:ext cx="1342720" cy="18102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6" name="Picture 6" descr="C:\Users\Admin\Desktop\이미지\cctv-svg-2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0" r="100000">
                              <a14:foregroundMark x1="49902" y1="62207" x2="49902" y2="62207"/>
                              <a14:foregroundMark x1="50000" y1="59473" x2="48633" y2="63477"/>
                              <a14:foregroundMark x1="46387" y1="56055" x2="53516" y2="6347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6707" y="1940983"/>
                  <a:ext cx="639216" cy="6392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21" name="그룹 120"/>
            <p:cNvGrpSpPr/>
            <p:nvPr/>
          </p:nvGrpSpPr>
          <p:grpSpPr>
            <a:xfrm>
              <a:off x="1205698" y="4930694"/>
              <a:ext cx="1068434" cy="527999"/>
              <a:chOff x="7677999" y="3621080"/>
              <a:chExt cx="1068434" cy="527999"/>
            </a:xfrm>
          </p:grpSpPr>
          <p:sp>
            <p:nvSpPr>
              <p:cNvPr id="122" name="직사각형 121"/>
              <p:cNvSpPr/>
              <p:nvPr/>
            </p:nvSpPr>
            <p:spPr>
              <a:xfrm>
                <a:off x="7678000" y="3621080"/>
                <a:ext cx="1068433" cy="527999"/>
              </a:xfrm>
              <a:prstGeom prst="rect">
                <a:avLst/>
              </a:prstGeom>
              <a:solidFill>
                <a:schemeClr val="tx1">
                  <a:alpha val="7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7677999" y="3667073"/>
                <a:ext cx="1068434" cy="44627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2300" smtClean="0">
                    <a:solidFill>
                      <a:schemeClr val="bg1"/>
                    </a:solidFill>
                    <a:latin typeface="에스코어 드림 8 Heavy" pitchFamily="34" charset="-127"/>
                    <a:ea typeface="에스코어 드림 8 Heavy" pitchFamily="34" charset="-127"/>
                  </a:rPr>
                  <a:t>D.M.C</a:t>
                </a:r>
                <a:endParaRPr lang="ko-KR" altLang="en-US" sz="230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endParaRPr>
              </a:p>
            </p:txBody>
          </p:sp>
        </p:grpSp>
      </p:grpSp>
      <p:grpSp>
        <p:nvGrpSpPr>
          <p:cNvPr id="95" name="그룹 94"/>
          <p:cNvGrpSpPr/>
          <p:nvPr/>
        </p:nvGrpSpPr>
        <p:grpSpPr>
          <a:xfrm>
            <a:off x="3777337" y="2571276"/>
            <a:ext cx="1628279" cy="1638753"/>
            <a:chOff x="8022320" y="2125946"/>
            <a:chExt cx="1121680" cy="1128895"/>
          </a:xfrm>
        </p:grpSpPr>
        <p:sp>
          <p:nvSpPr>
            <p:cNvPr id="129" name="타원 128"/>
            <p:cNvSpPr/>
            <p:nvPr/>
          </p:nvSpPr>
          <p:spPr>
            <a:xfrm>
              <a:off x="8022320" y="2132856"/>
              <a:ext cx="1121680" cy="11219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Picture 4" descr="C:\Users\Admin\Desktop\이미지\파베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6600" b="94200" l="17448" r="78516">
                          <a14:foregroundMark x1="34505" y1="77600" x2="68880" y2="78200"/>
                          <a14:foregroundMark x1="34245" y1="72600" x2="70052" y2="82000"/>
                          <a14:foregroundMark x1="33724" y1="77000" x2="69531" y2="808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62" t="11239" r="24349" b="10161"/>
            <a:stretch/>
          </p:blipFill>
          <p:spPr bwMode="auto">
            <a:xfrm>
              <a:off x="8106732" y="2161273"/>
              <a:ext cx="952856" cy="993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타원 87"/>
            <p:cNvSpPr/>
            <p:nvPr/>
          </p:nvSpPr>
          <p:spPr>
            <a:xfrm>
              <a:off x="8022320" y="2125946"/>
              <a:ext cx="1121680" cy="112198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086173" y="3717032"/>
            <a:ext cx="1319592" cy="527999"/>
            <a:chOff x="7677999" y="3621080"/>
            <a:chExt cx="1319592" cy="527999"/>
          </a:xfrm>
        </p:grpSpPr>
        <p:sp>
          <p:nvSpPr>
            <p:cNvPr id="41" name="직사각형 40"/>
            <p:cNvSpPr/>
            <p:nvPr/>
          </p:nvSpPr>
          <p:spPr>
            <a:xfrm>
              <a:off x="7678000" y="3621080"/>
              <a:ext cx="1319591" cy="527999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677999" y="3667073"/>
              <a:ext cx="1319592" cy="44627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300" smtClean="0">
                  <a:solidFill>
                    <a:schemeClr val="bg1"/>
                  </a:solidFill>
                  <a:latin typeface="에스코어 드림 8 Heavy" pitchFamily="34" charset="-127"/>
                  <a:ea typeface="에스코어 드림 8 Heavy" pitchFamily="34" charset="-127"/>
                </a:rPr>
                <a:t>경계초소</a:t>
              </a:r>
              <a:endParaRPr lang="ko-KR" altLang="en-US" sz="2300">
                <a:solidFill>
                  <a:schemeClr val="bg1"/>
                </a:solidFill>
                <a:latin typeface="에스코어 드림 8 Heavy" pitchFamily="34" charset="-127"/>
                <a:ea typeface="에스코어 드림 8 Heavy" pitchFamily="34" charset="-127"/>
              </a:endParaRPr>
            </a:p>
          </p:txBody>
        </p:sp>
      </p:grpSp>
      <p:cxnSp>
        <p:nvCxnSpPr>
          <p:cNvPr id="68" name="직선 화살표 연결선 67"/>
          <p:cNvCxnSpPr/>
          <p:nvPr/>
        </p:nvCxnSpPr>
        <p:spPr>
          <a:xfrm flipV="1">
            <a:off x="5508104" y="3429000"/>
            <a:ext cx="830854" cy="1426"/>
          </a:xfrm>
          <a:prstGeom prst="straightConnector1">
            <a:avLst/>
          </a:prstGeom>
          <a:ln w="63500">
            <a:solidFill>
              <a:srgbClr val="3A3C7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2771800" y="3427574"/>
            <a:ext cx="830854" cy="1426"/>
          </a:xfrm>
          <a:prstGeom prst="straightConnector1">
            <a:avLst/>
          </a:prstGeom>
          <a:ln w="63500">
            <a:solidFill>
              <a:srgbClr val="3A3C7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2" descr="C:\Users\Admin\Desktop\이미지\클라우드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901" y="2539119"/>
            <a:ext cx="1150307" cy="76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31361" y="5661248"/>
            <a:ext cx="8905135" cy="84530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6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0">
          <a:solidFill>
            <a:srgbClr val="3A3C75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154</Words>
  <Application>Microsoft Office PowerPoint</Application>
  <PresentationFormat>화면 슬라이드 쇼(4:3)</PresentationFormat>
  <Paragraphs>59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확장성이 용이한 무인감시체계 Deep Military Camera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확장성이 용이한 무인감시체계 Deep Military Camera</dc:title>
  <dc:creator>Admin</dc:creator>
  <cp:lastModifiedBy>Admin</cp:lastModifiedBy>
  <cp:revision>48</cp:revision>
  <dcterms:created xsi:type="dcterms:W3CDTF">2019-10-22T12:07:54Z</dcterms:created>
  <dcterms:modified xsi:type="dcterms:W3CDTF">2019-10-23T16:39:10Z</dcterms:modified>
</cp:coreProperties>
</file>