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9" r:id="rId2"/>
    <p:sldId id="281" r:id="rId3"/>
    <p:sldId id="392" r:id="rId4"/>
    <p:sldId id="398" r:id="rId5"/>
    <p:sldId id="391" r:id="rId6"/>
    <p:sldId id="399" r:id="rId7"/>
    <p:sldId id="411" r:id="rId8"/>
    <p:sldId id="388" r:id="rId9"/>
    <p:sldId id="389" r:id="rId10"/>
    <p:sldId id="407" r:id="rId11"/>
    <p:sldId id="408" r:id="rId12"/>
    <p:sldId id="390" r:id="rId13"/>
    <p:sldId id="383" r:id="rId14"/>
    <p:sldId id="386" r:id="rId15"/>
    <p:sldId id="384" r:id="rId16"/>
    <p:sldId id="294" r:id="rId17"/>
    <p:sldId id="382" r:id="rId18"/>
    <p:sldId id="393" r:id="rId19"/>
    <p:sldId id="405" r:id="rId20"/>
    <p:sldId id="401" r:id="rId21"/>
    <p:sldId id="400" r:id="rId22"/>
    <p:sldId id="395" r:id="rId23"/>
    <p:sldId id="404" r:id="rId24"/>
    <p:sldId id="402" r:id="rId25"/>
    <p:sldId id="403" r:id="rId26"/>
    <p:sldId id="406" r:id="rId27"/>
    <p:sldId id="394" r:id="rId2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08서울한강체 M" panose="02020603020101020101" pitchFamily="18" charset="-127"/>
      <p:regular r:id="rId32"/>
    </p:embeddedFont>
    <p:embeddedFont>
      <p:font typeface="210 맨발의청춘 R" panose="02020603020101020101" pitchFamily="18" charset="-127"/>
      <p:regular r:id="rId33"/>
    </p:embeddedFont>
    <p:embeddedFont>
      <p:font typeface="HY견고딕" panose="02030600000101010101" pitchFamily="18" charset="-127"/>
      <p:regular r:id="rId34"/>
    </p:embeddedFont>
    <p:embeddedFont>
      <p:font typeface="함초롬바탕" panose="02030604000101010101" pitchFamily="18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518FF5"/>
    <a:srgbClr val="A4A3A4"/>
    <a:srgbClr val="00B050"/>
    <a:srgbClr val="F5F5F5"/>
    <a:srgbClr val="FEDDBE"/>
    <a:srgbClr val="8D847C"/>
    <a:srgbClr val="726047"/>
    <a:srgbClr val="7FD7A7"/>
    <a:srgbClr val="FFE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87438" autoAdjust="0"/>
  </p:normalViewPr>
  <p:slideViewPr>
    <p:cSldViewPr>
      <p:cViewPr varScale="1">
        <p:scale>
          <a:sx n="87" d="100"/>
          <a:sy n="87" d="100"/>
        </p:scale>
        <p:origin x="80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7T09:43:21.195" idx="1">
    <p:pos x="3785" y="2149"/>
    <p:text>비즈니스 로직(Business logic). 정의 1. 일반적으로 데이터베이스와 사용자인터페이스 사이의 정보 교환을 처리하는 알고리즘을 설명하는 데 사용하는 비기술적 용어이다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A736-DA7D-4D71-B08D-4E9382EEED97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94B04-9E38-4FD7-B618-D7B31E7B4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4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DF1-52AE-4351-9A08-10AC9C31E1C2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4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28F-B420-4E22-8540-D498987DCD3E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5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F474-4D7F-4332-A716-0D64CC2BF31E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CEB-4C57-4249-BAE6-E75FC4884F59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FC8-9B5F-4E79-BDAF-85C9F0F1EB32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9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81E-2FD5-4902-8440-506F125FBE02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1AF9-00A4-4141-8EA6-07D329806035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1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B48F-E41B-467A-8AAD-E9FB2806B168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0FC-63E2-4987-8298-C7AB9A13B5D7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A5D8-291F-4086-AF6F-1BBF9B489440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2952-EE50-4471-8AC6-C93D72FB0C07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1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AF27-5B37-4DC2-A2B1-C7860E6E8B5C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AC4A-0446-4EFD-AE4E-CDBE38F28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scson.ap-northeast-2.elasticbeanstal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rit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92"/>
            <a:ext cx="9144000" cy="68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552" y="260648"/>
            <a:ext cx="5256584" cy="32403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4896544" cy="1944216"/>
          </a:xfrm>
        </p:spPr>
        <p:txBody>
          <a:bodyPr>
            <a:normAutofit fontScale="90000"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웹서비스 컴퓨팅 및 실습</a:t>
            </a:r>
            <a:r>
              <a:rPr lang="en-US" altLang="ko-KR" sz="28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z="11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11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Voice Secretary</a:t>
            </a:r>
            <a: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WebSite</a:t>
            </a:r>
            <a:b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endParaRPr lang="ko-KR" altLang="en-US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51620" y="2790027"/>
            <a:ext cx="3960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최준혁  </a:t>
            </a:r>
            <a:r>
              <a:rPr lang="ko-KR" altLang="en-US" sz="1500" smtClean="0">
                <a:solidFill>
                  <a:schemeClr val="bg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손지원  진규환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946" y="1007730"/>
            <a:ext cx="32335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기능정의 </a:t>
            </a:r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음성인식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8194" name="Picture 2" descr="Bridg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4784"/>
            <a:ext cx="9119041" cy="537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684584" y="1021695"/>
            <a:ext cx="7063766" cy="1944216"/>
            <a:chOff x="-785614" y="393256"/>
            <a:chExt cx="7063766" cy="1944216"/>
          </a:xfrm>
        </p:grpSpPr>
        <p:sp>
          <p:nvSpPr>
            <p:cNvPr id="12" name="직사각형 11"/>
            <p:cNvSpPr/>
            <p:nvPr/>
          </p:nvSpPr>
          <p:spPr>
            <a:xfrm>
              <a:off x="126122" y="1076173"/>
              <a:ext cx="5136936" cy="119713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-785614" y="393256"/>
              <a:ext cx="7063766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5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5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5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웹 전체를 이어주는 역할</a:t>
              </a:r>
              <a:endParaRPr lang="ko-KR" altLang="en-US" sz="35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15816" y="4920779"/>
            <a:ext cx="5945884" cy="1618133"/>
            <a:chOff x="-249537" y="663851"/>
            <a:chExt cx="5379275" cy="1618133"/>
          </a:xfrm>
        </p:grpSpPr>
        <p:sp>
          <p:nvSpPr>
            <p:cNvPr id="19" name="직사각형 18"/>
            <p:cNvSpPr/>
            <p:nvPr/>
          </p:nvSpPr>
          <p:spPr>
            <a:xfrm>
              <a:off x="-249537" y="1087061"/>
              <a:ext cx="5379275" cy="118624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-173649" y="663851"/>
              <a:ext cx="5227499" cy="16181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키워드</a:t>
              </a:r>
              <a:r>
                <a:rPr lang="ko-KR" altLang="en-US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ko-KR" altLang="en-US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인식</a:t>
              </a:r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(</a:t>
              </a:r>
              <a:r>
                <a:rPr lang="ko-KR" altLang="en-US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몇시야</a:t>
              </a:r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?, </a:t>
              </a:r>
              <a:r>
                <a:rPr lang="ko-KR" altLang="en-US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음악 켜</a:t>
              </a:r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)</a:t>
              </a:r>
              <a:r>
                <a:rPr lang="ko-KR" altLang="en-US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을 통해 </a:t>
              </a:r>
              <a:endParaRPr lang="en-US" altLang="ko-KR" sz="30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l"/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	</a:t>
              </a:r>
              <a:r>
                <a:rPr lang="ko-KR" altLang="en-US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다양한 </a:t>
              </a:r>
              <a:r>
                <a:rPr lang="ko-KR" altLang="en-US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기능 제공</a:t>
              </a:r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, </a:t>
              </a:r>
              <a:r>
                <a:rPr lang="ko-KR" altLang="en-US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페이지 이동</a:t>
              </a:r>
              <a:endParaRPr lang="ko-KR" altLang="en-US" sz="30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1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946" y="1007730"/>
            <a:ext cx="20489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전체구성도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13199" y="5387153"/>
            <a:ext cx="2320349" cy="576064"/>
            <a:chOff x="-110817" y="1374325"/>
            <a:chExt cx="2099233" cy="576064"/>
          </a:xfrm>
        </p:grpSpPr>
        <p:sp>
          <p:nvSpPr>
            <p:cNvPr id="16" name="직사각형 15"/>
            <p:cNvSpPr/>
            <p:nvPr/>
          </p:nvSpPr>
          <p:spPr>
            <a:xfrm>
              <a:off x="-110817" y="1374325"/>
              <a:ext cx="2099233" cy="57606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-32853" y="1427073"/>
              <a:ext cx="2021267" cy="512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Firebase DB</a:t>
              </a:r>
              <a:endParaRPr lang="ko-KR" altLang="en-US" sz="30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21" name="Picture 14" descr="Naver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40" y="2558967"/>
            <a:ext cx="1489661" cy="4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2623803" y="2550395"/>
            <a:ext cx="1959316" cy="576064"/>
            <a:chOff x="-177323" y="1341414"/>
            <a:chExt cx="1772605" cy="576064"/>
          </a:xfrm>
        </p:grpSpPr>
        <p:sp>
          <p:nvSpPr>
            <p:cNvPr id="27" name="직사각형 26"/>
            <p:cNvSpPr/>
            <p:nvPr/>
          </p:nvSpPr>
          <p:spPr>
            <a:xfrm>
              <a:off x="77189" y="1341414"/>
              <a:ext cx="1237776" cy="57606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제목 1"/>
            <p:cNvSpPr txBox="1">
              <a:spLocks/>
            </p:cNvSpPr>
            <p:nvPr/>
          </p:nvSpPr>
          <p:spPr>
            <a:xfrm>
              <a:off x="-177323" y="1391514"/>
              <a:ext cx="1772605" cy="4934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Servlet</a:t>
              </a:r>
              <a:endParaRPr lang="ko-KR" altLang="en-US" sz="30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47050" y="1567914"/>
            <a:ext cx="1306036" cy="576064"/>
            <a:chOff x="-217721" y="1341414"/>
            <a:chExt cx="1181578" cy="576064"/>
          </a:xfrm>
        </p:grpSpPr>
        <p:sp>
          <p:nvSpPr>
            <p:cNvPr id="30" name="직사각형 29"/>
            <p:cNvSpPr/>
            <p:nvPr/>
          </p:nvSpPr>
          <p:spPr>
            <a:xfrm>
              <a:off x="-217721" y="1341414"/>
              <a:ext cx="1181578" cy="57606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제목 1"/>
            <p:cNvSpPr txBox="1">
              <a:spLocks/>
            </p:cNvSpPr>
            <p:nvPr/>
          </p:nvSpPr>
          <p:spPr>
            <a:xfrm>
              <a:off x="-169369" y="1382722"/>
              <a:ext cx="1093456" cy="4934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Client</a:t>
              </a:r>
              <a:endParaRPr lang="ko-KR" altLang="en-US" sz="30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11825" y="4310375"/>
            <a:ext cx="2163551" cy="576064"/>
            <a:chOff x="-169370" y="1341414"/>
            <a:chExt cx="1957378" cy="576064"/>
          </a:xfrm>
        </p:grpSpPr>
        <p:sp>
          <p:nvSpPr>
            <p:cNvPr id="36" name="직사각형 35"/>
            <p:cNvSpPr/>
            <p:nvPr/>
          </p:nvSpPr>
          <p:spPr>
            <a:xfrm>
              <a:off x="-169370" y="1341414"/>
              <a:ext cx="1957378" cy="57606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-169369" y="1382722"/>
              <a:ext cx="1957377" cy="5109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View Resolver</a:t>
              </a:r>
              <a:endParaRPr lang="ko-KR" altLang="en-US" sz="30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030" name="그룹 1029"/>
          <p:cNvGrpSpPr/>
          <p:nvPr/>
        </p:nvGrpSpPr>
        <p:grpSpPr>
          <a:xfrm>
            <a:off x="4938148" y="4269829"/>
            <a:ext cx="3717988" cy="702324"/>
            <a:chOff x="4938148" y="4269829"/>
            <a:chExt cx="3717988" cy="702324"/>
          </a:xfrm>
        </p:grpSpPr>
        <p:grpSp>
          <p:nvGrpSpPr>
            <p:cNvPr id="10" name="그룹 9"/>
            <p:cNvGrpSpPr/>
            <p:nvPr/>
          </p:nvGrpSpPr>
          <p:grpSpPr>
            <a:xfrm>
              <a:off x="6682408" y="4275977"/>
              <a:ext cx="1927677" cy="643189"/>
              <a:chOff x="-71733" y="1329416"/>
              <a:chExt cx="1743981" cy="643189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-71732" y="1382511"/>
                <a:ext cx="1743980" cy="576064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1"/>
              <p:cNvSpPr txBox="1">
                <a:spLocks/>
              </p:cNvSpPr>
              <p:nvPr/>
            </p:nvSpPr>
            <p:spPr>
              <a:xfrm>
                <a:off x="-71733" y="1329416"/>
                <a:ext cx="1743981" cy="6431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3000" smtClean="0">
                    <a:solidFill>
                      <a:srgbClr val="518FF5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MySQL DB</a:t>
                </a:r>
                <a:endParaRPr lang="ko-KR" altLang="en-US" sz="3000" dirty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938148" y="4327918"/>
              <a:ext cx="1959316" cy="576064"/>
              <a:chOff x="-127825" y="1341414"/>
              <a:chExt cx="1772605" cy="576064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13076" y="1341414"/>
                <a:ext cx="1254694" cy="576064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제목 1"/>
              <p:cNvSpPr txBox="1">
                <a:spLocks/>
              </p:cNvSpPr>
              <p:nvPr/>
            </p:nvSpPr>
            <p:spPr>
              <a:xfrm>
                <a:off x="-127825" y="1382722"/>
                <a:ext cx="1772605" cy="4934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000" smtClean="0">
                    <a:solidFill>
                      <a:srgbClr val="518FF5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Service</a:t>
                </a:r>
                <a:endParaRPr lang="ko-KR" altLang="en-US" sz="3000" dirty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5142382" y="4269829"/>
              <a:ext cx="3513754" cy="70232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7" name="그룹 1026"/>
          <p:cNvGrpSpPr/>
          <p:nvPr/>
        </p:nvGrpSpPr>
        <p:grpSpPr>
          <a:xfrm>
            <a:off x="3791174" y="1925521"/>
            <a:ext cx="1624163" cy="912906"/>
            <a:chOff x="3791174" y="1925521"/>
            <a:chExt cx="1624163" cy="912906"/>
          </a:xfrm>
        </p:grpSpPr>
        <p:cxnSp>
          <p:nvCxnSpPr>
            <p:cNvPr id="45" name="직선 화살표 연결선 44"/>
            <p:cNvCxnSpPr>
              <a:stCxn id="27" idx="3"/>
              <a:endCxn id="8" idx="1"/>
            </p:cNvCxnSpPr>
            <p:nvPr/>
          </p:nvCxnSpPr>
          <p:spPr>
            <a:xfrm flipV="1">
              <a:off x="4273276" y="2828267"/>
              <a:ext cx="706228" cy="10160"/>
            </a:xfrm>
            <a:prstGeom prst="straightConnector1">
              <a:avLst/>
            </a:prstGeom>
            <a:ln w="38100">
              <a:solidFill>
                <a:srgbClr val="518FF5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791174" y="1925521"/>
              <a:ext cx="16241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핸들러 매핑에</a:t>
              </a:r>
              <a:endPara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처리요청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028" name="그룹 1027"/>
          <p:cNvGrpSpPr/>
          <p:nvPr/>
        </p:nvGrpSpPr>
        <p:grpSpPr>
          <a:xfrm>
            <a:off x="6631380" y="1863916"/>
            <a:ext cx="1202573" cy="913300"/>
            <a:chOff x="6631380" y="1863916"/>
            <a:chExt cx="1202573" cy="913300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6877462" y="2767056"/>
              <a:ext cx="706228" cy="10160"/>
            </a:xfrm>
            <a:prstGeom prst="straightConnector1">
              <a:avLst/>
            </a:prstGeom>
            <a:ln w="38100">
              <a:solidFill>
                <a:srgbClr val="518FF5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31380" y="1863916"/>
              <a:ext cx="12025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번역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 </a:t>
              </a:r>
            </a:p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요청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/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응답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029" name="그룹 1028"/>
          <p:cNvGrpSpPr/>
          <p:nvPr/>
        </p:nvGrpSpPr>
        <p:grpSpPr>
          <a:xfrm>
            <a:off x="5897269" y="3116299"/>
            <a:ext cx="1701687" cy="1140330"/>
            <a:chOff x="5897269" y="3116299"/>
            <a:chExt cx="1701687" cy="1140330"/>
          </a:xfrm>
        </p:grpSpPr>
        <p:sp>
          <p:nvSpPr>
            <p:cNvPr id="58" name="TextBox 57"/>
            <p:cNvSpPr txBox="1"/>
            <p:nvPr/>
          </p:nvSpPr>
          <p:spPr>
            <a:xfrm>
              <a:off x="5897849" y="3477676"/>
              <a:ext cx="1701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비즈니스 로직 </a:t>
              </a:r>
              <a:endPara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요청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/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응답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60" name="직선 화살표 연결선 59"/>
            <p:cNvCxnSpPr>
              <a:stCxn id="8" idx="2"/>
            </p:cNvCxnSpPr>
            <p:nvPr/>
          </p:nvCxnSpPr>
          <p:spPr>
            <a:xfrm flipH="1">
              <a:off x="5897269" y="3116299"/>
              <a:ext cx="1740" cy="1140330"/>
            </a:xfrm>
            <a:prstGeom prst="straightConnector1">
              <a:avLst/>
            </a:prstGeom>
            <a:ln w="38100">
              <a:solidFill>
                <a:srgbClr val="518FF5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2608705" y="5407606"/>
            <a:ext cx="1959316" cy="576064"/>
            <a:chOff x="-169369" y="1341414"/>
            <a:chExt cx="1772605" cy="576064"/>
          </a:xfrm>
        </p:grpSpPr>
        <p:sp>
          <p:nvSpPr>
            <p:cNvPr id="74" name="직사각형 73"/>
            <p:cNvSpPr/>
            <p:nvPr/>
          </p:nvSpPr>
          <p:spPr>
            <a:xfrm>
              <a:off x="247898" y="1341414"/>
              <a:ext cx="958870" cy="57606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제목 1"/>
            <p:cNvSpPr txBox="1">
              <a:spLocks/>
            </p:cNvSpPr>
            <p:nvPr/>
          </p:nvSpPr>
          <p:spPr>
            <a:xfrm>
              <a:off x="-169369" y="1382722"/>
              <a:ext cx="1772605" cy="4934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View</a:t>
              </a:r>
              <a:endParaRPr lang="ko-KR" altLang="en-US" sz="30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cxnSp>
        <p:nvCxnSpPr>
          <p:cNvPr id="79" name="직선 화살표 연결선 78"/>
          <p:cNvCxnSpPr>
            <a:stCxn id="36" idx="2"/>
            <a:endCxn id="74" idx="0"/>
          </p:cNvCxnSpPr>
          <p:nvPr/>
        </p:nvCxnSpPr>
        <p:spPr>
          <a:xfrm>
            <a:off x="3593601" y="4886439"/>
            <a:ext cx="6257" cy="521167"/>
          </a:xfrm>
          <a:prstGeom prst="straightConnector1">
            <a:avLst/>
          </a:prstGeom>
          <a:ln w="38100">
            <a:solidFill>
              <a:srgbClr val="518FF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/>
          <p:cNvGrpSpPr/>
          <p:nvPr/>
        </p:nvGrpSpPr>
        <p:grpSpPr>
          <a:xfrm>
            <a:off x="3589200" y="3126459"/>
            <a:ext cx="1446519" cy="1183916"/>
            <a:chOff x="3589200" y="3126459"/>
            <a:chExt cx="1446519" cy="1183916"/>
          </a:xfrm>
        </p:grpSpPr>
        <p:cxnSp>
          <p:nvCxnSpPr>
            <p:cNvPr id="68" name="직선 화살표 연결선 67"/>
            <p:cNvCxnSpPr>
              <a:stCxn id="27" idx="2"/>
              <a:endCxn id="36" idx="0"/>
            </p:cNvCxnSpPr>
            <p:nvPr/>
          </p:nvCxnSpPr>
          <p:spPr>
            <a:xfrm>
              <a:off x="3589200" y="3126459"/>
              <a:ext cx="4401" cy="1183916"/>
            </a:xfrm>
            <a:prstGeom prst="straightConnector1">
              <a:avLst/>
            </a:prstGeom>
            <a:ln w="38100">
              <a:solidFill>
                <a:srgbClr val="518FF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603461" y="3856519"/>
              <a:ext cx="1432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View 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검색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033" name="그룹 1032"/>
          <p:cNvGrpSpPr/>
          <p:nvPr/>
        </p:nvGrpSpPr>
        <p:grpSpPr>
          <a:xfrm>
            <a:off x="3854904" y="5675185"/>
            <a:ext cx="1701107" cy="1016335"/>
            <a:chOff x="3854904" y="5675185"/>
            <a:chExt cx="1701107" cy="1016335"/>
          </a:xfrm>
        </p:grpSpPr>
        <p:cxnSp>
          <p:nvCxnSpPr>
            <p:cNvPr id="82" name="직선 화살표 연결선 81"/>
            <p:cNvCxnSpPr>
              <a:stCxn id="74" idx="3"/>
              <a:endCxn id="16" idx="1"/>
            </p:cNvCxnSpPr>
            <p:nvPr/>
          </p:nvCxnSpPr>
          <p:spPr>
            <a:xfrm flipV="1">
              <a:off x="4129792" y="5675185"/>
              <a:ext cx="1083407" cy="20453"/>
            </a:xfrm>
            <a:prstGeom prst="straightConnector1">
              <a:avLst/>
            </a:prstGeom>
            <a:ln w="38100">
              <a:solidFill>
                <a:srgbClr val="518FF5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854904" y="5983634"/>
              <a:ext cx="1701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비즈니스 로직 </a:t>
              </a:r>
              <a:endPara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요청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/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응답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034" name="그룹 1033"/>
          <p:cNvGrpSpPr/>
          <p:nvPr/>
        </p:nvGrpSpPr>
        <p:grpSpPr>
          <a:xfrm>
            <a:off x="940824" y="3183010"/>
            <a:ext cx="2139259" cy="2519673"/>
            <a:chOff x="940824" y="3183010"/>
            <a:chExt cx="2139259" cy="2519673"/>
          </a:xfrm>
        </p:grpSpPr>
        <p:cxnSp>
          <p:nvCxnSpPr>
            <p:cNvPr id="99" name="직선 화살표 연결선 98"/>
            <p:cNvCxnSpPr>
              <a:stCxn id="74" idx="1"/>
            </p:cNvCxnSpPr>
            <p:nvPr/>
          </p:nvCxnSpPr>
          <p:spPr>
            <a:xfrm flipH="1">
              <a:off x="2032767" y="5695638"/>
              <a:ext cx="1037156" cy="0"/>
            </a:xfrm>
            <a:prstGeom prst="straightConnector1">
              <a:avLst/>
            </a:prstGeom>
            <a:ln w="38100">
              <a:solidFill>
                <a:srgbClr val="518FF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053086" y="4212060"/>
              <a:ext cx="0" cy="1490623"/>
            </a:xfrm>
            <a:prstGeom prst="straightConnector1">
              <a:avLst/>
            </a:prstGeom>
            <a:ln w="38100">
              <a:solidFill>
                <a:srgbClr val="518FF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V="1">
              <a:off x="2063247" y="3183010"/>
              <a:ext cx="1016836" cy="1043585"/>
            </a:xfrm>
            <a:prstGeom prst="straightConnector1">
              <a:avLst/>
            </a:prstGeom>
            <a:ln w="38100">
              <a:solidFill>
                <a:srgbClr val="518FF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40824" y="4772098"/>
              <a:ext cx="1122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JSP 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응답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79504" y="2540235"/>
            <a:ext cx="1959316" cy="576064"/>
            <a:chOff x="-127825" y="1341414"/>
            <a:chExt cx="1772605" cy="576064"/>
          </a:xfrm>
        </p:grpSpPr>
        <p:sp>
          <p:nvSpPr>
            <p:cNvPr id="8" name="직사각형 7"/>
            <p:cNvSpPr/>
            <p:nvPr/>
          </p:nvSpPr>
          <p:spPr>
            <a:xfrm>
              <a:off x="-127825" y="1341414"/>
              <a:ext cx="1663763" cy="57606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제목 1"/>
            <p:cNvSpPr txBox="1">
              <a:spLocks/>
            </p:cNvSpPr>
            <p:nvPr/>
          </p:nvSpPr>
          <p:spPr>
            <a:xfrm>
              <a:off x="-127825" y="1382722"/>
              <a:ext cx="1772605" cy="4934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000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Controller</a:t>
              </a:r>
              <a:endParaRPr lang="ko-KR" altLang="en-US" sz="3000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772350" y="3036131"/>
            <a:ext cx="1866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ModelAndView</a:t>
            </a:r>
          </a:p>
          <a:p>
            <a:pPr algn="ctr"/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객체 리턴</a:t>
            </a:r>
            <a:endParaRPr lang="en-US" altLang="ko-KR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036" name="그룹 1035"/>
          <p:cNvGrpSpPr/>
          <p:nvPr/>
        </p:nvGrpSpPr>
        <p:grpSpPr>
          <a:xfrm>
            <a:off x="1400068" y="2143977"/>
            <a:ext cx="1506240" cy="694449"/>
            <a:chOff x="1400068" y="2143977"/>
            <a:chExt cx="1506240" cy="694449"/>
          </a:xfrm>
        </p:grpSpPr>
        <p:sp>
          <p:nvSpPr>
            <p:cNvPr id="117" name="TextBox 116"/>
            <p:cNvSpPr txBox="1"/>
            <p:nvPr/>
          </p:nvSpPr>
          <p:spPr>
            <a:xfrm>
              <a:off x="1695719" y="2178762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요청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/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응답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118" name="꺾인 연결선 117"/>
            <p:cNvCxnSpPr>
              <a:stCxn id="30" idx="2"/>
              <a:endCxn id="27" idx="1"/>
            </p:cNvCxnSpPr>
            <p:nvPr/>
          </p:nvCxnSpPr>
          <p:spPr>
            <a:xfrm rot="16200000" flipH="1">
              <a:off x="1805371" y="1738674"/>
              <a:ext cx="694449" cy="1505055"/>
            </a:xfrm>
            <a:prstGeom prst="bentConnector2">
              <a:avLst/>
            </a:prstGeom>
            <a:ln w="38100">
              <a:solidFill>
                <a:srgbClr val="518FF5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그룹 1034"/>
          <p:cNvGrpSpPr/>
          <p:nvPr/>
        </p:nvGrpSpPr>
        <p:grpSpPr>
          <a:xfrm>
            <a:off x="116214" y="2562301"/>
            <a:ext cx="2387283" cy="1017828"/>
            <a:chOff x="116214" y="2562301"/>
            <a:chExt cx="2387283" cy="1017828"/>
          </a:xfrm>
        </p:grpSpPr>
        <p:sp>
          <p:nvSpPr>
            <p:cNvPr id="44" name="TextBox 43"/>
            <p:cNvSpPr txBox="1"/>
            <p:nvPr/>
          </p:nvSpPr>
          <p:spPr>
            <a:xfrm>
              <a:off x="347137" y="2995354"/>
              <a:ext cx="21563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음성인식 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API(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내장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)</a:t>
              </a:r>
              <a:endPara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116214" y="2562301"/>
              <a:ext cx="2284995" cy="576064"/>
              <a:chOff x="-137573" y="5042382"/>
              <a:chExt cx="2284995" cy="576064"/>
            </a:xfrm>
          </p:grpSpPr>
          <p:pic>
            <p:nvPicPr>
              <p:cNvPr id="9218" name="Picture 2" descr="구글 크롬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7573" y="5095971"/>
                <a:ext cx="488798" cy="488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188106" y="5042382"/>
                <a:ext cx="1959316" cy="576064"/>
                <a:chOff x="-169369" y="1341414"/>
                <a:chExt cx="1772605" cy="576064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-137986" y="1341414"/>
                  <a:ext cx="1676880" cy="576064"/>
                </a:xfrm>
                <a:prstGeom prst="rect">
                  <a:avLst/>
                </a:prstGeom>
                <a:solidFill>
                  <a:srgbClr val="4C4C4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제목 1"/>
                <p:cNvSpPr txBox="1">
                  <a:spLocks/>
                </p:cNvSpPr>
                <p:nvPr/>
              </p:nvSpPr>
              <p:spPr>
                <a:xfrm>
                  <a:off x="-169369" y="1382722"/>
                  <a:ext cx="1772605" cy="493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2500" lnSpcReduction="10000"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altLang="ko-KR" sz="3000" smtClean="0">
                      <a:solidFill>
                        <a:srgbClr val="518FF5"/>
                      </a:solidFill>
                      <a:latin typeface="08서울한강체 M" panose="02020603020101020101" pitchFamily="18" charset="-127"/>
                      <a:ea typeface="08서울한강체 M" panose="02020603020101020101" pitchFamily="18" charset="-127"/>
                    </a:rPr>
                    <a:t>Web Brower</a:t>
                  </a:r>
                  <a:endParaRPr lang="ko-KR" altLang="en-US" sz="3000" dirty="0">
                    <a:solidFill>
                      <a:srgbClr val="518FF5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10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46" y="1007730"/>
            <a:ext cx="23455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데이터베이스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99592" y="1817603"/>
            <a:ext cx="2664296" cy="3903945"/>
            <a:chOff x="539552" y="576113"/>
            <a:chExt cx="5256584" cy="4934261"/>
          </a:xfrm>
        </p:grpSpPr>
        <p:sp>
          <p:nvSpPr>
            <p:cNvPr id="13" name="직사각형 12"/>
            <p:cNvSpPr/>
            <p:nvPr/>
          </p:nvSpPr>
          <p:spPr>
            <a:xfrm>
              <a:off x="539552" y="908719"/>
              <a:ext cx="5256584" cy="460165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719572" y="576113"/>
              <a:ext cx="4896544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Memo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10" name="Picture 4" descr="pers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01" y="3084636"/>
            <a:ext cx="1817057" cy="234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860032" y="201638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518FF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Firebase</a:t>
            </a: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Table</a:t>
            </a:r>
            <a:endParaRPr lang="en-US" altLang="ko-KR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 : G</a:t>
            </a: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oogle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 Hash </a:t>
            </a:r>
            <a:r>
              <a:rPr lang="en-US" altLang="ko-KR" b="1" kern="0" smtClean="0">
                <a:solidFill>
                  <a:srgbClr val="518FF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(PK)</a:t>
            </a:r>
            <a:endParaRPr lang="ko-KR" altLang="en-US" b="1" kern="0">
              <a:solidFill>
                <a:srgbClr val="518FF5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txt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메모 내용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CreateDate : </a:t>
            </a:r>
            <a:r>
              <a:rPr lang="ko-KR" altLang="en-US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생성날짜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UpdateDate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바뀐날짜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46" y="1007730"/>
            <a:ext cx="23455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데이터베이스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6"/>
            <a:ext cx="3816424" cy="3893511"/>
            <a:chOff x="539552" y="576113"/>
            <a:chExt cx="5256584" cy="4823666"/>
          </a:xfrm>
        </p:grpSpPr>
        <p:sp>
          <p:nvSpPr>
            <p:cNvPr id="17" name="직사각형 16"/>
            <p:cNvSpPr/>
            <p:nvPr/>
          </p:nvSpPr>
          <p:spPr>
            <a:xfrm>
              <a:off x="539552" y="908720"/>
              <a:ext cx="5256584" cy="449105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719572" y="576113"/>
              <a:ext cx="4896544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Translation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11" name="Picture 2" descr="people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9" r="13860"/>
          <a:stretch/>
        </p:blipFill>
        <p:spPr bwMode="auto">
          <a:xfrm>
            <a:off x="542582" y="3016778"/>
            <a:ext cx="3672408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2016386"/>
            <a:ext cx="4572000" cy="3637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518FF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Translate</a:t>
            </a: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Table</a:t>
            </a:r>
            <a:endParaRPr lang="en-US" altLang="ko-KR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 : </a:t>
            </a: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 </a:t>
            </a:r>
            <a:r>
              <a:rPr lang="en-US" altLang="ko-KR" b="1" kern="0" smtClean="0">
                <a:solidFill>
                  <a:srgbClr val="518FF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(PK, Auto Increase)</a:t>
            </a:r>
            <a:endParaRPr lang="ko-KR" altLang="en-US" b="1" kern="0">
              <a:solidFill>
                <a:srgbClr val="518FF5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source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번역할 언어 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Target : </a:t>
            </a:r>
            <a:r>
              <a:rPr lang="ko-KR" altLang="en-US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번역된 언어</a:t>
            </a:r>
            <a:endParaRPr lang="en-US" altLang="ko-KR" b="1" kern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Original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원본 텍스트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Transtlated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번역된 텍스트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favorite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즐겨찾기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190500" algn="just" fontAlgn="base">
              <a:lnSpc>
                <a:spcPct val="160000"/>
              </a:lnSpc>
            </a:pP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date : </a:t>
            </a: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생성날짜</a:t>
            </a:r>
            <a:endParaRPr lang="ko-KR" altLang="en-US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2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56923" y="5499326"/>
            <a:ext cx="2549585" cy="89175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46" y="1007730"/>
            <a:ext cx="18357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 </a:t>
            </a:r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API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89601" y="3793474"/>
            <a:ext cx="4580117" cy="1246944"/>
            <a:chOff x="687725" y="1542881"/>
            <a:chExt cx="4580117" cy="1246944"/>
          </a:xfrm>
        </p:grpSpPr>
        <p:pic>
          <p:nvPicPr>
            <p:cNvPr id="3086" name="Picture 14" descr="Naver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25" y="1871826"/>
              <a:ext cx="2544217" cy="68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257355" y="1542881"/>
              <a:ext cx="2010487" cy="124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Papago</a:t>
              </a:r>
              <a:r>
                <a:rPr lang="ko-KR" altLang="en-US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NMT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2500" b="1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Papago</a:t>
              </a:r>
              <a:r>
                <a:rPr lang="ko-KR" altLang="en-US" sz="2500" b="1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SMT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38591" y="5485925"/>
            <a:ext cx="4678227" cy="849202"/>
            <a:chOff x="2242443" y="5635102"/>
            <a:chExt cx="4678227" cy="849202"/>
          </a:xfrm>
        </p:grpSpPr>
        <p:pic>
          <p:nvPicPr>
            <p:cNvPr id="3090" name="Picture 18" descr="파이어베이스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443" y="5635102"/>
              <a:ext cx="2622534" cy="84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963083" y="5738417"/>
              <a:ext cx="1957587" cy="631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Firebase API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292910" y="3511495"/>
            <a:ext cx="3555025" cy="1569310"/>
            <a:chOff x="-292910" y="3511495"/>
            <a:chExt cx="3555025" cy="1569310"/>
          </a:xfrm>
        </p:grpSpPr>
        <p:sp>
          <p:nvSpPr>
            <p:cNvPr id="30" name="직사각형 29"/>
            <p:cNvSpPr/>
            <p:nvPr/>
          </p:nvSpPr>
          <p:spPr>
            <a:xfrm>
              <a:off x="221614" y="3942956"/>
              <a:ext cx="2584894" cy="97746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제목 1"/>
            <p:cNvSpPr txBox="1">
              <a:spLocks/>
            </p:cNvSpPr>
            <p:nvPr/>
          </p:nvSpPr>
          <p:spPr>
            <a:xfrm>
              <a:off x="-292910" y="3511495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번 역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-310512" y="5080805"/>
            <a:ext cx="3555025" cy="1569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11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</a:t>
            </a:r>
            <a:r>
              <a:rPr lang="en-US" altLang="ko-KR" sz="31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  </a:t>
            </a:r>
            <a:r>
              <a:rPr lang="en-US" altLang="ko-KR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987824" y="1670429"/>
            <a:ext cx="5893743" cy="2001950"/>
            <a:chOff x="2267307" y="1625088"/>
            <a:chExt cx="5893743" cy="2001950"/>
          </a:xfrm>
        </p:grpSpPr>
        <p:grpSp>
          <p:nvGrpSpPr>
            <p:cNvPr id="9" name="그룹 8"/>
            <p:cNvGrpSpPr/>
            <p:nvPr/>
          </p:nvGrpSpPr>
          <p:grpSpPr>
            <a:xfrm>
              <a:off x="2477867" y="1817403"/>
              <a:ext cx="5492583" cy="767033"/>
              <a:chOff x="826286" y="3490083"/>
              <a:chExt cx="5492583" cy="767033"/>
            </a:xfrm>
          </p:grpSpPr>
          <p:pic>
            <p:nvPicPr>
              <p:cNvPr id="3088" name="Picture 16" descr="google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286" y="3490083"/>
                <a:ext cx="2267093" cy="767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260018" y="3544171"/>
                <a:ext cx="3058851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2500" b="1" smtClean="0"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STT(Speech to Text)</a:t>
                </a:r>
                <a:endParaRPr lang="en-US" altLang="ko-KR" sz="2500" b="1"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267307" y="2681499"/>
              <a:ext cx="5670376" cy="945539"/>
              <a:chOff x="251520" y="2719498"/>
              <a:chExt cx="5670376" cy="945539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520" y="2719498"/>
                <a:ext cx="2771407" cy="945539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882281" y="2827215"/>
                <a:ext cx="3039615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2500" b="1" smtClean="0"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Speech Recognition</a:t>
                </a:r>
                <a:endParaRPr lang="en-US" altLang="ko-KR" sz="2500" b="1"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2267307" y="1625088"/>
              <a:ext cx="5893743" cy="19693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-263451" y="1743226"/>
            <a:ext cx="3555025" cy="1569310"/>
            <a:chOff x="3464196" y="1765963"/>
            <a:chExt cx="3555025" cy="1569310"/>
          </a:xfrm>
        </p:grpSpPr>
        <p:sp>
          <p:nvSpPr>
            <p:cNvPr id="24" name="직사각형 23"/>
            <p:cNvSpPr/>
            <p:nvPr/>
          </p:nvSpPr>
          <p:spPr>
            <a:xfrm>
              <a:off x="3950627" y="2213841"/>
              <a:ext cx="2584894" cy="97746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제목 1"/>
            <p:cNvSpPr txBox="1">
              <a:spLocks/>
            </p:cNvSpPr>
            <p:nvPr/>
          </p:nvSpPr>
          <p:spPr>
            <a:xfrm>
              <a:off x="3464196" y="1765963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음성인식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984706" y="3826115"/>
            <a:ext cx="5893743" cy="25090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3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시연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8525" y="2897069"/>
            <a:ext cx="4455066" cy="147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 sz="3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아마존 웹 서비스 배포 </a:t>
            </a:r>
            <a:r>
              <a:rPr lang="en-US" altLang="ko-KR" sz="3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URL</a:t>
            </a:r>
          </a:p>
          <a:p>
            <a:pPr>
              <a:lnSpc>
                <a:spcPct val="160000"/>
              </a:lnSpc>
            </a:pPr>
            <a:endParaRPr lang="en-US" altLang="ko-KR" sz="3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9834" y="3573016"/>
            <a:ext cx="5952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hlinkClick r:id="rId2"/>
              </a:rPr>
              <a:t>http://wscson.ap-northeast-2.elasticbeanstalk.com/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4243" y="2260850"/>
            <a:ext cx="396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000" smtClean="0">
                <a:solidFill>
                  <a:schemeClr val="bg1">
                    <a:lumMod val="50000"/>
                  </a:schemeClr>
                </a:solidFill>
              </a:rPr>
              <a:t>[]</a:t>
            </a:r>
            <a:endParaRPr lang="ko-KR" altLang="en-US" sz="7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2591" y="3214377"/>
            <a:ext cx="1008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10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6531" y="2492896"/>
            <a:ext cx="306365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감사합니다</a:t>
            </a:r>
            <a:endParaRPr lang="ko-KR" altLang="en-US" sz="500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79323"/>
              </p:ext>
            </p:extLst>
          </p:nvPr>
        </p:nvGraphicFramePr>
        <p:xfrm>
          <a:off x="611560" y="1052737"/>
          <a:ext cx="7776864" cy="5516314"/>
        </p:xfrm>
        <a:graphic>
          <a:graphicData uri="http://schemas.openxmlformats.org/drawingml/2006/table">
            <a:tbl>
              <a:tblPr/>
              <a:tblGrid>
                <a:gridCol w="178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 번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 명 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역할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컴퓨터공학부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최준혁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API </a:t>
                      </a: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함수화</a:t>
                      </a: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(</a:t>
                      </a:r>
                      <a:r>
                        <a:rPr lang="en-US" altLang="ko-KR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googleAPI,</a:t>
                      </a: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annyangAPI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Naver MNT,SMT)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JavaScript, JSP </a:t>
                      </a: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베이스 작성</a:t>
                      </a:r>
                      <a:endParaRPr lang="en-US" altLang="ko-KR" sz="1800" b="1" kern="0" spc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TranslateController </a:t>
                      </a: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작성</a:t>
                      </a:r>
                      <a:endParaRPr lang="en-US" altLang="ko-KR" sz="1800" b="1" kern="0" spc="0" baseline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8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컴퓨터공학부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손지원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CSS,</a:t>
                      </a: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JSP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AWS</a:t>
                      </a: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배포</a:t>
                      </a:r>
                      <a:endParaRPr lang="en-US" altLang="ko-KR" sz="1800" b="1" kern="0" spc="0" baseline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Firebase DB API </a:t>
                      </a:r>
                      <a:r>
                        <a:rPr lang="ko-KR" altLang="en-US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작성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8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컴퓨터공학부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진규환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</a:t>
                      </a: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(MySQL)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SQL </a:t>
                      </a:r>
                      <a:r>
                        <a:rPr lang="ko-KR" altLang="en-US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쿼리문 작성</a:t>
                      </a:r>
                      <a:endParaRPr lang="en-US" altLang="ko-KR" sz="1800" b="1" kern="0" spc="0" baseline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JSP-JAVA </a:t>
                      </a:r>
                      <a:r>
                        <a:rPr lang="ko-KR" altLang="en-US" sz="1800" b="1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데이터 연동 관리</a:t>
                      </a:r>
                      <a:endParaRPr lang="en-US" altLang="ko-KR" sz="1800" b="1" kern="0" spc="0" baseline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#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역할 분담</a:t>
            </a:r>
            <a:endParaRPr lang="ko-KR" altLang="en-US" sz="20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8FF5"/>
              </a:solidFill>
            </a:endParaRPr>
          </a:p>
        </p:txBody>
      </p:sp>
      <p:cxnSp>
        <p:nvCxnSpPr>
          <p:cNvPr id="14" name="직선 연결선 13"/>
          <p:cNvCxnSpPr>
            <a:stCxn id="13" idx="3"/>
          </p:cNvCxnSpPr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772697" y="5489664"/>
            <a:ext cx="2735407" cy="40554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772697" y="4027625"/>
            <a:ext cx="5543719" cy="40554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HEC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1" y="4271011"/>
            <a:ext cx="1761319" cy="11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46" y="1007730"/>
            <a:ext cx="26084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Google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30" name="직사각형 29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음성인식</a:t>
              </a:r>
              <a:r>
                <a:rPr lang="en-US" altLang="ko-KR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 </a:t>
              </a: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정보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56247" y="1548995"/>
            <a:ext cx="5460197" cy="774158"/>
            <a:chOff x="826286" y="3482958"/>
            <a:chExt cx="5460197" cy="774158"/>
          </a:xfrm>
        </p:grpSpPr>
        <p:pic>
          <p:nvPicPr>
            <p:cNvPr id="38" name="Picture 16" descr="googl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86" y="3490083"/>
              <a:ext cx="2267093" cy="767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227632" y="3482958"/>
              <a:ext cx="3058851" cy="631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STT(Speech to Text)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40" name="제목 1"/>
          <p:cNvSpPr txBox="1">
            <a:spLocks/>
          </p:cNvSpPr>
          <p:nvPr/>
        </p:nvSpPr>
        <p:spPr>
          <a:xfrm>
            <a:off x="1730305" y="2323153"/>
            <a:ext cx="5958916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실시간 서비스에 걸맞</a:t>
            </a:r>
            <a:r>
              <a:rPr lang="ko-KR" altLang="en-US" sz="2400" b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방법 선택</a:t>
            </a:r>
            <a:endParaRPr lang="ko-KR" altLang="en-US" sz="2400" dirty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538764" y="3535502"/>
            <a:ext cx="3918441" cy="50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1.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구글 서버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 거치는 방법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614045" y="4571616"/>
            <a:ext cx="5184576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크롬 내장 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STT API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 사용하는 방법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2546394" y="3740697"/>
            <a:ext cx="5958916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음성녹음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저장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-JSON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작성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전송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번역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수신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</a:p>
          <a:p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But, 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지원 언어수가 많음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1141681" y="4996938"/>
            <a:ext cx="5958916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음성녹음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번역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리턴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58" y="3111359"/>
            <a:ext cx="3095625" cy="293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30" name="직사각형 29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음성인식 시작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56247" y="1548995"/>
            <a:ext cx="5460197" cy="774158"/>
            <a:chOff x="826286" y="3482958"/>
            <a:chExt cx="5460197" cy="774158"/>
          </a:xfrm>
        </p:grpSpPr>
        <p:pic>
          <p:nvPicPr>
            <p:cNvPr id="38" name="Picture 16" descr="google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86" y="3490083"/>
              <a:ext cx="2267093" cy="767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227632" y="3482958"/>
              <a:ext cx="3058851" cy="631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STT(Speech to Text)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40" name="제목 1"/>
          <p:cNvSpPr txBox="1">
            <a:spLocks/>
          </p:cNvSpPr>
          <p:nvPr/>
        </p:nvSpPr>
        <p:spPr>
          <a:xfrm>
            <a:off x="168911" y="4493291"/>
            <a:ext cx="3271977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음성인식 시작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스크립트 공백처리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35976" y="4282844"/>
            <a:ext cx="4907230" cy="1762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281178" y="2517911"/>
            <a:ext cx="3159710" cy="50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구글 음성인식 변수 생성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445657" y="3179994"/>
            <a:ext cx="2728547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음성인식 중이 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아닐 경우 종료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35976" y="3362733"/>
            <a:ext cx="4907230" cy="9201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48" y="2577263"/>
            <a:ext cx="3886200" cy="381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41946" y="1007730"/>
            <a:ext cx="26933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 API - Google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0656" y="1486887"/>
            <a:ext cx="2674640" cy="102489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0656" y="562387"/>
            <a:ext cx="8229600" cy="1143000"/>
          </a:xfrm>
        </p:spPr>
        <p:txBody>
          <a:bodyPr/>
          <a:lstStyle/>
          <a:p>
            <a:pPr algn="l"/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목차</a:t>
            </a:r>
            <a:endParaRPr lang="ko-KR" altLang="en-US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0656" y="1643920"/>
            <a:ext cx="498924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제안배경</a:t>
            </a:r>
            <a:endParaRPr lang="en-US" altLang="ko-KR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en-US" altLang="ko-KR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914400" lvl="1" indent="-514350">
              <a:buAutoNum type="arabicParenR"/>
            </a:pPr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기능정의</a:t>
            </a:r>
            <a:endParaRPr lang="en-US" altLang="ko-KR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914400" lvl="1" indent="-514350">
              <a:buAutoNum type="arabicParenR"/>
            </a:pPr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전체구성도</a:t>
            </a:r>
            <a:endParaRPr lang="en-US" altLang="ko-KR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914400" lvl="1" indent="-514350">
              <a:buAutoNum type="arabicParenR"/>
            </a:pPr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데이터베이스</a:t>
            </a:r>
            <a:endParaRPr lang="en-US" altLang="ko-KR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914400" lvl="1" indent="-514350">
              <a:buAutoNum type="arabicParenR"/>
            </a:pPr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사용 </a:t>
            </a:r>
            <a:r>
              <a:rPr lang="en-US" altLang="ko-KR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API</a:t>
            </a:r>
          </a:p>
          <a:p>
            <a:pPr marL="514350" indent="-514350">
              <a:buAutoNum type="arabicPeriod"/>
            </a:pPr>
            <a:r>
              <a:rPr lang="ko-KR" altLang="en-US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시연</a:t>
            </a:r>
            <a:endParaRPr lang="en-US" altLang="ko-KR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0" indent="0">
              <a:buNone/>
            </a:pPr>
            <a:endParaRPr lang="en-US" altLang="ko-KR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09267"/>
            <a:ext cx="3329644" cy="33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30" name="직사각형 29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음성인식 결과반환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13" y="1687867"/>
            <a:ext cx="4907230" cy="5026296"/>
          </a:xfrm>
          <a:prstGeom prst="rect">
            <a:avLst/>
          </a:prstGeom>
        </p:spPr>
      </p:pic>
      <p:sp>
        <p:nvSpPr>
          <p:cNvPr id="40" name="제목 1"/>
          <p:cNvSpPr txBox="1">
            <a:spLocks/>
          </p:cNvSpPr>
          <p:nvPr/>
        </p:nvSpPr>
        <p:spPr>
          <a:xfrm>
            <a:off x="543430" y="3963706"/>
            <a:ext cx="2728547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인식한 내용을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스크립트에 추가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53680" y="6356350"/>
            <a:ext cx="2244705" cy="3578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450113" y="3597357"/>
            <a:ext cx="4907230" cy="22799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677549" y="6040145"/>
            <a:ext cx="2232248" cy="658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키워드 인식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43430" y="2286436"/>
            <a:ext cx="2728547" cy="13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음성인식이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없을 경우 종료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50113" y="2463378"/>
            <a:ext cx="4907230" cy="10521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1946" y="1007730"/>
            <a:ext cx="25218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Google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2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224252" y="1425856"/>
            <a:ext cx="5670376" cy="945539"/>
            <a:chOff x="251520" y="2719498"/>
            <a:chExt cx="5670376" cy="94553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2719498"/>
              <a:ext cx="2771407" cy="945539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882281" y="2827215"/>
              <a:ext cx="3039615" cy="631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Speech Recognition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41946" y="1007730"/>
            <a:ext cx="28921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Annyang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341" y="3123518"/>
            <a:ext cx="4581344" cy="290524"/>
          </a:xfrm>
          <a:prstGeom prst="rect">
            <a:avLst/>
          </a:prstGeom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404631" y="2415002"/>
            <a:ext cx="3159710" cy="50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구글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STT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변수 생성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41" y="2495903"/>
            <a:ext cx="4820826" cy="47263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23" name="직사각형 22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음성인식 시작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20113" y="3017801"/>
            <a:ext cx="3261105" cy="50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Annyang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STT </a:t>
            </a:r>
            <a:r>
              <a:rPr lang="ko-KR" altLang="en-US" sz="24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변수 생성</a:t>
            </a:r>
            <a:endParaRPr lang="ko-KR" altLang="en-US" sz="2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3876"/>
          <a:stretch/>
        </p:blipFill>
        <p:spPr>
          <a:xfrm>
            <a:off x="3786765" y="3748888"/>
            <a:ext cx="5033708" cy="30949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69" y="3787775"/>
            <a:ext cx="3095625" cy="29337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61628" y="4265057"/>
            <a:ext cx="2244705" cy="31607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2483768" y="644214"/>
            <a:ext cx="7182822" cy="95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변수 생성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시작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정지를 제외하고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구글 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STT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와 유사하다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68828" y="4086681"/>
            <a:ext cx="2244705" cy="31607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06653" y="4900374"/>
            <a:ext cx="2244705" cy="31607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02278" y="4900374"/>
            <a:ext cx="4684522" cy="31607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46" y="1007730"/>
            <a:ext cx="23920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Naver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0AC4A-0446-4EFD-AE4E-CDBE38F2814E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491880" y="1218266"/>
            <a:ext cx="4580117" cy="1246944"/>
            <a:chOff x="687725" y="1542881"/>
            <a:chExt cx="4580117" cy="1246944"/>
          </a:xfrm>
        </p:grpSpPr>
        <p:pic>
          <p:nvPicPr>
            <p:cNvPr id="16" name="Picture 14" descr="Naver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25" y="1871826"/>
              <a:ext cx="2544217" cy="68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257355" y="1542881"/>
              <a:ext cx="2010487" cy="124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Papago</a:t>
              </a:r>
              <a:r>
                <a:rPr lang="ko-KR" altLang="en-US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NMT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2500" b="1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Papago</a:t>
              </a:r>
              <a:r>
                <a:rPr lang="ko-KR" altLang="en-US" sz="2500" b="1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SMT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60" name="직사각형 59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번역</a:t>
              </a:r>
              <a:r>
                <a:rPr lang="en-US" altLang="ko-KR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정보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15" y="2387365"/>
            <a:ext cx="6539086" cy="148828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15" y="3517160"/>
            <a:ext cx="5974450" cy="231026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04" y="5688614"/>
            <a:ext cx="5549593" cy="10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0AC4A-0446-4EFD-AE4E-CDBE38F2814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7" y="3126874"/>
            <a:ext cx="7667625" cy="22098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60" name="직사각형 59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번역</a:t>
              </a:r>
              <a:r>
                <a:rPr lang="en-US" altLang="ko-KR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기본변수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77728" y="4282543"/>
            <a:ext cx="5583782" cy="10541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5684869" y="4093082"/>
            <a:ext cx="2605895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기계번역 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URL</a:t>
            </a:r>
          </a:p>
          <a:p>
            <a:pPr>
              <a:lnSpc>
                <a:spcPct val="170000"/>
              </a:lnSpc>
            </a:pP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통계번역 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URL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7728" y="3683001"/>
            <a:ext cx="5906838" cy="4402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6384566" y="3182305"/>
            <a:ext cx="2605895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API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요청에 필요한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Key / Secret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946" y="1007730"/>
            <a:ext cx="23920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Naver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7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5" y="1308754"/>
            <a:ext cx="7715250" cy="552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0AC4A-0446-4EFD-AE4E-CDBE38F2814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55575" y="3594851"/>
            <a:ext cx="7380959" cy="32384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5438805" y="3161661"/>
            <a:ext cx="2605895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요청 전송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5576" y="1606226"/>
            <a:ext cx="5906838" cy="19886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6601766" y="1885077"/>
            <a:ext cx="2605895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API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요청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(POST)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필요한 헤더와 변수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614414" y="4582256"/>
            <a:ext cx="2938786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응답코드에 따른 처리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1946" y="1007730"/>
            <a:ext cx="23920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Naver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83492"/>
            <a:ext cx="7200900" cy="4810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0AC4A-0446-4EFD-AE4E-CDBE38F2814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9552" y="3793560"/>
            <a:ext cx="7380959" cy="2777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39553" y="1652526"/>
            <a:ext cx="4320479" cy="19886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4881531" y="938446"/>
            <a:ext cx="3987589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API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요청성공 후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버퍼에서 응답 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String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을 가져옴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92910" y="2765306"/>
            <a:ext cx="3693890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JSON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파싱으로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번역결과값 추출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45" y="4705584"/>
            <a:ext cx="4562475" cy="17145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  <a:prstDash val="dash"/>
          </a:ln>
        </p:spPr>
      </p:pic>
      <p:sp>
        <p:nvSpPr>
          <p:cNvPr id="17" name="직사각형 16"/>
          <p:cNvSpPr/>
          <p:nvPr/>
        </p:nvSpPr>
        <p:spPr>
          <a:xfrm>
            <a:off x="5318584" y="5712808"/>
            <a:ext cx="3525037" cy="31900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1946" y="1007730"/>
            <a:ext cx="23920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Naver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0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46" y="1007730"/>
            <a:ext cx="28119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Firebase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79052"/>
            <a:ext cx="5172075" cy="3352800"/>
          </a:xfrm>
          <a:prstGeom prst="rect">
            <a:avLst/>
          </a:prstGeom>
        </p:spPr>
      </p:pic>
      <p:sp>
        <p:nvSpPr>
          <p:cNvPr id="17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0AC4A-0446-4EFD-AE4E-CDBE38F2814E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186738" y="1611331"/>
            <a:ext cx="4641747" cy="849202"/>
            <a:chOff x="2242443" y="5635102"/>
            <a:chExt cx="4641747" cy="849202"/>
          </a:xfrm>
        </p:grpSpPr>
        <p:pic>
          <p:nvPicPr>
            <p:cNvPr id="22" name="Picture 18" descr="파이어베이스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443" y="5635102"/>
              <a:ext cx="2622534" cy="84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926603" y="5744007"/>
              <a:ext cx="1957587" cy="631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Firebase API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27" name="직사각형 26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번역</a:t>
              </a:r>
              <a:r>
                <a:rPr lang="en-US" altLang="ko-KR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기본변수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6081" y="3278572"/>
            <a:ext cx="5052024" cy="18066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253416" y="3431964"/>
            <a:ext cx="3693890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firebase </a:t>
            </a: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키 값 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/ ID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설정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6081" y="5085184"/>
            <a:ext cx="5052024" cy="12604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11124" y="4996894"/>
            <a:ext cx="4378474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firebase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앱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DB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초기화 및 로그인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(auth)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3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46" y="1007730"/>
            <a:ext cx="28119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#API - Firebase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7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0AC4A-0446-4EFD-AE4E-CDBE38F2814E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186738" y="1611331"/>
            <a:ext cx="4641747" cy="849202"/>
            <a:chOff x="2242443" y="5635102"/>
            <a:chExt cx="4641747" cy="849202"/>
          </a:xfrm>
        </p:grpSpPr>
        <p:pic>
          <p:nvPicPr>
            <p:cNvPr id="22" name="Picture 18" descr="파이어베이스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443" y="5635102"/>
              <a:ext cx="2622534" cy="84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926603" y="5744007"/>
              <a:ext cx="1957587" cy="631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25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Firebase API</a:t>
              </a:r>
              <a:endParaRPr lang="en-US" altLang="ko-KR" sz="25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895900"/>
            <a:ext cx="3555025" cy="1569310"/>
            <a:chOff x="3374404" y="1464369"/>
            <a:chExt cx="3555025" cy="1569310"/>
          </a:xfrm>
        </p:grpSpPr>
        <p:sp>
          <p:nvSpPr>
            <p:cNvPr id="27" name="직사각형 26"/>
            <p:cNvSpPr/>
            <p:nvPr/>
          </p:nvSpPr>
          <p:spPr>
            <a:xfrm>
              <a:off x="3756574" y="2249024"/>
              <a:ext cx="2824163" cy="5110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제목 1"/>
            <p:cNvSpPr txBox="1">
              <a:spLocks/>
            </p:cNvSpPr>
            <p:nvPr/>
          </p:nvSpPr>
          <p:spPr>
            <a:xfrm>
              <a:off x="3374404" y="1464369"/>
              <a:ext cx="3555025" cy="15693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번역</a:t>
              </a:r>
              <a:r>
                <a:rPr lang="en-US" altLang="ko-KR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z="30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기본변수</a:t>
              </a:r>
              <a:endParaRPr lang="ko-KR" altLang="en-US" sz="30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3449"/>
          <a:stretch/>
        </p:blipFill>
        <p:spPr>
          <a:xfrm>
            <a:off x="330956" y="3380236"/>
            <a:ext cx="8658225" cy="2603041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4121465" y="4620540"/>
            <a:ext cx="3693890" cy="132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firebase DB Insert 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후 </a:t>
            </a:r>
            <a:endParaRPr lang="en-US" altLang="ko-KR" sz="2400" b="1" smtClean="0">
              <a:solidFill>
                <a:srgbClr val="518FF5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결과창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키 값</a:t>
            </a:r>
            <a:r>
              <a:rPr lang="en-US" altLang="ko-KR" sz="24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5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17" y="3568220"/>
            <a:ext cx="3228998" cy="2375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제안배경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91896" y="1026119"/>
            <a:ext cx="3532032" cy="3031366"/>
            <a:chOff x="611560" y="980728"/>
            <a:chExt cx="3532032" cy="30313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980728"/>
              <a:ext cx="2984968" cy="30313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623312" y="1151792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알렉사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(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아마존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)</a:t>
              </a:r>
              <a:endParaRPr lang="ko-KR" altLang="en-US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19199" y="843016"/>
            <a:ext cx="3954765" cy="2434633"/>
            <a:chOff x="3779912" y="692671"/>
            <a:chExt cx="4386813" cy="2736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9912" y="692671"/>
              <a:ext cx="4386813" cy="27363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38937" y="781046"/>
              <a:ext cx="2702119" cy="449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구글 어시스턴트</a:t>
              </a:r>
              <a:endParaRPr lang="ko-KR" altLang="en-US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07492" y="3984948"/>
            <a:ext cx="3530724" cy="2412895"/>
            <a:chOff x="3596528" y="3933056"/>
            <a:chExt cx="3530724" cy="241289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528" y="3933056"/>
              <a:ext cx="3530724" cy="200238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17207" y="5945841"/>
              <a:ext cx="243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클로바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(</a:t>
              </a:r>
              <a:r>
                <a:rPr lang="ko-KR" altLang="en-US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네이버</a:t>
              </a:r>
              <a:r>
                <a:rPr lang="en-US" altLang="ko-KR" sz="2000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)</a:t>
              </a:r>
              <a:endParaRPr lang="ko-KR" altLang="en-US" sz="2000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051720" y="1808820"/>
            <a:ext cx="5256584" cy="32403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231740" y="2388933"/>
            <a:ext cx="4896544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세계는 지금</a:t>
            </a:r>
            <a: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</a:p>
          <a:p>
            <a:r>
              <a:rPr lang="en-US" altLang="ko-KR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AI </a:t>
            </a:r>
            <a:r>
              <a:rPr lang="ko-KR" altLang="en-US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비서 </a:t>
            </a:r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개발경쟁 중</a:t>
            </a:r>
            <a: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7935" y="5987335"/>
            <a:ext cx="243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코타나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(MS)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7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제안배경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28473" y="3164624"/>
            <a:ext cx="5108338" cy="3188165"/>
            <a:chOff x="240342" y="1052192"/>
            <a:chExt cx="8199974" cy="4915243"/>
          </a:xfrm>
        </p:grpSpPr>
        <p:pic>
          <p:nvPicPr>
            <p:cNvPr id="11272" name="Picture 8" descr="VOICE RECOGNITI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1844824"/>
              <a:ext cx="5524500" cy="3686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4" name="Picture 10" descr="음성인식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655" y="1052192"/>
              <a:ext cx="4914545" cy="280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VOICE RECOGNITI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42" y="3161493"/>
              <a:ext cx="4755829" cy="2805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300207" y="966998"/>
            <a:ext cx="5256584" cy="2776118"/>
            <a:chOff x="2051720" y="1949026"/>
            <a:chExt cx="5256584" cy="2776118"/>
          </a:xfrm>
        </p:grpSpPr>
        <p:sp>
          <p:nvSpPr>
            <p:cNvPr id="24" name="직사각형 23"/>
            <p:cNvSpPr/>
            <p:nvPr/>
          </p:nvSpPr>
          <p:spPr>
            <a:xfrm>
              <a:off x="2051720" y="1949026"/>
              <a:ext cx="5256584" cy="277611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제목 1"/>
            <p:cNvSpPr txBox="1">
              <a:spLocks/>
            </p:cNvSpPr>
            <p:nvPr/>
          </p:nvSpPr>
          <p:spPr>
            <a:xfrm>
              <a:off x="2182882" y="2380508"/>
              <a:ext cx="5076564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AI </a:t>
              </a:r>
              <a:r>
                <a:rPr lang="ko-KR" altLang="en-US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비서를 베이스로</a:t>
              </a:r>
              <a:endPara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r>
                <a:rPr lang="ko-KR" altLang="en-US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다양한 음성 컨텐츠</a:t>
              </a:r>
              <a:r>
                <a:rPr lang="ko-KR" altLang="en-US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를</a:t>
              </a:r>
              <a:r>
                <a:rPr lang="ko-KR" altLang="en-US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ko-KR" altLang="en-US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확보하고 있다</a:t>
              </a:r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4659423" y="943178"/>
            <a:ext cx="5076564" cy="512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50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팟캐스트</a:t>
            </a:r>
            <a:endParaRPr lang="en-US" altLang="ko-KR" sz="3500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음악 스트리밍</a:t>
            </a:r>
            <a:endParaRPr lang="en-US" altLang="ko-KR" sz="3500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인공지능 스피커</a:t>
            </a:r>
            <a:endParaRPr lang="en-US" altLang="ko-KR" sz="3500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스터디 앱</a:t>
            </a:r>
            <a:endParaRPr lang="en-US" altLang="ko-KR" sz="3500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50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</a:t>
            </a:r>
            <a:endParaRPr lang="ko-KR" altLang="en-US" sz="35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제안배경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3"/>
          </p:cNvCxnSpPr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experience KI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8" y="980728"/>
            <a:ext cx="5544616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059832" y="2780928"/>
            <a:ext cx="6316672" cy="2819814"/>
            <a:chOff x="2863840" y="1484784"/>
            <a:chExt cx="6316672" cy="2819814"/>
          </a:xfrm>
        </p:grpSpPr>
        <p:grpSp>
          <p:nvGrpSpPr>
            <p:cNvPr id="26" name="그룹 25"/>
            <p:cNvGrpSpPr/>
            <p:nvPr/>
          </p:nvGrpSpPr>
          <p:grpSpPr>
            <a:xfrm>
              <a:off x="2863840" y="1484784"/>
              <a:ext cx="6316672" cy="2819814"/>
              <a:chOff x="1567696" y="1949026"/>
              <a:chExt cx="6316672" cy="281981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567696" y="1992722"/>
                <a:ext cx="5760640" cy="2776118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제목 1"/>
              <p:cNvSpPr txBox="1">
                <a:spLocks/>
              </p:cNvSpPr>
              <p:nvPr/>
            </p:nvSpPr>
            <p:spPr>
              <a:xfrm>
                <a:off x="2033718" y="1949026"/>
                <a:ext cx="5850650" cy="28121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3000" smtClean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최신 트렌드에</a:t>
                </a:r>
                <a:endPara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  <a:p>
                <a:pPr algn="l"/>
                <a:r>
                  <a:rPr lang="ko-KR" altLang="en-US" sz="3000" smtClean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발이라도 살짝</a:t>
                </a:r>
                <a:r>
                  <a:rPr lang="en-US" altLang="ko-KR" sz="300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 </a:t>
                </a:r>
                <a:r>
                  <a:rPr lang="ko-KR" altLang="en-US" sz="3000" smtClean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담가보고자</a:t>
                </a:r>
                <a:endPara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  <a:p>
                <a:pPr algn="l"/>
                <a:endParaRPr lang="en-US" altLang="ko-KR" sz="30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  <a:p>
                <a:pPr algn="l"/>
                <a:r>
                  <a:rPr lang="ko-KR" altLang="en-US" sz="3000" smtClean="0">
                    <a:solidFill>
                      <a:schemeClr val="bg1">
                        <a:lumMod val="50000"/>
                      </a:schemeClr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인공지능</a:t>
                </a:r>
                <a:r>
                  <a:rPr lang="ko-KR" altLang="en-US" sz="3000" strike="sngStrike" smtClean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 </a:t>
                </a:r>
                <a:endParaRPr lang="en-US" altLang="ko-KR" sz="3000" strike="sngStrike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  <a:p>
                <a:pPr algn="l"/>
                <a:r>
                  <a:rPr lang="ko-KR" altLang="en-US" sz="3000" smtClean="0">
                    <a:solidFill>
                      <a:srgbClr val="518FF5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음성인식</a:t>
                </a:r>
                <a:r>
                  <a:rPr lang="ko-KR" altLang="en-US" sz="3000" smtClean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 이용한 프로젝트 제작 </a:t>
                </a:r>
                <a:r>
                  <a:rPr lang="en-US" altLang="ko-KR" sz="3000" smtClean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!</a:t>
                </a:r>
                <a:endParaRPr lang="ko-KR" altLang="en-US" sz="3000" dirty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3311586" y="3305644"/>
              <a:ext cx="1509063" cy="72008"/>
            </a:xfrm>
            <a:prstGeom prst="rect">
              <a:avLst/>
            </a:prstGeom>
            <a:solidFill>
              <a:srgbClr val="518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0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ritedow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6716"/>
            <a:ext cx="9144000" cy="59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제안배경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3"/>
          </p:cNvCxnSpPr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900215" y="1758506"/>
            <a:ext cx="5256584" cy="1944216"/>
            <a:chOff x="539552" y="576113"/>
            <a:chExt cx="5256584" cy="1944216"/>
          </a:xfrm>
        </p:grpSpPr>
        <p:sp>
          <p:nvSpPr>
            <p:cNvPr id="16" name="직사각형 15"/>
            <p:cNvSpPr/>
            <p:nvPr/>
          </p:nvSpPr>
          <p:spPr>
            <a:xfrm>
              <a:off x="539552" y="908720"/>
              <a:ext cx="5256584" cy="151216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719572" y="576113"/>
              <a:ext cx="4896544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Voice </a:t>
              </a:r>
              <a:r>
                <a:rPr lang="en-US" altLang="ko-KR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Secretary</a:t>
              </a:r>
              <a:r>
                <a:rPr lang="en-US" altLang="ko-KR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WebSite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41681" y="4181842"/>
            <a:ext cx="2664296" cy="1538247"/>
            <a:chOff x="539552" y="576113"/>
            <a:chExt cx="5256584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539552" y="908720"/>
              <a:ext cx="5256584" cy="151216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719572" y="576113"/>
              <a:ext cx="4896544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Memo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60664" y="4150779"/>
            <a:ext cx="3816424" cy="1569310"/>
            <a:chOff x="539552" y="576113"/>
            <a:chExt cx="5256584" cy="1944216"/>
          </a:xfrm>
        </p:grpSpPr>
        <p:sp>
          <p:nvSpPr>
            <p:cNvPr id="13" name="직사각형 12"/>
            <p:cNvSpPr/>
            <p:nvPr/>
          </p:nvSpPr>
          <p:spPr>
            <a:xfrm>
              <a:off x="539552" y="908720"/>
              <a:ext cx="5256584" cy="151216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719572" y="576113"/>
              <a:ext cx="4896544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Translation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cxnSp>
        <p:nvCxnSpPr>
          <p:cNvPr id="18" name="직선 화살표 연결선 17"/>
          <p:cNvCxnSpPr>
            <a:endCxn id="10" idx="0"/>
          </p:cNvCxnSpPr>
          <p:nvPr/>
        </p:nvCxnSpPr>
        <p:spPr>
          <a:xfrm flipH="1">
            <a:off x="2473829" y="3603281"/>
            <a:ext cx="2054678" cy="841717"/>
          </a:xfrm>
          <a:prstGeom prst="straightConnector1">
            <a:avLst/>
          </a:prstGeom>
          <a:ln w="38100">
            <a:solidFill>
              <a:srgbClr val="518FF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2"/>
            <a:endCxn id="13" idx="0"/>
          </p:cNvCxnSpPr>
          <p:nvPr/>
        </p:nvCxnSpPr>
        <p:spPr>
          <a:xfrm>
            <a:off x="4528507" y="3603281"/>
            <a:ext cx="2240369" cy="815968"/>
          </a:xfrm>
          <a:prstGeom prst="straightConnector1">
            <a:avLst/>
          </a:prstGeom>
          <a:ln w="38100">
            <a:solidFill>
              <a:srgbClr val="518FF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536080" y="5161196"/>
            <a:ext cx="3816424" cy="1569310"/>
            <a:chOff x="539552" y="576113"/>
            <a:chExt cx="5256584" cy="1944216"/>
          </a:xfrm>
        </p:grpSpPr>
        <p:sp>
          <p:nvSpPr>
            <p:cNvPr id="21" name="직사각형 20"/>
            <p:cNvSpPr/>
            <p:nvPr/>
          </p:nvSpPr>
          <p:spPr>
            <a:xfrm>
              <a:off x="539552" y="908720"/>
              <a:ext cx="5256584" cy="151216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719572" y="576113"/>
              <a:ext cx="4896544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V</a:t>
              </a:r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oice Recognition</a:t>
              </a:r>
              <a:endParaRPr lang="ko-KR" altLang="en-US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cxnSp>
        <p:nvCxnSpPr>
          <p:cNvPr id="23" name="직선 화살표 연결선 22"/>
          <p:cNvCxnSpPr>
            <a:stCxn id="16" idx="2"/>
          </p:cNvCxnSpPr>
          <p:nvPr/>
        </p:nvCxnSpPr>
        <p:spPr>
          <a:xfrm flipH="1">
            <a:off x="4393751" y="3603281"/>
            <a:ext cx="134756" cy="1826385"/>
          </a:xfrm>
          <a:prstGeom prst="straightConnector1">
            <a:avLst/>
          </a:prstGeom>
          <a:ln w="38100">
            <a:solidFill>
              <a:srgbClr val="518FF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6" y="1641558"/>
            <a:ext cx="8622542" cy="46988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946" y="1007730"/>
            <a:ext cx="18004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기능정의 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257657" y="2037252"/>
            <a:ext cx="1177117" cy="364271"/>
          </a:xfrm>
          <a:prstGeom prst="straightConnector1">
            <a:avLst/>
          </a:prstGeom>
          <a:ln w="38100">
            <a:solidFill>
              <a:srgbClr val="518FF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5062654" y="3391979"/>
            <a:ext cx="3624146" cy="686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30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ko-KR" altLang="en-US" sz="30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페이지 이동 버튼</a:t>
            </a:r>
            <a:endParaRPr lang="ko-KR" altLang="en-US" sz="30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18218" y="1565011"/>
            <a:ext cx="2481810" cy="2357956"/>
            <a:chOff x="341946" y="1935140"/>
            <a:chExt cx="2481810" cy="2357956"/>
          </a:xfrm>
        </p:grpSpPr>
        <p:sp>
          <p:nvSpPr>
            <p:cNvPr id="17" name="제목 1"/>
            <p:cNvSpPr txBox="1">
              <a:spLocks/>
            </p:cNvSpPr>
            <p:nvPr/>
          </p:nvSpPr>
          <p:spPr>
            <a:xfrm>
              <a:off x="341946" y="2778672"/>
              <a:ext cx="2481810" cy="6866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7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27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 sz="27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Memo </a:t>
              </a:r>
              <a:r>
                <a:rPr lang="ko-KR" altLang="en-US" sz="2700" b="1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리스트</a:t>
              </a:r>
              <a:endParaRPr lang="ko-KR" altLang="en-US" sz="27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4085" y="1935140"/>
              <a:ext cx="2305707" cy="235795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470171" y="2067887"/>
            <a:ext cx="2305707" cy="89094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58" y="1376214"/>
            <a:ext cx="3106228" cy="1619486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  <a:prstDash val="dash"/>
          </a:ln>
        </p:spPr>
      </p:pic>
      <p:sp>
        <p:nvSpPr>
          <p:cNvPr id="22" name="제목 1"/>
          <p:cNvSpPr txBox="1">
            <a:spLocks/>
          </p:cNvSpPr>
          <p:nvPr/>
        </p:nvSpPr>
        <p:spPr>
          <a:xfrm>
            <a:off x="7020272" y="587507"/>
            <a:ext cx="2481810" cy="686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27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ko-KR" altLang="en-US" sz="27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키워드 안내</a:t>
            </a:r>
            <a:endParaRPr lang="ko-KR" altLang="en-US" sz="27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193869" y="557634"/>
            <a:ext cx="2481810" cy="686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27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ko-KR" altLang="en-US" sz="27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음성인식 버튼</a:t>
            </a:r>
            <a:endParaRPr lang="ko-KR" altLang="en-US" sz="27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6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 animBg="1"/>
      <p:bldP spid="2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946" y="1007730"/>
            <a:ext cx="265649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기능정의 </a:t>
            </a:r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메모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90772" y="2530741"/>
            <a:ext cx="2481810" cy="1538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/>
            </a:r>
            <a:br>
              <a:rPr lang="en-US" altLang="ko-KR" sz="11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Memo</a:t>
            </a:r>
            <a:endParaRPr lang="ko-KR" altLang="en-US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6190" y="2474296"/>
            <a:ext cx="2861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smtClean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개인의 영역</a:t>
            </a:r>
            <a:endParaRPr lang="ko-KR" altLang="en-US" sz="400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566319" y="3428999"/>
            <a:ext cx="2708013" cy="1"/>
          </a:xfrm>
          <a:prstGeom prst="straightConnector1">
            <a:avLst/>
          </a:prstGeom>
          <a:ln w="38100">
            <a:solidFill>
              <a:srgbClr val="518FF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68824" y="1651590"/>
            <a:ext cx="1403176" cy="3554819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생각</a:t>
            </a:r>
            <a:endParaRPr lang="en-US" altLang="ko-KR" sz="3000" b="1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느낌</a:t>
            </a:r>
            <a:endParaRPr lang="en-US" altLang="ko-KR" sz="3000" b="1" smtClean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기록</a:t>
            </a:r>
            <a:endParaRPr lang="en-US" altLang="ko-KR" sz="3000" b="1" smtClean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그림</a:t>
            </a:r>
            <a:endParaRPr lang="en-US" altLang="ko-KR" sz="3000" b="1" smtClean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스케줄</a:t>
            </a:r>
            <a:endParaRPr lang="en-US" altLang="ko-KR" sz="3000" b="1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6996" y="345783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언제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어디서든</a:t>
            </a:r>
            <a:endParaRPr lang="en-US" altLang="ko-KR" sz="2000" b="1" smtClean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dist"/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나만 볼 수 있는 메모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31" name="Picture 4" descr="pers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804" y="4801605"/>
            <a:ext cx="1817057" cy="234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ople에 대한 이미지 검색결과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445245"/>
            <a:ext cx="5089238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5506996" y="3408515"/>
            <a:ext cx="2520280" cy="0"/>
          </a:xfrm>
          <a:prstGeom prst="straightConnector1">
            <a:avLst/>
          </a:prstGeom>
          <a:ln w="38100">
            <a:solidFill>
              <a:srgbClr val="518FF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6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5658" y="494581"/>
            <a:ext cx="1532046" cy="126107"/>
          </a:xfrm>
          <a:prstGeom prst="rect">
            <a:avLst/>
          </a:prstGeom>
          <a:solidFill>
            <a:srgbClr val="518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AC4A-0446-4EFD-AE4E-CDBE38F2814E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557635"/>
            <a:ext cx="7236296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946" y="1007730"/>
            <a:ext cx="265649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1)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기능정의 </a:t>
            </a:r>
            <a:r>
              <a:rPr lang="en-US" altLang="ko-KR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250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번역</a:t>
            </a:r>
            <a:endParaRPr lang="ko-KR" altLang="en-US" sz="250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658" y="819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r>
              <a:rPr lang="en-US" altLang="ko-KR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. </a:t>
            </a:r>
            <a:r>
              <a:rPr lang="ko-KR" altLang="en-US" sz="2000" b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작품구성</a:t>
            </a:r>
            <a:endParaRPr lang="ko-KR" altLang="en-US" sz="2000" b="1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3074" name="Picture 2" descr="건망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00" y1="91973" x2="9200" y2="99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73016"/>
            <a:ext cx="5549577" cy="33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-11153" y="1444942"/>
            <a:ext cx="7063766" cy="1944216"/>
            <a:chOff x="-101031" y="576191"/>
            <a:chExt cx="7063766" cy="1944216"/>
          </a:xfrm>
        </p:grpSpPr>
        <p:sp>
          <p:nvSpPr>
            <p:cNvPr id="16" name="직사각형 15"/>
            <p:cNvSpPr/>
            <p:nvPr/>
          </p:nvSpPr>
          <p:spPr>
            <a:xfrm>
              <a:off x="539551" y="908720"/>
              <a:ext cx="6071335" cy="151216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-101031" y="576191"/>
              <a:ext cx="7063766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ko-KR" altLang="en-US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하고싶은 말은 많은데</a:t>
              </a:r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..</a:t>
              </a:r>
            </a:p>
            <a:p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			</a:t>
              </a:r>
              <a:r>
                <a:rPr lang="ko-KR" altLang="en-US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음성인식 번역</a:t>
              </a:r>
              <a:endParaRPr lang="ko-KR" altLang="en-US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080234" y="3349315"/>
            <a:ext cx="7063766" cy="1944216"/>
            <a:chOff x="-101031" y="576191"/>
            <a:chExt cx="7063766" cy="1944216"/>
          </a:xfrm>
        </p:grpSpPr>
        <p:sp>
          <p:nvSpPr>
            <p:cNvPr id="23" name="직사각형 22"/>
            <p:cNvSpPr/>
            <p:nvPr/>
          </p:nvSpPr>
          <p:spPr>
            <a:xfrm>
              <a:off x="539551" y="908720"/>
              <a:ext cx="6071335" cy="151216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-101031" y="576191"/>
              <a:ext cx="7063766" cy="1944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/>
              </a:r>
              <a:b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</a:br>
              <a:r>
                <a:rPr lang="en-US" altLang="ko-KR" sz="11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                   </a:t>
              </a:r>
              <a:r>
                <a:rPr lang="ko-KR" altLang="en-US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그 표현 뭐였더라</a:t>
              </a:r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!?</a:t>
              </a:r>
            </a:p>
            <a:p>
              <a:r>
                <a:rPr lang="en-US" altLang="ko-KR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			</a:t>
              </a:r>
              <a:r>
                <a:rPr lang="ko-KR" altLang="en-US" smtClean="0">
                  <a:solidFill>
                    <a:srgbClr val="518FF5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자주쓰는 번역</a:t>
              </a:r>
              <a:endParaRPr lang="ko-KR" altLang="en-US" dirty="0">
                <a:solidFill>
                  <a:srgbClr val="518FF5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599</Words>
  <Application>Microsoft Office PowerPoint</Application>
  <PresentationFormat>화면 슬라이드 쇼(4:3)</PresentationFormat>
  <Paragraphs>248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08서울한강체 M</vt:lpstr>
      <vt:lpstr>210 맨발의청춘 R</vt:lpstr>
      <vt:lpstr>HY견고딕</vt:lpstr>
      <vt:lpstr>함초롬바탕</vt:lpstr>
      <vt:lpstr>Office 테마</vt:lpstr>
      <vt:lpstr>웹서비스 컴퓨팅 및 실습  Voice Secretary WebSite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Windows 사용자</cp:lastModifiedBy>
  <cp:revision>750</cp:revision>
  <dcterms:created xsi:type="dcterms:W3CDTF">2017-03-10T05:17:48Z</dcterms:created>
  <dcterms:modified xsi:type="dcterms:W3CDTF">2017-12-07T15:04:23Z</dcterms:modified>
</cp:coreProperties>
</file>