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29B458-A6D6-426F-8566-0650785312A2}" type="doc">
      <dgm:prSet loTypeId="urn:microsoft.com/office/officeart/2011/layout/CircleProcess" loCatId="process" qsTypeId="urn:microsoft.com/office/officeart/2005/8/quickstyle/3d1" qsCatId="3D" csTypeId="urn:microsoft.com/office/officeart/2005/8/colors/colorful4" csCatId="colorful" phldr="1"/>
      <dgm:spPr/>
      <dgm:t>
        <a:bodyPr/>
        <a:lstStyle/>
        <a:p>
          <a:endParaRPr lang="en-US"/>
        </a:p>
      </dgm:t>
    </dgm:pt>
    <dgm:pt modelId="{C887CBD9-63A1-44FE-B20D-222F88D8D84C}">
      <dgm:prSet phldrT="[Text]"/>
      <dgm:spPr/>
      <dgm:t>
        <a:bodyPr/>
        <a:lstStyle/>
        <a:p>
          <a:r>
            <a:rPr lang="en-US" dirty="0"/>
            <a:t>Procuring the missing data from the Business people</a:t>
          </a:r>
        </a:p>
      </dgm:t>
    </dgm:pt>
    <dgm:pt modelId="{0F92C12E-5257-4506-BA8C-D29E53CE8B42}" type="parTrans" cxnId="{0E89487E-6285-4089-A355-8B949F815237}">
      <dgm:prSet/>
      <dgm:spPr/>
      <dgm:t>
        <a:bodyPr/>
        <a:lstStyle/>
        <a:p>
          <a:endParaRPr lang="en-US"/>
        </a:p>
      </dgm:t>
    </dgm:pt>
    <dgm:pt modelId="{2169022E-90C7-4D2C-9780-676559DDCE18}" type="sibTrans" cxnId="{0E89487E-6285-4089-A355-8B949F815237}">
      <dgm:prSet/>
      <dgm:spPr/>
      <dgm:t>
        <a:bodyPr/>
        <a:lstStyle/>
        <a:p>
          <a:endParaRPr lang="en-US"/>
        </a:p>
      </dgm:t>
    </dgm:pt>
    <dgm:pt modelId="{C8B22E86-E23B-47B5-91B5-9E796FE916F0}">
      <dgm:prSet phldrT="[Text]"/>
      <dgm:spPr>
        <a:effectLst>
          <a:glow rad="127000">
            <a:schemeClr val="accent6">
              <a:lumMod val="60000"/>
              <a:lumOff val="40000"/>
            </a:schemeClr>
          </a:glow>
        </a:effectLst>
      </dgm:spPr>
      <dgm:t>
        <a:bodyPr/>
        <a:lstStyle/>
        <a:p>
          <a:r>
            <a:rPr lang="en-US" dirty="0"/>
            <a:t>Visualizing the data based on the business requirements</a:t>
          </a:r>
        </a:p>
      </dgm:t>
    </dgm:pt>
    <dgm:pt modelId="{C53AC477-9EC0-41A7-9421-ADFEAADFF273}" type="parTrans" cxnId="{09A591B8-0762-406E-8F2A-4723BED00993}">
      <dgm:prSet/>
      <dgm:spPr/>
      <dgm:t>
        <a:bodyPr/>
        <a:lstStyle/>
        <a:p>
          <a:endParaRPr lang="en-US"/>
        </a:p>
      </dgm:t>
    </dgm:pt>
    <dgm:pt modelId="{006C4B6A-53C9-473E-9B6A-D668B4D6EB26}" type="sibTrans" cxnId="{09A591B8-0762-406E-8F2A-4723BED00993}">
      <dgm:prSet/>
      <dgm:spPr/>
      <dgm:t>
        <a:bodyPr/>
        <a:lstStyle/>
        <a:p>
          <a:endParaRPr lang="en-US"/>
        </a:p>
      </dgm:t>
    </dgm:pt>
    <dgm:pt modelId="{552386AD-D564-4B45-A68A-945C8905BFD6}">
      <dgm:prSet phldrT="[Text]"/>
      <dgm:spPr/>
      <dgm:t>
        <a:bodyPr/>
        <a:lstStyle/>
        <a:p>
          <a:r>
            <a:rPr lang="en-US" dirty="0"/>
            <a:t>Understanding the Source &amp; Destination Data Structure</a:t>
          </a:r>
        </a:p>
      </dgm:t>
    </dgm:pt>
    <dgm:pt modelId="{FBB6B085-D585-46ED-B6BB-937D36E3C36C}" type="parTrans" cxnId="{8626A33E-58C2-4C44-A7A2-ECFBD3D717F2}">
      <dgm:prSet/>
      <dgm:spPr/>
      <dgm:t>
        <a:bodyPr/>
        <a:lstStyle/>
        <a:p>
          <a:endParaRPr lang="en-US"/>
        </a:p>
      </dgm:t>
    </dgm:pt>
    <dgm:pt modelId="{0718F3B6-83DE-4DC3-A6A2-594AA9E5819D}" type="sibTrans" cxnId="{8626A33E-58C2-4C44-A7A2-ECFBD3D717F2}">
      <dgm:prSet/>
      <dgm:spPr/>
      <dgm:t>
        <a:bodyPr/>
        <a:lstStyle/>
        <a:p>
          <a:endParaRPr lang="en-US"/>
        </a:p>
      </dgm:t>
    </dgm:pt>
    <dgm:pt modelId="{365691D4-9898-45CE-9011-CD3F98E11231}">
      <dgm:prSet phldrT="[Text]"/>
      <dgm:spPr>
        <a:solidFill>
          <a:schemeClr val="lt1">
            <a:hueOff val="0"/>
            <a:satOff val="0"/>
            <a:lumOff val="0"/>
          </a:schemeClr>
        </a:solidFill>
      </dgm:spPr>
      <dgm:t>
        <a:bodyPr/>
        <a:lstStyle/>
        <a:p>
          <a:r>
            <a:rPr lang="en-US" dirty="0"/>
            <a:t>Data Integration using </a:t>
          </a:r>
          <a:r>
            <a:rPr lang="en-US" dirty="0" err="1"/>
            <a:t>Talend</a:t>
          </a:r>
          <a:endParaRPr lang="en-US" dirty="0"/>
        </a:p>
      </dgm:t>
    </dgm:pt>
    <dgm:pt modelId="{21EE098F-F80F-4664-AB30-D99A65E58AB3}" type="parTrans" cxnId="{BB83FB92-B725-4FC6-A956-6185C47C9D04}">
      <dgm:prSet/>
      <dgm:spPr/>
      <dgm:t>
        <a:bodyPr/>
        <a:lstStyle/>
        <a:p>
          <a:endParaRPr lang="en-US"/>
        </a:p>
      </dgm:t>
    </dgm:pt>
    <dgm:pt modelId="{69DC0E26-F146-4AD4-B94C-6627AA9DF047}" type="sibTrans" cxnId="{BB83FB92-B725-4FC6-A956-6185C47C9D04}">
      <dgm:prSet/>
      <dgm:spPr/>
      <dgm:t>
        <a:bodyPr/>
        <a:lstStyle/>
        <a:p>
          <a:endParaRPr lang="en-US"/>
        </a:p>
      </dgm:t>
    </dgm:pt>
    <dgm:pt modelId="{87AE2EEB-3093-6D47-8873-24F8D95D05AD}">
      <dgm:prSet/>
      <dgm:spPr/>
      <dgm:t>
        <a:bodyPr/>
        <a:lstStyle/>
        <a:p>
          <a:r>
            <a:rPr lang="en-US" dirty="0"/>
            <a:t>Gathering the business requirements </a:t>
          </a:r>
        </a:p>
      </dgm:t>
    </dgm:pt>
    <dgm:pt modelId="{E4F5422F-E9D1-FF4E-B4C9-E7D1FBDE4F66}" type="parTrans" cxnId="{F3E16BDB-5764-9E4C-BBB6-7E2B80F2146C}">
      <dgm:prSet/>
      <dgm:spPr/>
      <dgm:t>
        <a:bodyPr/>
        <a:lstStyle/>
        <a:p>
          <a:endParaRPr lang="en-US"/>
        </a:p>
      </dgm:t>
    </dgm:pt>
    <dgm:pt modelId="{1FA96CEE-41E7-C74E-8F43-92B244BB3A96}" type="sibTrans" cxnId="{F3E16BDB-5764-9E4C-BBB6-7E2B80F2146C}">
      <dgm:prSet/>
      <dgm:spPr/>
      <dgm:t>
        <a:bodyPr/>
        <a:lstStyle/>
        <a:p>
          <a:endParaRPr lang="en-US"/>
        </a:p>
      </dgm:t>
    </dgm:pt>
    <dgm:pt modelId="{8DB89A38-4ECA-4894-A661-C4508DABBCD1}">
      <dgm:prSet/>
      <dgm:spPr/>
      <dgm:t>
        <a:bodyPr/>
        <a:lstStyle/>
        <a:p>
          <a:r>
            <a:rPr lang="en-US"/>
            <a:t>Optimizing the integration to increase the performance</a:t>
          </a:r>
          <a:endParaRPr lang="en-US" dirty="0"/>
        </a:p>
      </dgm:t>
    </dgm:pt>
    <dgm:pt modelId="{A944633B-DFCD-4A65-8FC7-3E3C389888B5}" type="parTrans" cxnId="{34681012-9845-49F2-AAA7-C5CD5A2F4919}">
      <dgm:prSet/>
      <dgm:spPr/>
      <dgm:t>
        <a:bodyPr/>
        <a:lstStyle/>
        <a:p>
          <a:endParaRPr lang="en-US"/>
        </a:p>
      </dgm:t>
    </dgm:pt>
    <dgm:pt modelId="{5B1744DC-32A6-41B0-92CA-A7A7EEF1B5B8}" type="sibTrans" cxnId="{34681012-9845-49F2-AAA7-C5CD5A2F4919}">
      <dgm:prSet/>
      <dgm:spPr/>
      <dgm:t>
        <a:bodyPr/>
        <a:lstStyle/>
        <a:p>
          <a:endParaRPr lang="en-US"/>
        </a:p>
      </dgm:t>
    </dgm:pt>
    <dgm:pt modelId="{C5DBBC66-32AB-4A86-A241-F4DC43CC7D09}" type="pres">
      <dgm:prSet presAssocID="{2529B458-A6D6-426F-8566-0650785312A2}" presName="Name0" presStyleCnt="0">
        <dgm:presLayoutVars>
          <dgm:chMax val="11"/>
          <dgm:chPref val="11"/>
          <dgm:dir/>
          <dgm:resizeHandles/>
        </dgm:presLayoutVars>
      </dgm:prSet>
      <dgm:spPr/>
    </dgm:pt>
    <dgm:pt modelId="{7F53F573-6BEF-4754-B13A-08466841C61B}" type="pres">
      <dgm:prSet presAssocID="{C8B22E86-E23B-47B5-91B5-9E796FE916F0}" presName="Accent6" presStyleCnt="0"/>
      <dgm:spPr/>
    </dgm:pt>
    <dgm:pt modelId="{70B84236-0B0A-4140-83CA-FC7D9A63BD74}" type="pres">
      <dgm:prSet presAssocID="{C8B22E86-E23B-47B5-91B5-9E796FE916F0}" presName="Accent" presStyleLbl="node1" presStyleIdx="0" presStyleCnt="6"/>
      <dgm:spPr>
        <a:gradFill rotWithShape="0">
          <a:gsLst>
            <a:gs pos="0">
              <a:schemeClr val="accent4">
                <a:hueOff val="0"/>
                <a:satOff val="0"/>
                <a:alphaOff val="0"/>
                <a:satMod val="103000"/>
                <a:tint val="94000"/>
                <a:lumMod val="0"/>
                <a:lumOff val="100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gradFill>
      </dgm:spPr>
    </dgm:pt>
    <dgm:pt modelId="{135A4703-B187-4754-94FA-985B024FB1EB}" type="pres">
      <dgm:prSet presAssocID="{C8B22E86-E23B-47B5-91B5-9E796FE916F0}" presName="ParentBackground6" presStyleCnt="0"/>
      <dgm:spPr/>
    </dgm:pt>
    <dgm:pt modelId="{1EB012D3-42E5-4680-88C7-E6298433A8F9}" type="pres">
      <dgm:prSet presAssocID="{C8B22E86-E23B-47B5-91B5-9E796FE916F0}" presName="ParentBackground" presStyleLbl="fgAcc1" presStyleIdx="0" presStyleCnt="6"/>
      <dgm:spPr/>
    </dgm:pt>
    <dgm:pt modelId="{75346F2A-86B9-480A-A608-0F06BDDC50B1}" type="pres">
      <dgm:prSet presAssocID="{C8B22E86-E23B-47B5-91B5-9E796FE916F0}" presName="Parent6" presStyleLbl="revTx" presStyleIdx="0" presStyleCnt="0">
        <dgm:presLayoutVars>
          <dgm:chMax val="1"/>
          <dgm:chPref val="1"/>
          <dgm:bulletEnabled val="1"/>
        </dgm:presLayoutVars>
      </dgm:prSet>
      <dgm:spPr/>
    </dgm:pt>
    <dgm:pt modelId="{F3F33081-C747-48BB-A4B4-F01075B6439B}" type="pres">
      <dgm:prSet presAssocID="{87AE2EEB-3093-6D47-8873-24F8D95D05AD}" presName="Accent5" presStyleCnt="0"/>
      <dgm:spPr/>
    </dgm:pt>
    <dgm:pt modelId="{A05E7DBD-FB2C-AE4F-B577-9626D360C460}" type="pres">
      <dgm:prSet presAssocID="{87AE2EEB-3093-6D47-8873-24F8D95D05AD}" presName="Accent" presStyleLbl="node1" presStyleIdx="1" presStyleCnt="6"/>
      <dgm:spPr>
        <a:effectLst>
          <a:glow rad="127000">
            <a:srgbClr val="FF0000"/>
          </a:glow>
        </a:effectLst>
      </dgm:spPr>
    </dgm:pt>
    <dgm:pt modelId="{84D376A8-B1D0-473A-8EAF-5534D217F55F}" type="pres">
      <dgm:prSet presAssocID="{87AE2EEB-3093-6D47-8873-24F8D95D05AD}" presName="ParentBackground5" presStyleCnt="0"/>
      <dgm:spPr/>
    </dgm:pt>
    <dgm:pt modelId="{35F52F6E-28DB-F343-AA39-320C6D3B288E}" type="pres">
      <dgm:prSet presAssocID="{87AE2EEB-3093-6D47-8873-24F8D95D05AD}" presName="ParentBackground" presStyleLbl="fgAcc1" presStyleIdx="1" presStyleCnt="6"/>
      <dgm:spPr/>
    </dgm:pt>
    <dgm:pt modelId="{2235EB07-41CC-491C-B491-E86CA638BC4E}" type="pres">
      <dgm:prSet presAssocID="{87AE2EEB-3093-6D47-8873-24F8D95D05AD}" presName="Parent5" presStyleLbl="revTx" presStyleIdx="0" presStyleCnt="0">
        <dgm:presLayoutVars>
          <dgm:chMax val="1"/>
          <dgm:chPref val="1"/>
          <dgm:bulletEnabled val="1"/>
        </dgm:presLayoutVars>
      </dgm:prSet>
      <dgm:spPr/>
    </dgm:pt>
    <dgm:pt modelId="{396389EE-C128-4581-8B0B-754D96BD519B}" type="pres">
      <dgm:prSet presAssocID="{8DB89A38-4ECA-4894-A661-C4508DABBCD1}" presName="Accent4" presStyleCnt="0"/>
      <dgm:spPr/>
    </dgm:pt>
    <dgm:pt modelId="{CD518B55-DC5A-49B0-AD96-E28D6D2D88D2}" type="pres">
      <dgm:prSet presAssocID="{8DB89A38-4ECA-4894-A661-C4508DABBCD1}" presName="Accent" presStyleLbl="node1" presStyleIdx="2" presStyleCnt="6"/>
      <dgm:spPr/>
    </dgm:pt>
    <dgm:pt modelId="{C7B144AB-7296-4498-B565-3382C267E69D}" type="pres">
      <dgm:prSet presAssocID="{8DB89A38-4ECA-4894-A661-C4508DABBCD1}" presName="ParentBackground4" presStyleCnt="0"/>
      <dgm:spPr/>
    </dgm:pt>
    <dgm:pt modelId="{BC05B6EC-1059-4758-892C-926C281A2651}" type="pres">
      <dgm:prSet presAssocID="{8DB89A38-4ECA-4894-A661-C4508DABBCD1}" presName="ParentBackground" presStyleLbl="fgAcc1" presStyleIdx="2" presStyleCnt="6"/>
      <dgm:spPr/>
    </dgm:pt>
    <dgm:pt modelId="{C6ECC9AE-8C81-4D13-8352-EDBD1C394E63}" type="pres">
      <dgm:prSet presAssocID="{8DB89A38-4ECA-4894-A661-C4508DABBCD1}" presName="Parent4" presStyleLbl="revTx" presStyleIdx="0" presStyleCnt="0">
        <dgm:presLayoutVars>
          <dgm:chMax val="1"/>
          <dgm:chPref val="1"/>
          <dgm:bulletEnabled val="1"/>
        </dgm:presLayoutVars>
      </dgm:prSet>
      <dgm:spPr/>
    </dgm:pt>
    <dgm:pt modelId="{2A13F4CD-26B6-483A-A815-6537C94E028E}" type="pres">
      <dgm:prSet presAssocID="{365691D4-9898-45CE-9011-CD3F98E11231}" presName="Accent3" presStyleCnt="0"/>
      <dgm:spPr/>
    </dgm:pt>
    <dgm:pt modelId="{9CC6CB7E-2B9D-4BD5-AF65-7ADAFD836A54}" type="pres">
      <dgm:prSet presAssocID="{365691D4-9898-45CE-9011-CD3F98E11231}" presName="Accent" presStyleLbl="node1" presStyleIdx="3" presStyleCnt="6"/>
      <dgm:spPr>
        <a:gradFill rotWithShape="0">
          <a:gsLst>
            <a:gs pos="0">
              <a:schemeClr val="accent4">
                <a:hueOff val="2598923"/>
                <a:satOff val="-11992"/>
                <a:alphaOff val="0"/>
                <a:satMod val="103000"/>
                <a:tint val="94000"/>
                <a:lumMod val="38000"/>
                <a:lumOff val="62000"/>
              </a:schemeClr>
            </a:gs>
            <a:gs pos="0">
              <a:schemeClr val="accent4">
                <a:hueOff val="2598923"/>
                <a:satOff val="-11992"/>
                <a:lumOff val="441"/>
                <a:alphaOff val="0"/>
                <a:satMod val="110000"/>
                <a:lumMod val="100000"/>
                <a:shade val="100000"/>
              </a:schemeClr>
            </a:gs>
            <a:gs pos="100000">
              <a:schemeClr val="accent4">
                <a:hueOff val="2598923"/>
                <a:satOff val="-11992"/>
                <a:lumOff val="441"/>
                <a:alphaOff val="0"/>
                <a:lumMod val="99000"/>
                <a:satMod val="120000"/>
                <a:shade val="78000"/>
              </a:schemeClr>
            </a:gs>
          </a:gsLst>
        </a:gradFill>
        <a:effectLst>
          <a:glow rad="127000">
            <a:srgbClr val="0070C0"/>
          </a:glow>
        </a:effectLst>
      </dgm:spPr>
    </dgm:pt>
    <dgm:pt modelId="{9876A07F-17A9-4E6C-9329-660FD3511F04}" type="pres">
      <dgm:prSet presAssocID="{365691D4-9898-45CE-9011-CD3F98E11231}" presName="ParentBackground3" presStyleCnt="0"/>
      <dgm:spPr/>
    </dgm:pt>
    <dgm:pt modelId="{60D664A1-3BBF-4ED4-B02A-8246956EFDF2}" type="pres">
      <dgm:prSet presAssocID="{365691D4-9898-45CE-9011-CD3F98E11231}" presName="ParentBackground" presStyleLbl="fgAcc1" presStyleIdx="3" presStyleCnt="6"/>
      <dgm:spPr/>
    </dgm:pt>
    <dgm:pt modelId="{97B01407-9BA4-4F69-A0E4-BC2903077C96}" type="pres">
      <dgm:prSet presAssocID="{365691D4-9898-45CE-9011-CD3F98E11231}" presName="Parent3" presStyleLbl="revTx" presStyleIdx="0" presStyleCnt="0">
        <dgm:presLayoutVars>
          <dgm:chMax val="1"/>
          <dgm:chPref val="1"/>
          <dgm:bulletEnabled val="1"/>
        </dgm:presLayoutVars>
      </dgm:prSet>
      <dgm:spPr/>
    </dgm:pt>
    <dgm:pt modelId="{27618D79-2E88-4F7C-8FE8-CA75433DBC27}" type="pres">
      <dgm:prSet presAssocID="{C887CBD9-63A1-44FE-B20D-222F88D8D84C}" presName="Accent2" presStyleCnt="0"/>
      <dgm:spPr/>
    </dgm:pt>
    <dgm:pt modelId="{D36979F0-4002-4FE1-983A-0CDBA8E6CB0C}" type="pres">
      <dgm:prSet presAssocID="{C887CBD9-63A1-44FE-B20D-222F88D8D84C}" presName="Accent" presStyleLbl="node1" presStyleIdx="4" presStyleCnt="6"/>
      <dgm:spPr>
        <a:gradFill rotWithShape="0">
          <a:gsLst>
            <a:gs pos="0">
              <a:schemeClr val="accent4">
                <a:hueOff val="5197846"/>
                <a:satOff val="-23984"/>
                <a:alphaOff val="0"/>
                <a:satMod val="103000"/>
                <a:tint val="94000"/>
                <a:lumMod val="0"/>
                <a:lumOff val="100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gradFill>
        <a:effectLst>
          <a:glow rad="127000">
            <a:srgbClr val="7030A0"/>
          </a:glow>
        </a:effectLst>
      </dgm:spPr>
    </dgm:pt>
    <dgm:pt modelId="{BF5E6ACE-4CAC-4569-AD91-629672845E0F}" type="pres">
      <dgm:prSet presAssocID="{C887CBD9-63A1-44FE-B20D-222F88D8D84C}" presName="ParentBackground2" presStyleCnt="0"/>
      <dgm:spPr/>
    </dgm:pt>
    <dgm:pt modelId="{0DE13F9D-3C5A-4BBE-95BB-71DD4B43FA04}" type="pres">
      <dgm:prSet presAssocID="{C887CBD9-63A1-44FE-B20D-222F88D8D84C}" presName="ParentBackground" presStyleLbl="fgAcc1" presStyleIdx="4" presStyleCnt="6"/>
      <dgm:spPr/>
    </dgm:pt>
    <dgm:pt modelId="{6B1094A1-96CE-4A8B-985C-92EDF8587D17}" type="pres">
      <dgm:prSet presAssocID="{C887CBD9-63A1-44FE-B20D-222F88D8D84C}" presName="Parent2" presStyleLbl="revTx" presStyleIdx="0" presStyleCnt="0">
        <dgm:presLayoutVars>
          <dgm:chMax val="1"/>
          <dgm:chPref val="1"/>
          <dgm:bulletEnabled val="1"/>
        </dgm:presLayoutVars>
      </dgm:prSet>
      <dgm:spPr/>
    </dgm:pt>
    <dgm:pt modelId="{13056E2C-D7EE-4E27-BD1E-541B141BEDF2}" type="pres">
      <dgm:prSet presAssocID="{552386AD-D564-4B45-A68A-945C8905BFD6}" presName="Accent1" presStyleCnt="0"/>
      <dgm:spPr/>
    </dgm:pt>
    <dgm:pt modelId="{768F845F-42A6-46EE-A954-C47A432216E9}" type="pres">
      <dgm:prSet presAssocID="{552386AD-D564-4B45-A68A-945C8905BFD6}" presName="Accent" presStyleLbl="node1" presStyleIdx="5" presStyleCnt="6"/>
      <dgm:spPr>
        <a:gradFill rotWithShape="0">
          <a:gsLst>
            <a:gs pos="0">
              <a:schemeClr val="accent4">
                <a:hueOff val="10395692"/>
                <a:satOff val="-47968"/>
                <a:alphaOff val="0"/>
                <a:satMod val="103000"/>
                <a:tint val="94000"/>
                <a:lumMod val="0"/>
                <a:lumOff val="100000"/>
              </a:schemeClr>
            </a:gs>
            <a:gs pos="9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gradFill>
        <a:effectLst>
          <a:glow rad="127000">
            <a:schemeClr val="accent6">
              <a:lumMod val="75000"/>
            </a:schemeClr>
          </a:glow>
        </a:effectLst>
      </dgm:spPr>
    </dgm:pt>
    <dgm:pt modelId="{FC72EA50-9527-4E22-919F-DA697A96A4B6}" type="pres">
      <dgm:prSet presAssocID="{552386AD-D564-4B45-A68A-945C8905BFD6}" presName="ParentBackground1" presStyleCnt="0"/>
      <dgm:spPr/>
    </dgm:pt>
    <dgm:pt modelId="{87DA01B5-8A46-4546-A678-F5B3457E1675}" type="pres">
      <dgm:prSet presAssocID="{552386AD-D564-4B45-A68A-945C8905BFD6}" presName="ParentBackground" presStyleLbl="fgAcc1" presStyleIdx="5" presStyleCnt="6"/>
      <dgm:spPr/>
    </dgm:pt>
    <dgm:pt modelId="{7CEE0B92-224C-4D5C-BE2F-E4330C42D451}" type="pres">
      <dgm:prSet presAssocID="{552386AD-D564-4B45-A68A-945C8905BFD6}" presName="Parent1" presStyleLbl="revTx" presStyleIdx="0" presStyleCnt="0">
        <dgm:presLayoutVars>
          <dgm:chMax val="1"/>
          <dgm:chPref val="1"/>
          <dgm:bulletEnabled val="1"/>
        </dgm:presLayoutVars>
      </dgm:prSet>
      <dgm:spPr/>
    </dgm:pt>
  </dgm:ptLst>
  <dgm:cxnLst>
    <dgm:cxn modelId="{EC08650E-72D7-4A95-B9B7-0838974C7CCB}" type="presOf" srcId="{87AE2EEB-3093-6D47-8873-24F8D95D05AD}" destId="{35F52F6E-28DB-F343-AA39-320C6D3B288E}" srcOrd="0" destOrd="0" presId="urn:microsoft.com/office/officeart/2011/layout/CircleProcess"/>
    <dgm:cxn modelId="{34681012-9845-49F2-AAA7-C5CD5A2F4919}" srcId="{2529B458-A6D6-426F-8566-0650785312A2}" destId="{8DB89A38-4ECA-4894-A661-C4508DABBCD1}" srcOrd="3" destOrd="0" parTransId="{A944633B-DFCD-4A65-8FC7-3E3C389888B5}" sibTransId="{5B1744DC-32A6-41B0-92CA-A7A7EEF1B5B8}"/>
    <dgm:cxn modelId="{74F30E17-2799-4D3A-8235-45DFC4431212}" type="presOf" srcId="{365691D4-9898-45CE-9011-CD3F98E11231}" destId="{60D664A1-3BBF-4ED4-B02A-8246956EFDF2}" srcOrd="0" destOrd="0" presId="urn:microsoft.com/office/officeart/2011/layout/CircleProcess"/>
    <dgm:cxn modelId="{6649ED36-2F11-4011-8BB3-67197E1E368D}" type="presOf" srcId="{C887CBD9-63A1-44FE-B20D-222F88D8D84C}" destId="{6B1094A1-96CE-4A8B-985C-92EDF8587D17}" srcOrd="1" destOrd="0" presId="urn:microsoft.com/office/officeart/2011/layout/CircleProcess"/>
    <dgm:cxn modelId="{8626A33E-58C2-4C44-A7A2-ECFBD3D717F2}" srcId="{2529B458-A6D6-426F-8566-0650785312A2}" destId="{552386AD-D564-4B45-A68A-945C8905BFD6}" srcOrd="0" destOrd="0" parTransId="{FBB6B085-D585-46ED-B6BB-937D36E3C36C}" sibTransId="{0718F3B6-83DE-4DC3-A6A2-594AA9E5819D}"/>
    <dgm:cxn modelId="{2BF11861-BB9A-4A98-9837-42E3807A77A0}" type="presOf" srcId="{552386AD-D564-4B45-A68A-945C8905BFD6}" destId="{87DA01B5-8A46-4546-A678-F5B3457E1675}" srcOrd="0" destOrd="0" presId="urn:microsoft.com/office/officeart/2011/layout/CircleProcess"/>
    <dgm:cxn modelId="{AA86AE7D-2B2B-4D05-A020-8520CFA95D4D}" type="presOf" srcId="{87AE2EEB-3093-6D47-8873-24F8D95D05AD}" destId="{2235EB07-41CC-491C-B491-E86CA638BC4E}" srcOrd="1" destOrd="0" presId="urn:microsoft.com/office/officeart/2011/layout/CircleProcess"/>
    <dgm:cxn modelId="{0E89487E-6285-4089-A355-8B949F815237}" srcId="{2529B458-A6D6-426F-8566-0650785312A2}" destId="{C887CBD9-63A1-44FE-B20D-222F88D8D84C}" srcOrd="1" destOrd="0" parTransId="{0F92C12E-5257-4506-BA8C-D29E53CE8B42}" sibTransId="{2169022E-90C7-4D2C-9780-676559DDCE18}"/>
    <dgm:cxn modelId="{BB83FB92-B725-4FC6-A956-6185C47C9D04}" srcId="{2529B458-A6D6-426F-8566-0650785312A2}" destId="{365691D4-9898-45CE-9011-CD3F98E11231}" srcOrd="2" destOrd="0" parTransId="{21EE098F-F80F-4664-AB30-D99A65E58AB3}" sibTransId="{69DC0E26-F146-4AD4-B94C-6627AA9DF047}"/>
    <dgm:cxn modelId="{ADB25396-FC44-4FFA-97C7-EB28333084C2}" type="presOf" srcId="{C8B22E86-E23B-47B5-91B5-9E796FE916F0}" destId="{75346F2A-86B9-480A-A608-0F06BDDC50B1}" srcOrd="1" destOrd="0" presId="urn:microsoft.com/office/officeart/2011/layout/CircleProcess"/>
    <dgm:cxn modelId="{D6995598-8FC8-4D08-BD5E-DCD31BC02AAB}" type="presOf" srcId="{365691D4-9898-45CE-9011-CD3F98E11231}" destId="{97B01407-9BA4-4F69-A0E4-BC2903077C96}" srcOrd="1" destOrd="0" presId="urn:microsoft.com/office/officeart/2011/layout/CircleProcess"/>
    <dgm:cxn modelId="{24B178A6-862E-40FA-A55D-BD20948F4612}" type="presOf" srcId="{2529B458-A6D6-426F-8566-0650785312A2}" destId="{C5DBBC66-32AB-4A86-A241-F4DC43CC7D09}" srcOrd="0" destOrd="0" presId="urn:microsoft.com/office/officeart/2011/layout/CircleProcess"/>
    <dgm:cxn modelId="{CC88C0B6-2F68-4C53-ADB8-CEE92A3FA9F8}" type="presOf" srcId="{C8B22E86-E23B-47B5-91B5-9E796FE916F0}" destId="{1EB012D3-42E5-4680-88C7-E6298433A8F9}" srcOrd="0" destOrd="0" presId="urn:microsoft.com/office/officeart/2011/layout/CircleProcess"/>
    <dgm:cxn modelId="{09A591B8-0762-406E-8F2A-4723BED00993}" srcId="{2529B458-A6D6-426F-8566-0650785312A2}" destId="{C8B22E86-E23B-47B5-91B5-9E796FE916F0}" srcOrd="5" destOrd="0" parTransId="{C53AC477-9EC0-41A7-9421-ADFEAADFF273}" sibTransId="{006C4B6A-53C9-473E-9B6A-D668B4D6EB26}"/>
    <dgm:cxn modelId="{FDDC91C1-3F73-47B8-B62A-4405E668B15C}" type="presOf" srcId="{C887CBD9-63A1-44FE-B20D-222F88D8D84C}" destId="{0DE13F9D-3C5A-4BBE-95BB-71DD4B43FA04}" srcOrd="0" destOrd="0" presId="urn:microsoft.com/office/officeart/2011/layout/CircleProcess"/>
    <dgm:cxn modelId="{F3E16BDB-5764-9E4C-BBB6-7E2B80F2146C}" srcId="{2529B458-A6D6-426F-8566-0650785312A2}" destId="{87AE2EEB-3093-6D47-8873-24F8D95D05AD}" srcOrd="4" destOrd="0" parTransId="{E4F5422F-E9D1-FF4E-B4C9-E7D1FBDE4F66}" sibTransId="{1FA96CEE-41E7-C74E-8F43-92B244BB3A96}"/>
    <dgm:cxn modelId="{2EEB1CED-E5B1-4B30-AC61-6F5217E35800}" type="presOf" srcId="{8DB89A38-4ECA-4894-A661-C4508DABBCD1}" destId="{BC05B6EC-1059-4758-892C-926C281A2651}" srcOrd="0" destOrd="0" presId="urn:microsoft.com/office/officeart/2011/layout/CircleProcess"/>
    <dgm:cxn modelId="{66E374F2-A663-4F56-AD2C-D37EDA483AF6}" type="presOf" srcId="{8DB89A38-4ECA-4894-A661-C4508DABBCD1}" destId="{C6ECC9AE-8C81-4D13-8352-EDBD1C394E63}" srcOrd="1" destOrd="0" presId="urn:microsoft.com/office/officeart/2011/layout/CircleProcess"/>
    <dgm:cxn modelId="{471ACEF8-877F-40FE-97C9-DC57F1D35758}" type="presOf" srcId="{552386AD-D564-4B45-A68A-945C8905BFD6}" destId="{7CEE0B92-224C-4D5C-BE2F-E4330C42D451}" srcOrd="1" destOrd="0" presId="urn:microsoft.com/office/officeart/2011/layout/CircleProcess"/>
    <dgm:cxn modelId="{2EC60438-DA1C-49D4-8CBC-6A9DB7FD41E7}" type="presParOf" srcId="{C5DBBC66-32AB-4A86-A241-F4DC43CC7D09}" destId="{7F53F573-6BEF-4754-B13A-08466841C61B}" srcOrd="0" destOrd="0" presId="urn:microsoft.com/office/officeart/2011/layout/CircleProcess"/>
    <dgm:cxn modelId="{F3649A85-F784-494D-9C8B-45FD51EDAC47}" type="presParOf" srcId="{7F53F573-6BEF-4754-B13A-08466841C61B}" destId="{70B84236-0B0A-4140-83CA-FC7D9A63BD74}" srcOrd="0" destOrd="0" presId="urn:microsoft.com/office/officeart/2011/layout/CircleProcess"/>
    <dgm:cxn modelId="{B4CCB5B2-C1C8-451B-8013-3338756DB80A}" type="presParOf" srcId="{C5DBBC66-32AB-4A86-A241-F4DC43CC7D09}" destId="{135A4703-B187-4754-94FA-985B024FB1EB}" srcOrd="1" destOrd="0" presId="urn:microsoft.com/office/officeart/2011/layout/CircleProcess"/>
    <dgm:cxn modelId="{0061B736-13A5-4362-8421-A7F6E022CE96}" type="presParOf" srcId="{135A4703-B187-4754-94FA-985B024FB1EB}" destId="{1EB012D3-42E5-4680-88C7-E6298433A8F9}" srcOrd="0" destOrd="0" presId="urn:microsoft.com/office/officeart/2011/layout/CircleProcess"/>
    <dgm:cxn modelId="{48AF209F-4C4B-4985-B3D8-B60927AAD8CD}" type="presParOf" srcId="{C5DBBC66-32AB-4A86-A241-F4DC43CC7D09}" destId="{75346F2A-86B9-480A-A608-0F06BDDC50B1}" srcOrd="2" destOrd="0" presId="urn:microsoft.com/office/officeart/2011/layout/CircleProcess"/>
    <dgm:cxn modelId="{D97D1C86-B917-4F86-A681-BC6E23B200F6}" type="presParOf" srcId="{C5DBBC66-32AB-4A86-A241-F4DC43CC7D09}" destId="{F3F33081-C747-48BB-A4B4-F01075B6439B}" srcOrd="3" destOrd="0" presId="urn:microsoft.com/office/officeart/2011/layout/CircleProcess"/>
    <dgm:cxn modelId="{3E93FF5E-DF5C-4290-8E03-377504D4E667}" type="presParOf" srcId="{F3F33081-C747-48BB-A4B4-F01075B6439B}" destId="{A05E7DBD-FB2C-AE4F-B577-9626D360C460}" srcOrd="0" destOrd="0" presId="urn:microsoft.com/office/officeart/2011/layout/CircleProcess"/>
    <dgm:cxn modelId="{1B1CA9F7-8A0B-4313-B739-C395255A4623}" type="presParOf" srcId="{C5DBBC66-32AB-4A86-A241-F4DC43CC7D09}" destId="{84D376A8-B1D0-473A-8EAF-5534D217F55F}" srcOrd="4" destOrd="0" presId="urn:microsoft.com/office/officeart/2011/layout/CircleProcess"/>
    <dgm:cxn modelId="{467788B6-A388-43E0-9A03-31168BA31C66}" type="presParOf" srcId="{84D376A8-B1D0-473A-8EAF-5534D217F55F}" destId="{35F52F6E-28DB-F343-AA39-320C6D3B288E}" srcOrd="0" destOrd="0" presId="urn:microsoft.com/office/officeart/2011/layout/CircleProcess"/>
    <dgm:cxn modelId="{3C389405-713E-4162-ACCC-B45359C9186A}" type="presParOf" srcId="{C5DBBC66-32AB-4A86-A241-F4DC43CC7D09}" destId="{2235EB07-41CC-491C-B491-E86CA638BC4E}" srcOrd="5" destOrd="0" presId="urn:microsoft.com/office/officeart/2011/layout/CircleProcess"/>
    <dgm:cxn modelId="{72E47C3D-DC7E-4943-9B79-A6850E01F214}" type="presParOf" srcId="{C5DBBC66-32AB-4A86-A241-F4DC43CC7D09}" destId="{396389EE-C128-4581-8B0B-754D96BD519B}" srcOrd="6" destOrd="0" presId="urn:microsoft.com/office/officeart/2011/layout/CircleProcess"/>
    <dgm:cxn modelId="{D383E846-EA32-47B0-B446-2BB9CE8899FF}" type="presParOf" srcId="{396389EE-C128-4581-8B0B-754D96BD519B}" destId="{CD518B55-DC5A-49B0-AD96-E28D6D2D88D2}" srcOrd="0" destOrd="0" presId="urn:microsoft.com/office/officeart/2011/layout/CircleProcess"/>
    <dgm:cxn modelId="{6720B3E3-0521-4364-A8D3-470B0384DCCD}" type="presParOf" srcId="{C5DBBC66-32AB-4A86-A241-F4DC43CC7D09}" destId="{C7B144AB-7296-4498-B565-3382C267E69D}" srcOrd="7" destOrd="0" presId="urn:microsoft.com/office/officeart/2011/layout/CircleProcess"/>
    <dgm:cxn modelId="{5AA7F0BA-4AC9-41A5-8AF5-1EBA4F3BAED8}" type="presParOf" srcId="{C7B144AB-7296-4498-B565-3382C267E69D}" destId="{BC05B6EC-1059-4758-892C-926C281A2651}" srcOrd="0" destOrd="0" presId="urn:microsoft.com/office/officeart/2011/layout/CircleProcess"/>
    <dgm:cxn modelId="{68BBDFA5-C63E-479D-B041-CF6CDFD3AC48}" type="presParOf" srcId="{C5DBBC66-32AB-4A86-A241-F4DC43CC7D09}" destId="{C6ECC9AE-8C81-4D13-8352-EDBD1C394E63}" srcOrd="8" destOrd="0" presId="urn:microsoft.com/office/officeart/2011/layout/CircleProcess"/>
    <dgm:cxn modelId="{CC5F3A84-D83E-4F64-8450-48022C2901BD}" type="presParOf" srcId="{C5DBBC66-32AB-4A86-A241-F4DC43CC7D09}" destId="{2A13F4CD-26B6-483A-A815-6537C94E028E}" srcOrd="9" destOrd="0" presId="urn:microsoft.com/office/officeart/2011/layout/CircleProcess"/>
    <dgm:cxn modelId="{427C8E7A-A793-42A7-BC03-C73D40A55F16}" type="presParOf" srcId="{2A13F4CD-26B6-483A-A815-6537C94E028E}" destId="{9CC6CB7E-2B9D-4BD5-AF65-7ADAFD836A54}" srcOrd="0" destOrd="0" presId="urn:microsoft.com/office/officeart/2011/layout/CircleProcess"/>
    <dgm:cxn modelId="{B746D9CB-C42F-4DB2-8250-2FB4D5DDE380}" type="presParOf" srcId="{C5DBBC66-32AB-4A86-A241-F4DC43CC7D09}" destId="{9876A07F-17A9-4E6C-9329-660FD3511F04}" srcOrd="10" destOrd="0" presId="urn:microsoft.com/office/officeart/2011/layout/CircleProcess"/>
    <dgm:cxn modelId="{29FDBC81-10C8-442B-BB05-33AEAA8C878F}" type="presParOf" srcId="{9876A07F-17A9-4E6C-9329-660FD3511F04}" destId="{60D664A1-3BBF-4ED4-B02A-8246956EFDF2}" srcOrd="0" destOrd="0" presId="urn:microsoft.com/office/officeart/2011/layout/CircleProcess"/>
    <dgm:cxn modelId="{CE1A355F-1949-45BF-A1A4-7CFE30CC35DD}" type="presParOf" srcId="{C5DBBC66-32AB-4A86-A241-F4DC43CC7D09}" destId="{97B01407-9BA4-4F69-A0E4-BC2903077C96}" srcOrd="11" destOrd="0" presId="urn:microsoft.com/office/officeart/2011/layout/CircleProcess"/>
    <dgm:cxn modelId="{F8ADCECC-1714-4F50-B32A-DD0EDCA4FF6D}" type="presParOf" srcId="{C5DBBC66-32AB-4A86-A241-F4DC43CC7D09}" destId="{27618D79-2E88-4F7C-8FE8-CA75433DBC27}" srcOrd="12" destOrd="0" presId="urn:microsoft.com/office/officeart/2011/layout/CircleProcess"/>
    <dgm:cxn modelId="{0F0A0E25-F2CB-4B0D-8FFA-EB3112B3D3E4}" type="presParOf" srcId="{27618D79-2E88-4F7C-8FE8-CA75433DBC27}" destId="{D36979F0-4002-4FE1-983A-0CDBA8E6CB0C}" srcOrd="0" destOrd="0" presId="urn:microsoft.com/office/officeart/2011/layout/CircleProcess"/>
    <dgm:cxn modelId="{C385F1EA-8A77-4371-B675-F195651A844B}" type="presParOf" srcId="{C5DBBC66-32AB-4A86-A241-F4DC43CC7D09}" destId="{BF5E6ACE-4CAC-4569-AD91-629672845E0F}" srcOrd="13" destOrd="0" presId="urn:microsoft.com/office/officeart/2011/layout/CircleProcess"/>
    <dgm:cxn modelId="{4F9E4FA5-3C04-4E7A-8B8E-23D22C0991AE}" type="presParOf" srcId="{BF5E6ACE-4CAC-4569-AD91-629672845E0F}" destId="{0DE13F9D-3C5A-4BBE-95BB-71DD4B43FA04}" srcOrd="0" destOrd="0" presId="urn:microsoft.com/office/officeart/2011/layout/CircleProcess"/>
    <dgm:cxn modelId="{020CB7E9-7B63-432F-A672-8D9249AA9F15}" type="presParOf" srcId="{C5DBBC66-32AB-4A86-A241-F4DC43CC7D09}" destId="{6B1094A1-96CE-4A8B-985C-92EDF8587D17}" srcOrd="14" destOrd="0" presId="urn:microsoft.com/office/officeart/2011/layout/CircleProcess"/>
    <dgm:cxn modelId="{832B90AB-5847-46DE-8FA6-D053F8C3C549}" type="presParOf" srcId="{C5DBBC66-32AB-4A86-A241-F4DC43CC7D09}" destId="{13056E2C-D7EE-4E27-BD1E-541B141BEDF2}" srcOrd="15" destOrd="0" presId="urn:microsoft.com/office/officeart/2011/layout/CircleProcess"/>
    <dgm:cxn modelId="{B70D360E-6222-4509-812D-E37224C494E1}" type="presParOf" srcId="{13056E2C-D7EE-4E27-BD1E-541B141BEDF2}" destId="{768F845F-42A6-46EE-A954-C47A432216E9}" srcOrd="0" destOrd="0" presId="urn:microsoft.com/office/officeart/2011/layout/CircleProcess"/>
    <dgm:cxn modelId="{41BF1337-1F8A-45A1-BE4B-8FD194E60218}" type="presParOf" srcId="{C5DBBC66-32AB-4A86-A241-F4DC43CC7D09}" destId="{FC72EA50-9527-4E22-919F-DA697A96A4B6}" srcOrd="16" destOrd="0" presId="urn:microsoft.com/office/officeart/2011/layout/CircleProcess"/>
    <dgm:cxn modelId="{C1CC7B0B-BCCE-4E93-BF14-5237E72D9C39}" type="presParOf" srcId="{FC72EA50-9527-4E22-919F-DA697A96A4B6}" destId="{87DA01B5-8A46-4546-A678-F5B3457E1675}" srcOrd="0" destOrd="0" presId="urn:microsoft.com/office/officeart/2011/layout/CircleProcess"/>
    <dgm:cxn modelId="{253162A0-4756-4D13-A9A5-B04D4032EDEA}" type="presParOf" srcId="{C5DBBC66-32AB-4A86-A241-F4DC43CC7D09}" destId="{7CEE0B92-224C-4D5C-BE2F-E4330C42D451}" srcOrd="17"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84236-0B0A-4140-83CA-FC7D9A63BD74}">
      <dsp:nvSpPr>
        <dsp:cNvPr id="0" name=""/>
        <dsp:cNvSpPr/>
      </dsp:nvSpPr>
      <dsp:spPr>
        <a:xfrm>
          <a:off x="8043791" y="983694"/>
          <a:ext cx="1482791" cy="1482509"/>
        </a:xfrm>
        <a:prstGeom prst="ellipse">
          <a:avLst/>
        </a:prstGeom>
        <a:gradFill rotWithShape="0">
          <a:gsLst>
            <a:gs pos="0">
              <a:schemeClr val="accent4">
                <a:hueOff val="0"/>
                <a:satOff val="0"/>
                <a:alphaOff val="0"/>
                <a:satMod val="103000"/>
                <a:tint val="94000"/>
                <a:lumMod val="0"/>
                <a:lumOff val="100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EB012D3-42E5-4680-88C7-E6298433A8F9}">
      <dsp:nvSpPr>
        <dsp:cNvPr id="0" name=""/>
        <dsp:cNvSpPr/>
      </dsp:nvSpPr>
      <dsp:spPr>
        <a:xfrm>
          <a:off x="8093719" y="1033120"/>
          <a:ext cx="1383875" cy="1383657"/>
        </a:xfrm>
        <a:prstGeom prst="ellipse">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glow rad="127000">
            <a:schemeClr val="accent6">
              <a:lumMod val="60000"/>
              <a:lumOff val="40000"/>
            </a:schemeClr>
          </a:glo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Visualizing the data based on the business requirements</a:t>
          </a:r>
        </a:p>
      </dsp:txBody>
      <dsp:txXfrm>
        <a:off x="8291550" y="1230822"/>
        <a:ext cx="988213" cy="988252"/>
      </dsp:txXfrm>
    </dsp:sp>
    <dsp:sp modelId="{A05E7DBD-FB2C-AE4F-B577-9626D360C460}">
      <dsp:nvSpPr>
        <dsp:cNvPr id="0" name=""/>
        <dsp:cNvSpPr/>
      </dsp:nvSpPr>
      <dsp:spPr>
        <a:xfrm rot="2700000">
          <a:off x="6512117" y="983527"/>
          <a:ext cx="1482582" cy="1482582"/>
        </a:xfrm>
        <a:prstGeom prst="teardrop">
          <a:avLst>
            <a:gd name="adj" fmla="val 100000"/>
          </a:avLst>
        </a:prstGeom>
        <a:gradFill rotWithShape="0">
          <a:gsLst>
            <a:gs pos="0">
              <a:schemeClr val="accent4">
                <a:hueOff val="-437063"/>
                <a:satOff val="-525"/>
                <a:lumOff val="-628"/>
                <a:alphaOff val="0"/>
                <a:tint val="98000"/>
                <a:satMod val="110000"/>
                <a:lumMod val="104000"/>
              </a:schemeClr>
            </a:gs>
            <a:gs pos="69000">
              <a:schemeClr val="accent4">
                <a:hueOff val="-437063"/>
                <a:satOff val="-525"/>
                <a:lumOff val="-628"/>
                <a:alphaOff val="0"/>
                <a:shade val="88000"/>
                <a:satMod val="130000"/>
                <a:lumMod val="92000"/>
              </a:schemeClr>
            </a:gs>
            <a:gs pos="100000">
              <a:schemeClr val="accent4">
                <a:hueOff val="-437063"/>
                <a:satOff val="-525"/>
                <a:lumOff val="-628"/>
                <a:alphaOff val="0"/>
                <a:shade val="78000"/>
                <a:satMod val="130000"/>
                <a:lumMod val="92000"/>
              </a:schemeClr>
            </a:gs>
          </a:gsLst>
          <a:lin ang="5400000" scaled="0"/>
        </a:gradFill>
        <a:ln>
          <a:noFill/>
        </a:ln>
        <a:effectLst>
          <a:glow rad="127000">
            <a:srgbClr val="FF0000"/>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5F52F6E-28DB-F343-AA39-320C6D3B288E}">
      <dsp:nvSpPr>
        <dsp:cNvPr id="0" name=""/>
        <dsp:cNvSpPr/>
      </dsp:nvSpPr>
      <dsp:spPr>
        <a:xfrm>
          <a:off x="6561942" y="1033120"/>
          <a:ext cx="1383875" cy="1383657"/>
        </a:xfrm>
        <a:prstGeom prst="ellipse">
          <a:avLst/>
        </a:prstGeom>
        <a:solidFill>
          <a:schemeClr val="lt1">
            <a:alpha val="90000"/>
            <a:hueOff val="0"/>
            <a:satOff val="0"/>
            <a:lumOff val="0"/>
            <a:alphaOff val="0"/>
          </a:schemeClr>
        </a:solidFill>
        <a:ln w="9525" cap="flat" cmpd="sng" algn="ctr">
          <a:solidFill>
            <a:schemeClr val="accent4">
              <a:hueOff val="-437063"/>
              <a:satOff val="-525"/>
              <a:lumOff val="-628"/>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Gathering the business requirements </a:t>
          </a:r>
        </a:p>
      </dsp:txBody>
      <dsp:txXfrm>
        <a:off x="6759773" y="1230822"/>
        <a:ext cx="988213" cy="988252"/>
      </dsp:txXfrm>
    </dsp:sp>
    <dsp:sp modelId="{CD518B55-DC5A-49B0-AD96-E28D6D2D88D2}">
      <dsp:nvSpPr>
        <dsp:cNvPr id="0" name=""/>
        <dsp:cNvSpPr/>
      </dsp:nvSpPr>
      <dsp:spPr>
        <a:xfrm rot="2700000">
          <a:off x="4980339" y="983527"/>
          <a:ext cx="1482582" cy="1482582"/>
        </a:xfrm>
        <a:prstGeom prst="teardrop">
          <a:avLst>
            <a:gd name="adj" fmla="val 100000"/>
          </a:avLst>
        </a:prstGeom>
        <a:gradFill rotWithShape="0">
          <a:gsLst>
            <a:gs pos="0">
              <a:schemeClr val="accent4">
                <a:hueOff val="-874125"/>
                <a:satOff val="-1050"/>
                <a:lumOff val="-1255"/>
                <a:alphaOff val="0"/>
                <a:tint val="98000"/>
                <a:satMod val="110000"/>
                <a:lumMod val="104000"/>
              </a:schemeClr>
            </a:gs>
            <a:gs pos="69000">
              <a:schemeClr val="accent4">
                <a:hueOff val="-874125"/>
                <a:satOff val="-1050"/>
                <a:lumOff val="-1255"/>
                <a:alphaOff val="0"/>
                <a:shade val="88000"/>
                <a:satMod val="130000"/>
                <a:lumMod val="92000"/>
              </a:schemeClr>
            </a:gs>
            <a:gs pos="100000">
              <a:schemeClr val="accent4">
                <a:hueOff val="-874125"/>
                <a:satOff val="-1050"/>
                <a:lumOff val="-1255"/>
                <a:alphaOff val="0"/>
                <a:shade val="78000"/>
                <a:satMod val="130000"/>
                <a:lumMod val="92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C05B6EC-1059-4758-892C-926C281A2651}">
      <dsp:nvSpPr>
        <dsp:cNvPr id="0" name=""/>
        <dsp:cNvSpPr/>
      </dsp:nvSpPr>
      <dsp:spPr>
        <a:xfrm>
          <a:off x="5030164" y="1033120"/>
          <a:ext cx="1383875" cy="1383657"/>
        </a:xfrm>
        <a:prstGeom prst="ellipse">
          <a:avLst/>
        </a:prstGeom>
        <a:solidFill>
          <a:schemeClr val="lt1">
            <a:alpha val="90000"/>
            <a:hueOff val="0"/>
            <a:satOff val="0"/>
            <a:lumOff val="0"/>
            <a:alphaOff val="0"/>
          </a:schemeClr>
        </a:solidFill>
        <a:ln w="9525" cap="flat" cmpd="sng" algn="ctr">
          <a:solidFill>
            <a:schemeClr val="accent4">
              <a:hueOff val="-874125"/>
              <a:satOff val="-1050"/>
              <a:lumOff val="-1255"/>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Optimizing the integration to increase the performance</a:t>
          </a:r>
          <a:endParaRPr lang="en-US" sz="1200" kern="1200" dirty="0"/>
        </a:p>
      </dsp:txBody>
      <dsp:txXfrm>
        <a:off x="5227995" y="1230822"/>
        <a:ext cx="988213" cy="988252"/>
      </dsp:txXfrm>
    </dsp:sp>
    <dsp:sp modelId="{9CC6CB7E-2B9D-4BD5-AF65-7ADAFD836A54}">
      <dsp:nvSpPr>
        <dsp:cNvPr id="0" name=""/>
        <dsp:cNvSpPr/>
      </dsp:nvSpPr>
      <dsp:spPr>
        <a:xfrm rot="2700000">
          <a:off x="3448562" y="983527"/>
          <a:ext cx="1482582" cy="1482582"/>
        </a:xfrm>
        <a:prstGeom prst="teardrop">
          <a:avLst>
            <a:gd name="adj" fmla="val 100000"/>
          </a:avLst>
        </a:prstGeom>
        <a:gradFill rotWithShape="0">
          <a:gsLst>
            <a:gs pos="0">
              <a:schemeClr val="accent4">
                <a:hueOff val="2598923"/>
                <a:satOff val="-11992"/>
                <a:alphaOff val="0"/>
                <a:satMod val="103000"/>
                <a:tint val="94000"/>
                <a:lumMod val="38000"/>
                <a:lumOff val="62000"/>
              </a:schemeClr>
            </a:gs>
            <a:gs pos="0">
              <a:schemeClr val="accent4">
                <a:hueOff val="2598923"/>
                <a:satOff val="-11992"/>
                <a:lumOff val="441"/>
                <a:alphaOff val="0"/>
                <a:satMod val="110000"/>
                <a:lumMod val="100000"/>
                <a:shade val="100000"/>
              </a:schemeClr>
            </a:gs>
            <a:gs pos="100000">
              <a:schemeClr val="accent4">
                <a:hueOff val="2598923"/>
                <a:satOff val="-11992"/>
                <a:lumOff val="441"/>
                <a:alphaOff val="0"/>
                <a:lumMod val="99000"/>
                <a:satMod val="120000"/>
                <a:shade val="78000"/>
              </a:schemeClr>
            </a:gs>
          </a:gsLst>
          <a:lin ang="5400000" scaled="0"/>
        </a:gradFill>
        <a:ln>
          <a:noFill/>
        </a:ln>
        <a:effectLst>
          <a:glow rad="127000">
            <a:srgbClr val="0070C0"/>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0D664A1-3BBF-4ED4-B02A-8246956EFDF2}">
      <dsp:nvSpPr>
        <dsp:cNvPr id="0" name=""/>
        <dsp:cNvSpPr/>
      </dsp:nvSpPr>
      <dsp:spPr>
        <a:xfrm>
          <a:off x="3498386" y="1033120"/>
          <a:ext cx="1383875" cy="1383657"/>
        </a:xfrm>
        <a:prstGeom prst="ellipse">
          <a:avLst/>
        </a:prstGeom>
        <a:solidFill>
          <a:schemeClr val="lt1">
            <a:hueOff val="0"/>
            <a:satOff val="0"/>
            <a:lumOff val="0"/>
          </a:schemeClr>
        </a:solidFill>
        <a:ln w="9525" cap="flat" cmpd="sng" algn="ctr">
          <a:solidFill>
            <a:schemeClr val="accent4">
              <a:hueOff val="-1311188"/>
              <a:satOff val="-1575"/>
              <a:lumOff val="-1883"/>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Data Integration using </a:t>
          </a:r>
          <a:r>
            <a:rPr lang="en-US" sz="1200" kern="1200" dirty="0" err="1"/>
            <a:t>Talend</a:t>
          </a:r>
          <a:endParaRPr lang="en-US" sz="1200" kern="1200" dirty="0"/>
        </a:p>
      </dsp:txBody>
      <dsp:txXfrm>
        <a:off x="3695275" y="1230822"/>
        <a:ext cx="988213" cy="988252"/>
      </dsp:txXfrm>
    </dsp:sp>
    <dsp:sp modelId="{D36979F0-4002-4FE1-983A-0CDBA8E6CB0C}">
      <dsp:nvSpPr>
        <dsp:cNvPr id="0" name=""/>
        <dsp:cNvSpPr/>
      </dsp:nvSpPr>
      <dsp:spPr>
        <a:xfrm rot="2700000">
          <a:off x="1916784" y="983527"/>
          <a:ext cx="1482582" cy="1482582"/>
        </a:xfrm>
        <a:prstGeom prst="teardrop">
          <a:avLst>
            <a:gd name="adj" fmla="val 100000"/>
          </a:avLst>
        </a:prstGeom>
        <a:gradFill rotWithShape="0">
          <a:gsLst>
            <a:gs pos="0">
              <a:schemeClr val="accent4">
                <a:hueOff val="5197846"/>
                <a:satOff val="-23984"/>
                <a:alphaOff val="0"/>
                <a:satMod val="103000"/>
                <a:tint val="94000"/>
                <a:lumMod val="0"/>
                <a:lumOff val="100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glow rad="127000">
            <a:srgbClr val="7030A0"/>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DE13F9D-3C5A-4BBE-95BB-71DD4B43FA04}">
      <dsp:nvSpPr>
        <dsp:cNvPr id="0" name=""/>
        <dsp:cNvSpPr/>
      </dsp:nvSpPr>
      <dsp:spPr>
        <a:xfrm>
          <a:off x="1966608" y="1033120"/>
          <a:ext cx="1383875" cy="1383657"/>
        </a:xfrm>
        <a:prstGeom prst="ellipse">
          <a:avLst/>
        </a:prstGeom>
        <a:solidFill>
          <a:schemeClr val="lt1">
            <a:alpha val="90000"/>
            <a:hueOff val="0"/>
            <a:satOff val="0"/>
            <a:lumOff val="0"/>
            <a:alphaOff val="0"/>
          </a:schemeClr>
        </a:solidFill>
        <a:ln w="9525" cap="flat" cmpd="sng" algn="ctr">
          <a:solidFill>
            <a:schemeClr val="accent4">
              <a:hueOff val="-1748251"/>
              <a:satOff val="-2100"/>
              <a:lumOff val="-251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Procuring the missing data from the Business people</a:t>
          </a:r>
        </a:p>
      </dsp:txBody>
      <dsp:txXfrm>
        <a:off x="2163497" y="1230822"/>
        <a:ext cx="988213" cy="988252"/>
      </dsp:txXfrm>
    </dsp:sp>
    <dsp:sp modelId="{768F845F-42A6-46EE-A954-C47A432216E9}">
      <dsp:nvSpPr>
        <dsp:cNvPr id="0" name=""/>
        <dsp:cNvSpPr/>
      </dsp:nvSpPr>
      <dsp:spPr>
        <a:xfrm rot="2700000">
          <a:off x="385006" y="983527"/>
          <a:ext cx="1482582" cy="1482582"/>
        </a:xfrm>
        <a:prstGeom prst="teardrop">
          <a:avLst>
            <a:gd name="adj" fmla="val 100000"/>
          </a:avLst>
        </a:prstGeom>
        <a:gradFill rotWithShape="0">
          <a:gsLst>
            <a:gs pos="0">
              <a:schemeClr val="accent4">
                <a:hueOff val="10395692"/>
                <a:satOff val="-47968"/>
                <a:alphaOff val="0"/>
                <a:satMod val="103000"/>
                <a:tint val="94000"/>
                <a:lumMod val="0"/>
                <a:lumOff val="100000"/>
              </a:schemeClr>
            </a:gs>
            <a:gs pos="9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glow rad="127000">
            <a:schemeClr val="accent6">
              <a:lumMod val="75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7DA01B5-8A46-4546-A678-F5B3457E1675}">
      <dsp:nvSpPr>
        <dsp:cNvPr id="0" name=""/>
        <dsp:cNvSpPr/>
      </dsp:nvSpPr>
      <dsp:spPr>
        <a:xfrm>
          <a:off x="433888" y="1033120"/>
          <a:ext cx="1383875" cy="1383657"/>
        </a:xfrm>
        <a:prstGeom prst="ellipse">
          <a:avLst/>
        </a:prstGeom>
        <a:solidFill>
          <a:schemeClr val="lt1">
            <a:alpha val="90000"/>
            <a:hueOff val="0"/>
            <a:satOff val="0"/>
            <a:lumOff val="0"/>
            <a:alphaOff val="0"/>
          </a:schemeClr>
        </a:solidFill>
        <a:ln w="9525" cap="flat" cmpd="sng" algn="ctr">
          <a:solidFill>
            <a:schemeClr val="accent4">
              <a:hueOff val="-2185313"/>
              <a:satOff val="-2625"/>
              <a:lumOff val="-3138"/>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Understanding the Source &amp; Destination Data Structure</a:t>
          </a:r>
        </a:p>
      </dsp:txBody>
      <dsp:txXfrm>
        <a:off x="631719" y="1230822"/>
        <a:ext cx="988213" cy="988252"/>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12/28/2017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12/28/2017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12/28/2017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C2518-01D7-474C-8D0B-87A60D855322}"/>
              </a:ext>
            </a:extLst>
          </p:cNvPr>
          <p:cNvSpPr>
            <a:spLocks noGrp="1"/>
          </p:cNvSpPr>
          <p:nvPr>
            <p:ph type="ctrTitle"/>
          </p:nvPr>
        </p:nvSpPr>
        <p:spPr/>
        <p:txBody>
          <a:bodyPr>
            <a:normAutofit/>
          </a:bodyPr>
          <a:lstStyle/>
          <a:p>
            <a:r>
              <a:rPr lang="en-US" sz="6000" dirty="0">
                <a:latin typeface="Berlin Sans FB" panose="020E0602020502020306" pitchFamily="34" charset="0"/>
              </a:rPr>
              <a:t>Data warehousing </a:t>
            </a:r>
            <a:r>
              <a:rPr lang="en-US" dirty="0"/>
              <a:t>– </a:t>
            </a:r>
            <a:r>
              <a:rPr lang="en-US" sz="4900" dirty="0">
                <a:latin typeface="Berlin Sans FB Demi" panose="020E0802020502020306" pitchFamily="34" charset="0"/>
              </a:rPr>
              <a:t>Business Intelligence</a:t>
            </a:r>
          </a:p>
        </p:txBody>
      </p:sp>
      <p:sp>
        <p:nvSpPr>
          <p:cNvPr id="3" name="Subtitle 2">
            <a:extLst>
              <a:ext uri="{FF2B5EF4-FFF2-40B4-BE49-F238E27FC236}">
                <a16:creationId xmlns:a16="http://schemas.microsoft.com/office/drawing/2014/main" id="{EE8CA615-ED44-4BCA-AAC7-263712A9DAAE}"/>
              </a:ext>
            </a:extLst>
          </p:cNvPr>
          <p:cNvSpPr>
            <a:spLocks noGrp="1"/>
          </p:cNvSpPr>
          <p:nvPr>
            <p:ph type="subTitle" idx="1"/>
          </p:nvPr>
        </p:nvSpPr>
        <p:spPr>
          <a:xfrm>
            <a:off x="2417780" y="3514272"/>
            <a:ext cx="6664518" cy="588601"/>
          </a:xfrm>
        </p:spPr>
        <p:txBody>
          <a:bodyPr>
            <a:normAutofit lnSpcReduction="10000"/>
          </a:bodyPr>
          <a:lstStyle/>
          <a:p>
            <a:r>
              <a:rPr lang="en-US" dirty="0"/>
              <a:t>Final Project     </a:t>
            </a:r>
            <a:r>
              <a:rPr lang="en-US" sz="1400" dirty="0"/>
              <a:t>on      </a:t>
            </a:r>
            <a:r>
              <a:rPr lang="en-US" sz="2400" dirty="0">
                <a:latin typeface="Bradley Hand ITC" panose="03070402050302030203" pitchFamily="66" charset="0"/>
              </a:rPr>
              <a:t>Retail Business </a:t>
            </a:r>
          </a:p>
        </p:txBody>
      </p:sp>
      <p:sp>
        <p:nvSpPr>
          <p:cNvPr id="4" name="Subtitle 2">
            <a:extLst>
              <a:ext uri="{FF2B5EF4-FFF2-40B4-BE49-F238E27FC236}">
                <a16:creationId xmlns:a16="http://schemas.microsoft.com/office/drawing/2014/main" id="{260DF1EC-2EFF-478D-9FE1-D8D793E13169}"/>
              </a:ext>
            </a:extLst>
          </p:cNvPr>
          <p:cNvSpPr txBox="1">
            <a:spLocks/>
          </p:cNvSpPr>
          <p:nvPr/>
        </p:nvSpPr>
        <p:spPr>
          <a:xfrm>
            <a:off x="9082298" y="5177420"/>
            <a:ext cx="2551785" cy="588601"/>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US" dirty="0">
                <a:latin typeface="Forte" panose="03060902040502070203" pitchFamily="66" charset="0"/>
              </a:rPr>
              <a:t>Malick </a:t>
            </a:r>
            <a:r>
              <a:rPr lang="en-US" dirty="0" err="1">
                <a:latin typeface="Forte" panose="03060902040502070203" pitchFamily="66" charset="0"/>
              </a:rPr>
              <a:t>fairoz</a:t>
            </a:r>
            <a:endParaRPr lang="en-US" dirty="0">
              <a:latin typeface="Forte" panose="03060902040502070203" pitchFamily="66" charset="0"/>
            </a:endParaRPr>
          </a:p>
        </p:txBody>
      </p:sp>
      <p:pic>
        <p:nvPicPr>
          <p:cNvPr id="5" name="Content Placeholder 12">
            <a:extLst>
              <a:ext uri="{FF2B5EF4-FFF2-40B4-BE49-F238E27FC236}">
                <a16:creationId xmlns:a16="http://schemas.microsoft.com/office/drawing/2014/main" id="{30370798-89D5-403C-8770-D9CDFBF99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450" y="150223"/>
            <a:ext cx="5366499" cy="789949"/>
          </a:xfrm>
          <a:prstGeom prst="rect">
            <a:avLst/>
          </a:prstGeom>
          <a:effectLst>
            <a:glow>
              <a:schemeClr val="accent1"/>
            </a:glow>
          </a:effectLst>
        </p:spPr>
      </p:pic>
    </p:spTree>
    <p:extLst>
      <p:ext uri="{BB962C8B-B14F-4D97-AF65-F5344CB8AC3E}">
        <p14:creationId xmlns:p14="http://schemas.microsoft.com/office/powerpoint/2010/main" val="500812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C6CD-D764-4A50-9056-5375D0DACC33}"/>
              </a:ext>
            </a:extLst>
          </p:cNvPr>
          <p:cNvSpPr>
            <a:spLocks noGrp="1"/>
          </p:cNvSpPr>
          <p:nvPr>
            <p:ph type="title"/>
          </p:nvPr>
        </p:nvSpPr>
        <p:spPr/>
        <p:txBody>
          <a:bodyPr/>
          <a:lstStyle/>
          <a:p>
            <a:r>
              <a:rPr lang="en-US" dirty="0"/>
              <a:t>Optimization</a:t>
            </a:r>
          </a:p>
        </p:txBody>
      </p:sp>
      <p:sp>
        <p:nvSpPr>
          <p:cNvPr id="3" name="Subtitle 2">
            <a:extLst>
              <a:ext uri="{FF2B5EF4-FFF2-40B4-BE49-F238E27FC236}">
                <a16:creationId xmlns:a16="http://schemas.microsoft.com/office/drawing/2014/main" id="{262FD28D-B8FE-4BEF-B37F-EB0B83882AE0}"/>
              </a:ext>
            </a:extLst>
          </p:cNvPr>
          <p:cNvSpPr txBox="1">
            <a:spLocks/>
          </p:cNvSpPr>
          <p:nvPr/>
        </p:nvSpPr>
        <p:spPr>
          <a:xfrm>
            <a:off x="1412973" y="2029467"/>
            <a:ext cx="9366054" cy="2974779"/>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200" dirty="0">
                <a:latin typeface="Arial" panose="020B0604020202020204" pitchFamily="34" charset="0"/>
                <a:cs typeface="Arial" panose="020B0604020202020204" pitchFamily="34" charset="0"/>
              </a:rPr>
              <a:t>Increasing the JVM ram speed specification to higher limit</a:t>
            </a:r>
          </a:p>
          <a:p>
            <a:r>
              <a:rPr lang="en-US" sz="1200" dirty="0">
                <a:latin typeface="Arial" panose="020B0604020202020204" pitchFamily="34" charset="0"/>
                <a:cs typeface="Arial" panose="020B0604020202020204" pitchFamily="34" charset="0"/>
              </a:rPr>
              <a:t>Created a super job to run the certain tables in parallel and certain table in serial</a:t>
            </a:r>
          </a:p>
          <a:p>
            <a:r>
              <a:rPr lang="en-US" sz="1200" dirty="0">
                <a:latin typeface="Arial" panose="020B0604020202020204" pitchFamily="34" charset="0"/>
                <a:cs typeface="Arial" panose="020B0604020202020204" pitchFamily="34" charset="0"/>
              </a:rPr>
              <a:t>Increased the number of row commit to high so that the job runs continuously</a:t>
            </a:r>
          </a:p>
          <a:p>
            <a:r>
              <a:rPr lang="en-US" sz="1200" dirty="0">
                <a:latin typeface="Arial" panose="020B0604020202020204" pitchFamily="34" charset="0"/>
                <a:cs typeface="Arial" panose="020B0604020202020204" pitchFamily="34" charset="0"/>
              </a:rPr>
              <a:t>Increased the batch parallelism X4 to run the data parallelly on a single table itself</a:t>
            </a:r>
          </a:p>
          <a:p>
            <a:r>
              <a:rPr lang="en-US" sz="1200" dirty="0">
                <a:latin typeface="Arial" panose="020B0604020202020204" pitchFamily="34" charset="0"/>
                <a:cs typeface="Arial" panose="020B0604020202020204" pitchFamily="34" charset="0"/>
              </a:rPr>
              <a:t>Selected only the required column from the source table</a:t>
            </a:r>
          </a:p>
          <a:p>
            <a:r>
              <a:rPr lang="en-US" sz="1200" dirty="0">
                <a:latin typeface="Arial" panose="020B0604020202020204" pitchFamily="34" charset="0"/>
                <a:cs typeface="Arial" panose="020B0604020202020204" pitchFamily="34" charset="0"/>
              </a:rPr>
              <a:t>Stream and Cursor option are used in the advanced settings of the </a:t>
            </a:r>
            <a:r>
              <a:rPr lang="en-US" sz="1200" dirty="0" err="1">
                <a:latin typeface="Arial" panose="020B0604020202020204" pitchFamily="34" charset="0"/>
                <a:cs typeface="Arial" panose="020B0604020202020204" pitchFamily="34" charset="0"/>
              </a:rPr>
              <a:t>coponents</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Indexes are created on the required source data columns, which can improve the select query performance</a:t>
            </a:r>
          </a:p>
        </p:txBody>
      </p:sp>
    </p:spTree>
    <p:extLst>
      <p:ext uri="{BB962C8B-B14F-4D97-AF65-F5344CB8AC3E}">
        <p14:creationId xmlns:p14="http://schemas.microsoft.com/office/powerpoint/2010/main" val="3123131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7" name="Rectangle 13">
            <a:extLst>
              <a:ext uri="{FF2B5EF4-FFF2-40B4-BE49-F238E27FC236}">
                <a16:creationId xmlns:a16="http://schemas.microsoft.com/office/drawing/2014/main" id="{1CE580D1-F917-4567-AFB4-99AA9B52AD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15">
            <a:extLst>
              <a:ext uri="{FF2B5EF4-FFF2-40B4-BE49-F238E27FC236}">
                <a16:creationId xmlns:a16="http://schemas.microsoft.com/office/drawing/2014/main" id="{1F5620B8-A2D8-4568-B566-F0453A0D916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17">
            <a:extLst>
              <a:ext uri="{FF2B5EF4-FFF2-40B4-BE49-F238E27FC236}">
                <a16:creationId xmlns:a16="http://schemas.microsoft.com/office/drawing/2014/main" id="{1C7D2BA4-4B7A-4596-8BCC-5CF71542389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9">
            <a:extLst>
              <a:ext uri="{FF2B5EF4-FFF2-40B4-BE49-F238E27FC236}">
                <a16:creationId xmlns:a16="http://schemas.microsoft.com/office/drawing/2014/main" id="{C9D4B225-18E9-4C5B-94D8-2ABE6D161E4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6" name="Rectangle 21">
            <a:extLst>
              <a:ext uri="{FF2B5EF4-FFF2-40B4-BE49-F238E27FC236}">
                <a16:creationId xmlns:a16="http://schemas.microsoft.com/office/drawing/2014/main" id="{021A4066-B261-49FE-952E-A0FE3EE75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1958111-BC13-4D45-AB27-0C2C83F9BA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6" name="Picture 25">
            <a:extLst>
              <a:ext uri="{FF2B5EF4-FFF2-40B4-BE49-F238E27FC236}">
                <a16:creationId xmlns:a16="http://schemas.microsoft.com/office/drawing/2014/main" id="{D42F4933-2ECF-4EE5-BCE4-F19E3CA609F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C6FAC23C-014D-4AC5-AD1B-36F7D0E7EF3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81B4579-E2EA-4BD7-94FF-0A0BEE135C6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2" name="Group 31">
            <a:extLst>
              <a:ext uri="{FF2B5EF4-FFF2-40B4-BE49-F238E27FC236}">
                <a16:creationId xmlns:a16="http://schemas.microsoft.com/office/drawing/2014/main" id="{82188758-E18A-4CE5-9D03-F4BF5D887C3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33" name="Rectangle 32">
              <a:extLst>
                <a:ext uri="{FF2B5EF4-FFF2-40B4-BE49-F238E27FC236}">
                  <a16:creationId xmlns:a16="http://schemas.microsoft.com/office/drawing/2014/main" id="{821513DD-C15F-4381-AEA6-ED9E5E218CA6}"/>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ED2DE01-7F43-4858-85FC-27022DA78120}"/>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Placeholder 6" descr="A screenshot of a computer&#10;&#10;Description generated with very high confidence">
            <a:extLst>
              <a:ext uri="{FF2B5EF4-FFF2-40B4-BE49-F238E27FC236}">
                <a16:creationId xmlns:a16="http://schemas.microsoft.com/office/drawing/2014/main" id="{46490F02-C9CE-4CA8-B279-2D1C1E4950A7}"/>
              </a:ext>
            </a:extLst>
          </p:cNvPr>
          <p:cNvPicPr>
            <a:picLocks noGrp="1" noChangeAspect="1"/>
          </p:cNvPicPr>
          <p:nvPr>
            <p:ph type="pic" idx="1"/>
          </p:nvPr>
        </p:nvPicPr>
        <p:blipFill rotWithShape="1">
          <a:blip r:embed="rId3"/>
          <a:srcRect l="16655" r="13195"/>
          <a:stretch/>
        </p:blipFill>
        <p:spPr>
          <a:xfrm>
            <a:off x="6093926" y="1116345"/>
            <a:ext cx="4821551" cy="3866172"/>
          </a:xfrm>
          <a:prstGeom prst="rect">
            <a:avLst/>
          </a:prstGeom>
        </p:spPr>
      </p:pic>
      <p:sp>
        <p:nvSpPr>
          <p:cNvPr id="8" name="Title 7">
            <a:extLst>
              <a:ext uri="{FF2B5EF4-FFF2-40B4-BE49-F238E27FC236}">
                <a16:creationId xmlns:a16="http://schemas.microsoft.com/office/drawing/2014/main" id="{FBD31649-1ACD-4F15-B4CB-C88F9949541F}"/>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dirty="0" err="1"/>
              <a:t>Talend</a:t>
            </a:r>
            <a:r>
              <a:rPr lang="en-US" dirty="0"/>
              <a:t> JOB performance</a:t>
            </a:r>
          </a:p>
        </p:txBody>
      </p:sp>
      <p:sp>
        <p:nvSpPr>
          <p:cNvPr id="9" name="Text Placeholder 8">
            <a:extLst>
              <a:ext uri="{FF2B5EF4-FFF2-40B4-BE49-F238E27FC236}">
                <a16:creationId xmlns:a16="http://schemas.microsoft.com/office/drawing/2014/main" id="{68A2FA44-9CED-4D6A-8A65-F9CB69B799E0}"/>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indent="-228600">
              <a:buFont typeface="Arial" panose="020B0604020202020204" pitchFamily="34" charset="0"/>
              <a:buChar char="•"/>
            </a:pPr>
            <a:r>
              <a:rPr lang="en-US" dirty="0"/>
              <a:t>The entire data integration process for the data warehouse took only 20 minutes to complete for 48 million records</a:t>
            </a:r>
          </a:p>
          <a:p>
            <a:pPr indent="-228600">
              <a:buFont typeface="Arial" panose="020B0604020202020204" pitchFamily="34" charset="0"/>
              <a:buChar char="•"/>
            </a:pPr>
            <a:r>
              <a:rPr lang="en-US" i="1" dirty="0"/>
              <a:t>Starting job SUPERJOB at 15:03 14/12/2017.</a:t>
            </a:r>
            <a:endParaRPr lang="en-US" dirty="0"/>
          </a:p>
          <a:p>
            <a:pPr indent="-228600">
              <a:buFont typeface="Arial" panose="020B0604020202020204" pitchFamily="34" charset="0"/>
              <a:buChar char="•"/>
            </a:pPr>
            <a:r>
              <a:rPr lang="en-US" i="1" dirty="0"/>
              <a:t>Job SUPERJOB ended at 15:23 14/12/2017. [exit code=0]</a:t>
            </a:r>
            <a:endParaRPr lang="en-US" dirty="0"/>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148934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AB666-13A1-4DC5-AE1A-9A6C61C8DCE4}"/>
              </a:ext>
            </a:extLst>
          </p:cNvPr>
          <p:cNvSpPr>
            <a:spLocks noGrp="1"/>
          </p:cNvSpPr>
          <p:nvPr>
            <p:ph type="title"/>
          </p:nvPr>
        </p:nvSpPr>
        <p:spPr/>
        <p:txBody>
          <a:bodyPr/>
          <a:lstStyle/>
          <a:p>
            <a:r>
              <a:rPr lang="en-US" dirty="0"/>
              <a:t>Visualization	</a:t>
            </a:r>
          </a:p>
        </p:txBody>
      </p:sp>
      <p:sp>
        <p:nvSpPr>
          <p:cNvPr id="3" name="Subtitle 2">
            <a:extLst>
              <a:ext uri="{FF2B5EF4-FFF2-40B4-BE49-F238E27FC236}">
                <a16:creationId xmlns:a16="http://schemas.microsoft.com/office/drawing/2014/main" id="{E99BD646-2FDA-4F55-B690-9BA9D28E1E13}"/>
              </a:ext>
            </a:extLst>
          </p:cNvPr>
          <p:cNvSpPr txBox="1">
            <a:spLocks/>
          </p:cNvSpPr>
          <p:nvPr/>
        </p:nvSpPr>
        <p:spPr>
          <a:xfrm>
            <a:off x="1412973" y="2029467"/>
            <a:ext cx="9366054" cy="2974779"/>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200" dirty="0">
                <a:latin typeface="Arial" panose="020B0604020202020204" pitchFamily="34" charset="0"/>
                <a:cs typeface="Arial" panose="020B0604020202020204" pitchFamily="34" charset="0"/>
              </a:rPr>
              <a:t>Understanding the business requirements to generate the meaning information from the data warehouse</a:t>
            </a:r>
          </a:p>
          <a:p>
            <a:r>
              <a:rPr lang="en-US" sz="1200" dirty="0">
                <a:latin typeface="Arial" panose="020B0604020202020204" pitchFamily="34" charset="0"/>
                <a:cs typeface="Arial" panose="020B0604020202020204" pitchFamily="34" charset="0"/>
              </a:rPr>
              <a:t>The loaded Data warehouse can be visualized to answer the business questions </a:t>
            </a:r>
          </a:p>
          <a:p>
            <a:r>
              <a:rPr lang="en-US" sz="1200" dirty="0">
                <a:latin typeface="Arial" panose="020B0604020202020204" pitchFamily="34" charset="0"/>
                <a:cs typeface="Arial" panose="020B0604020202020204" pitchFamily="34" charset="0"/>
              </a:rPr>
              <a:t>It is done using the </a:t>
            </a:r>
            <a:r>
              <a:rPr lang="en-US" sz="1200" dirty="0" err="1">
                <a:latin typeface="Arial" panose="020B0604020202020204" pitchFamily="34" charset="0"/>
                <a:cs typeface="Arial" panose="020B0604020202020204" pitchFamily="34" charset="0"/>
              </a:rPr>
              <a:t>PowerBI</a:t>
            </a:r>
            <a:r>
              <a:rPr lang="en-US" sz="1200" dirty="0">
                <a:latin typeface="Arial" panose="020B0604020202020204" pitchFamily="34" charset="0"/>
                <a:cs typeface="Arial" panose="020B0604020202020204" pitchFamily="34" charset="0"/>
              </a:rPr>
              <a:t>, Tableau, </a:t>
            </a:r>
            <a:r>
              <a:rPr lang="en-US" sz="1200" dirty="0" err="1">
                <a:latin typeface="Arial" panose="020B0604020202020204" pitchFamily="34" charset="0"/>
                <a:cs typeface="Arial" panose="020B0604020202020204" pitchFamily="34" charset="0"/>
              </a:rPr>
              <a:t>QlikSence</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major analyzation are </a:t>
            </a:r>
          </a:p>
          <a:p>
            <a:pPr lvl="1"/>
            <a:r>
              <a:rPr lang="en-US" sz="1000" dirty="0">
                <a:latin typeface="Arial" panose="020B0604020202020204" pitchFamily="34" charset="0"/>
                <a:cs typeface="Arial" panose="020B0604020202020204" pitchFamily="34" charset="0"/>
              </a:rPr>
              <a:t>Business Analysis</a:t>
            </a:r>
          </a:p>
          <a:p>
            <a:pPr lvl="1"/>
            <a:r>
              <a:rPr lang="en-US" sz="1000" dirty="0">
                <a:latin typeface="Arial" panose="020B0604020202020204" pitchFamily="34" charset="0"/>
                <a:cs typeface="Arial" panose="020B0604020202020204" pitchFamily="34" charset="0"/>
              </a:rPr>
              <a:t>Reject Analysis</a:t>
            </a:r>
          </a:p>
          <a:p>
            <a:pPr lvl="1"/>
            <a:r>
              <a:rPr lang="en-US" sz="1000" dirty="0" err="1">
                <a:latin typeface="Arial" panose="020B0604020202020204" pitchFamily="34" charset="0"/>
                <a:cs typeface="Arial" panose="020B0604020202020204" pitchFamily="34" charset="0"/>
              </a:rPr>
              <a:t>Talend</a:t>
            </a:r>
            <a:r>
              <a:rPr lang="en-US" sz="1000" dirty="0">
                <a:latin typeface="Arial" panose="020B0604020202020204" pitchFamily="34" charset="0"/>
                <a:cs typeface="Arial" panose="020B0604020202020204" pitchFamily="34" charset="0"/>
              </a:rPr>
              <a:t> Statistics Performance Analysis</a:t>
            </a:r>
          </a:p>
          <a:p>
            <a:r>
              <a:rPr lang="en-US" sz="1200" dirty="0">
                <a:latin typeface="Arial" panose="020B0604020202020204" pitchFamily="34" charset="0"/>
                <a:cs typeface="Arial" panose="020B0604020202020204" pitchFamily="34" charset="0"/>
              </a:rPr>
              <a:t>Based on the requirements the story boards are build as delivery</a:t>
            </a:r>
          </a:p>
        </p:txBody>
      </p:sp>
    </p:spTree>
    <p:extLst>
      <p:ext uri="{BB962C8B-B14F-4D97-AF65-F5344CB8AC3E}">
        <p14:creationId xmlns:p14="http://schemas.microsoft.com/office/powerpoint/2010/main" val="406724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F2E911-A5EF-47EF-8466-69553E1F27D6}"/>
              </a:ext>
            </a:extLst>
          </p:cNvPr>
          <p:cNvSpPr txBox="1">
            <a:spLocks/>
          </p:cNvSpPr>
          <p:nvPr/>
        </p:nvSpPr>
        <p:spPr>
          <a:xfrm>
            <a:off x="4474225" y="2559274"/>
            <a:ext cx="5504661" cy="1739451"/>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7200" dirty="0">
                <a:latin typeface="Agency FB" panose="020B0503020202020204" pitchFamily="34" charset="0"/>
                <a:cs typeface="Arial" panose="020B0604020202020204" pitchFamily="34" charset="0"/>
              </a:rPr>
              <a:t>Thank you </a:t>
            </a:r>
          </a:p>
        </p:txBody>
      </p:sp>
    </p:spTree>
    <p:extLst>
      <p:ext uri="{BB962C8B-B14F-4D97-AF65-F5344CB8AC3E}">
        <p14:creationId xmlns:p14="http://schemas.microsoft.com/office/powerpoint/2010/main" val="2669775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4265-8580-4BA0-9995-681744C705F4}"/>
              </a:ext>
            </a:extLst>
          </p:cNvPr>
          <p:cNvSpPr>
            <a:spLocks noGrp="1"/>
          </p:cNvSpPr>
          <p:nvPr>
            <p:ph type="title"/>
          </p:nvPr>
        </p:nvSpPr>
        <p:spPr/>
        <p:txBody>
          <a:bodyPr/>
          <a:lstStyle/>
          <a:p>
            <a:r>
              <a:rPr lang="en-US" dirty="0" err="1"/>
              <a:t>OverView</a:t>
            </a:r>
            <a:r>
              <a:rPr lang="en-US" dirty="0"/>
              <a:t>	</a:t>
            </a:r>
          </a:p>
        </p:txBody>
      </p:sp>
      <p:sp>
        <p:nvSpPr>
          <p:cNvPr id="3" name="Content Placeholder 2">
            <a:extLst>
              <a:ext uri="{FF2B5EF4-FFF2-40B4-BE49-F238E27FC236}">
                <a16:creationId xmlns:a16="http://schemas.microsoft.com/office/drawing/2014/main" id="{C466CB4E-69E1-4763-BCBF-92569821DE34}"/>
              </a:ext>
            </a:extLst>
          </p:cNvPr>
          <p:cNvSpPr>
            <a:spLocks noGrp="1"/>
          </p:cNvSpPr>
          <p:nvPr>
            <p:ph idx="1"/>
          </p:nvPr>
        </p:nvSpPr>
        <p:spPr/>
        <p:txBody>
          <a:bodyPr>
            <a:normAutofit fontScale="70000" lnSpcReduction="20000"/>
          </a:bodyPr>
          <a:lstStyle/>
          <a:p>
            <a:r>
              <a:rPr lang="en-US" dirty="0"/>
              <a:t>This project involves a retail company that sells a variety of products to people and to businesses across a variety of sales channels.</a:t>
            </a:r>
          </a:p>
          <a:p>
            <a:endParaRPr lang="en-US" dirty="0"/>
          </a:p>
          <a:p>
            <a:r>
              <a:rPr lang="en-US" dirty="0"/>
              <a:t>The Retail Company would like to:</a:t>
            </a:r>
          </a:p>
          <a:p>
            <a:pPr lvl="1"/>
            <a:r>
              <a:rPr lang="en-US" dirty="0"/>
              <a:t>Create a data warehouse (DW) from its various systems of record (SORs)</a:t>
            </a:r>
          </a:p>
          <a:p>
            <a:pPr lvl="1"/>
            <a:r>
              <a:rPr lang="en-US" dirty="0"/>
              <a:t>Create BI applications that enable analysis of business performance</a:t>
            </a:r>
          </a:p>
          <a:p>
            <a:pPr lvl="1"/>
            <a:endParaRPr lang="en-US" dirty="0"/>
          </a:p>
          <a:p>
            <a:r>
              <a:rPr lang="en-US" dirty="0"/>
              <a:t>The DW will store (facts) in the following subject areas:</a:t>
            </a:r>
          </a:p>
          <a:p>
            <a:pPr lvl="1"/>
            <a:r>
              <a:rPr lang="en-US" dirty="0"/>
              <a:t>Sales</a:t>
            </a:r>
          </a:p>
          <a:p>
            <a:pPr lvl="1"/>
            <a:r>
              <a:rPr lang="en-US" dirty="0"/>
              <a:t>Inventory</a:t>
            </a:r>
          </a:p>
          <a:p>
            <a:pPr lvl="1"/>
            <a:r>
              <a:rPr lang="en-US" dirty="0"/>
              <a:t>Sales Quotas</a:t>
            </a:r>
          </a:p>
          <a:p>
            <a:pPr lvl="1"/>
            <a:r>
              <a:rPr lang="en-US" dirty="0"/>
              <a:t>Strategy Plans</a:t>
            </a:r>
          </a:p>
        </p:txBody>
      </p:sp>
    </p:spTree>
    <p:extLst>
      <p:ext uri="{BB962C8B-B14F-4D97-AF65-F5344CB8AC3E}">
        <p14:creationId xmlns:p14="http://schemas.microsoft.com/office/powerpoint/2010/main" val="31612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A83A5-1FDD-4028-8DCD-76B8B83230E2}"/>
              </a:ext>
            </a:extLst>
          </p:cNvPr>
          <p:cNvSpPr>
            <a:spLocks noGrp="1"/>
          </p:cNvSpPr>
          <p:nvPr>
            <p:ph type="title"/>
          </p:nvPr>
        </p:nvSpPr>
        <p:spPr/>
        <p:txBody>
          <a:bodyPr/>
          <a:lstStyle/>
          <a:p>
            <a:r>
              <a:rPr lang="en-US" dirty="0"/>
              <a:t>The company details	</a:t>
            </a:r>
          </a:p>
        </p:txBody>
      </p:sp>
      <p:sp>
        <p:nvSpPr>
          <p:cNvPr id="3" name="Content Placeholder 2">
            <a:extLst>
              <a:ext uri="{FF2B5EF4-FFF2-40B4-BE49-F238E27FC236}">
                <a16:creationId xmlns:a16="http://schemas.microsoft.com/office/drawing/2014/main" id="{514CBE6E-BBA9-47DB-A6CD-7CE7F26EAA3B}"/>
              </a:ext>
            </a:extLst>
          </p:cNvPr>
          <p:cNvSpPr>
            <a:spLocks noGrp="1"/>
          </p:cNvSpPr>
          <p:nvPr>
            <p:ph idx="1"/>
          </p:nvPr>
        </p:nvSpPr>
        <p:spPr/>
        <p:txBody>
          <a:bodyPr>
            <a:normAutofit fontScale="70000" lnSpcReduction="20000"/>
          </a:bodyPr>
          <a:lstStyle/>
          <a:p>
            <a:r>
              <a:rPr lang="en-US" dirty="0"/>
              <a:t>The company has 4 sales channels:</a:t>
            </a:r>
          </a:p>
          <a:p>
            <a:pPr lvl="1"/>
            <a:r>
              <a:rPr lang="en-US" dirty="0"/>
              <a:t>Retail</a:t>
            </a:r>
          </a:p>
          <a:p>
            <a:pPr lvl="1"/>
            <a:r>
              <a:rPr lang="en-US" dirty="0"/>
              <a:t>Stores</a:t>
            </a:r>
          </a:p>
          <a:p>
            <a:pPr lvl="1"/>
            <a:r>
              <a:rPr lang="en-US" dirty="0"/>
              <a:t>Catalog</a:t>
            </a:r>
          </a:p>
          <a:p>
            <a:pPr lvl="1"/>
            <a:r>
              <a:rPr lang="en-US" dirty="0"/>
              <a:t>Online</a:t>
            </a:r>
          </a:p>
          <a:p>
            <a:r>
              <a:rPr lang="en-US" dirty="0"/>
              <a:t>Three top-level geographic regions:</a:t>
            </a:r>
          </a:p>
          <a:p>
            <a:pPr lvl="1"/>
            <a:r>
              <a:rPr lang="en-US" dirty="0"/>
              <a:t>North America</a:t>
            </a:r>
          </a:p>
          <a:p>
            <a:pPr lvl="1"/>
            <a:r>
              <a:rPr lang="en-US" dirty="0"/>
              <a:t>Europe</a:t>
            </a:r>
          </a:p>
          <a:p>
            <a:pPr lvl="1"/>
            <a:r>
              <a:rPr lang="en-US" dirty="0"/>
              <a:t>Asia</a:t>
            </a:r>
          </a:p>
          <a:p>
            <a:r>
              <a:rPr lang="en-US" dirty="0"/>
              <a:t>Customers who purchased products are tracked in:</a:t>
            </a:r>
          </a:p>
          <a:p>
            <a:pPr lvl="1"/>
            <a:r>
              <a:rPr lang="en-US" dirty="0"/>
              <a:t>Catalog</a:t>
            </a:r>
          </a:p>
          <a:p>
            <a:pPr lvl="1"/>
            <a:r>
              <a:rPr lang="en-US" dirty="0"/>
              <a:t>Online</a:t>
            </a:r>
            <a:endParaRPr lang="en-US" sz="800" dirty="0"/>
          </a:p>
        </p:txBody>
      </p:sp>
    </p:spTree>
    <p:extLst>
      <p:ext uri="{BB962C8B-B14F-4D97-AF65-F5344CB8AC3E}">
        <p14:creationId xmlns:p14="http://schemas.microsoft.com/office/powerpoint/2010/main" val="401151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B5A1572-1678-4DC8-9F91-566268468609}"/>
              </a:ext>
            </a:extLst>
          </p:cNvPr>
          <p:cNvSpPr txBox="1">
            <a:spLocks/>
          </p:cNvSpPr>
          <p:nvPr/>
        </p:nvSpPr>
        <p:spPr>
          <a:xfrm>
            <a:off x="508000" y="62755"/>
            <a:ext cx="11554885" cy="692150"/>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a:t>Retail Company - SOR</a:t>
            </a:r>
            <a:endParaRPr lang="en-US" dirty="0"/>
          </a:p>
        </p:txBody>
      </p:sp>
      <p:graphicFrame>
        <p:nvGraphicFramePr>
          <p:cNvPr id="13" name="Content Placeholder 3">
            <a:extLst>
              <a:ext uri="{FF2B5EF4-FFF2-40B4-BE49-F238E27FC236}">
                <a16:creationId xmlns:a16="http://schemas.microsoft.com/office/drawing/2014/main" id="{A8C62ABB-317A-4BCB-B23A-3DDD856739D3}"/>
              </a:ext>
            </a:extLst>
          </p:cNvPr>
          <p:cNvGraphicFramePr>
            <a:graphicFrameLocks/>
          </p:cNvGraphicFramePr>
          <p:nvPr>
            <p:extLst>
              <p:ext uri="{D42A27DB-BD31-4B8C-83A1-F6EECF244321}">
                <p14:modId xmlns:p14="http://schemas.microsoft.com/office/powerpoint/2010/main" val="1962661803"/>
              </p:ext>
            </p:extLst>
          </p:nvPr>
        </p:nvGraphicFramePr>
        <p:xfrm>
          <a:off x="486836" y="624840"/>
          <a:ext cx="11416257" cy="2638425"/>
        </p:xfrm>
        <a:graphic>
          <a:graphicData uri="http://schemas.openxmlformats.org/drawingml/2006/table">
            <a:tbl>
              <a:tblPr firstRow="1" bandRow="1">
                <a:tableStyleId>{5C22544A-7EE6-4342-B048-85BDC9FD1C3A}</a:tableStyleId>
              </a:tblPr>
              <a:tblGrid>
                <a:gridCol w="3689649">
                  <a:extLst>
                    <a:ext uri="{9D8B030D-6E8A-4147-A177-3AD203B41FA5}">
                      <a16:colId xmlns:a16="http://schemas.microsoft.com/office/drawing/2014/main" val="3700041145"/>
                    </a:ext>
                  </a:extLst>
                </a:gridCol>
                <a:gridCol w="3863304">
                  <a:extLst>
                    <a:ext uri="{9D8B030D-6E8A-4147-A177-3AD203B41FA5}">
                      <a16:colId xmlns:a16="http://schemas.microsoft.com/office/drawing/2014/main" val="3995451863"/>
                    </a:ext>
                  </a:extLst>
                </a:gridCol>
                <a:gridCol w="3863304">
                  <a:extLst>
                    <a:ext uri="{9D8B030D-6E8A-4147-A177-3AD203B41FA5}">
                      <a16:colId xmlns:a16="http://schemas.microsoft.com/office/drawing/2014/main" val="286742884"/>
                    </a:ext>
                  </a:extLst>
                </a:gridCol>
              </a:tblGrid>
              <a:tr h="370840">
                <a:tc>
                  <a:txBody>
                    <a:bodyPr/>
                    <a:lstStyle/>
                    <a:p>
                      <a:r>
                        <a:rPr lang="en-US" sz="2400" dirty="0"/>
                        <a:t>Database</a:t>
                      </a:r>
                    </a:p>
                  </a:txBody>
                  <a:tcPr marL="93774" marR="93774"/>
                </a:tc>
                <a:tc>
                  <a:txBody>
                    <a:bodyPr/>
                    <a:lstStyle/>
                    <a:p>
                      <a:r>
                        <a:rPr lang="en-US" sz="2400" dirty="0"/>
                        <a:t>Business Area</a:t>
                      </a:r>
                    </a:p>
                  </a:txBody>
                  <a:tcPr marL="93774" marR="93774"/>
                </a:tc>
                <a:tc>
                  <a:txBody>
                    <a:bodyPr/>
                    <a:lstStyle/>
                    <a:p>
                      <a:r>
                        <a:rPr lang="en-US" sz="2400" dirty="0"/>
                        <a:t>dbms</a:t>
                      </a:r>
                    </a:p>
                  </a:txBody>
                  <a:tcPr marL="93774" marR="93774"/>
                </a:tc>
                <a:extLst>
                  <a:ext uri="{0D108BD9-81ED-4DB2-BD59-A6C34878D82A}">
                    <a16:rowId xmlns:a16="http://schemas.microsoft.com/office/drawing/2014/main" val="3930966427"/>
                  </a:ext>
                </a:extLst>
              </a:tr>
              <a:tr h="412609">
                <a:tc>
                  <a:txBody>
                    <a:bodyPr/>
                    <a:lstStyle/>
                    <a:p>
                      <a:pPr algn="l" fontAlgn="b">
                        <a:buClr>
                          <a:srgbClr val="000000"/>
                        </a:buClr>
                        <a:buSzPts val="1100"/>
                        <a:buFont typeface="Calibri" panose="020F0502020204030204" pitchFamily="34" charset="0"/>
                        <a:buNone/>
                      </a:pPr>
                      <a:r>
                        <a:rPr lang="en-US" sz="2800" b="0" i="0" u="none" strike="noStrike" kern="1200" dirty="0">
                          <a:solidFill>
                            <a:srgbClr val="000000"/>
                          </a:solidFill>
                          <a:effectLst/>
                          <a:latin typeface="Calibri" panose="020F0502020204030204" pitchFamily="34" charset="0"/>
                          <a:ea typeface="+mn-ea"/>
                          <a:cs typeface="+mn-cs"/>
                        </a:rPr>
                        <a:t>Retail_SOR_NA</a:t>
                      </a:r>
                    </a:p>
                  </a:txBody>
                  <a:tcPr marL="9768" marR="9768" marT="9525" marB="0" anchor="b"/>
                </a:tc>
                <a:tc>
                  <a:txBody>
                    <a:bodyPr/>
                    <a:lstStyle/>
                    <a:p>
                      <a:pPr algn="l" fontAlgn="b"/>
                      <a:r>
                        <a:rPr lang="en-US" sz="2800" b="0" i="0" u="none" strike="noStrike" dirty="0">
                          <a:solidFill>
                            <a:srgbClr val="000000"/>
                          </a:solidFill>
                          <a:effectLst/>
                          <a:latin typeface="Calibri" panose="020F0502020204030204" pitchFamily="34" charset="0"/>
                        </a:rPr>
                        <a:t>North America</a:t>
                      </a:r>
                    </a:p>
                  </a:txBody>
                  <a:tcPr marL="9768" marR="9768" marT="9525" marB="0" anchor="b"/>
                </a:tc>
                <a:tc>
                  <a:txBody>
                    <a:bodyPr/>
                    <a:lstStyle/>
                    <a:p>
                      <a:pPr algn="l" fontAlgn="b"/>
                      <a:r>
                        <a:rPr lang="en-US" sz="2800" b="0" i="0" u="none" strike="noStrike" dirty="0">
                          <a:solidFill>
                            <a:srgbClr val="000000"/>
                          </a:solidFill>
                          <a:effectLst/>
                          <a:latin typeface="Calibri" panose="020F0502020204030204" pitchFamily="34" charset="0"/>
                        </a:rPr>
                        <a:t>Microsoft SQL Server </a:t>
                      </a:r>
                    </a:p>
                  </a:txBody>
                  <a:tcPr marL="9768" marR="9768" marT="9525" marB="0" anchor="b"/>
                </a:tc>
                <a:extLst>
                  <a:ext uri="{0D108BD9-81ED-4DB2-BD59-A6C34878D82A}">
                    <a16:rowId xmlns:a16="http://schemas.microsoft.com/office/drawing/2014/main" val="3207909741"/>
                  </a:ext>
                </a:extLst>
              </a:tr>
              <a:tr h="370840">
                <a:tc>
                  <a:txBody>
                    <a:bodyPr/>
                    <a:lstStyle/>
                    <a:p>
                      <a:pPr algn="l" fontAlgn="b">
                        <a:buClr>
                          <a:srgbClr val="000000"/>
                        </a:buClr>
                        <a:buSzPts val="1100"/>
                        <a:buFont typeface="Calibri" panose="020F0502020204030204" pitchFamily="34" charset="0"/>
                        <a:buNone/>
                      </a:pPr>
                      <a:r>
                        <a:rPr lang="en-US" sz="2800" b="0" i="0" u="none" strike="noStrike" kern="1200" dirty="0">
                          <a:solidFill>
                            <a:srgbClr val="000000"/>
                          </a:solidFill>
                          <a:effectLst/>
                          <a:latin typeface="Calibri" panose="020F0502020204030204" pitchFamily="34" charset="0"/>
                          <a:ea typeface="+mn-ea"/>
                          <a:cs typeface="+mn-cs"/>
                        </a:rPr>
                        <a:t>Retail_SOR_EU</a:t>
                      </a:r>
                    </a:p>
                  </a:txBody>
                  <a:tcPr marL="9768" marR="9768" marT="9525" marB="0" anchor="b"/>
                </a:tc>
                <a:tc>
                  <a:txBody>
                    <a:bodyPr/>
                    <a:lstStyle/>
                    <a:p>
                      <a:pPr algn="l" fontAlgn="b"/>
                      <a:r>
                        <a:rPr lang="en-US" sz="2800" b="0" i="0" u="none" strike="noStrike" dirty="0">
                          <a:solidFill>
                            <a:srgbClr val="000000"/>
                          </a:solidFill>
                          <a:effectLst/>
                          <a:latin typeface="Calibri" panose="020F0502020204030204" pitchFamily="34" charset="0"/>
                        </a:rPr>
                        <a:t>Europe</a:t>
                      </a:r>
                    </a:p>
                  </a:txBody>
                  <a:tcPr marL="9768" marR="9768" marT="9525" marB="0" anchor="b"/>
                </a:tc>
                <a:tc>
                  <a:txBody>
                    <a:bodyPr/>
                    <a:lstStyle/>
                    <a:p>
                      <a:pPr algn="l" fontAlgn="b"/>
                      <a:r>
                        <a:rPr lang="en-US" sz="2800" b="0" i="0" u="none" strike="noStrike" dirty="0">
                          <a:solidFill>
                            <a:srgbClr val="000000"/>
                          </a:solidFill>
                          <a:effectLst/>
                          <a:latin typeface="Calibri" panose="020F0502020204030204" pitchFamily="34" charset="0"/>
                        </a:rPr>
                        <a:t>MySQL</a:t>
                      </a:r>
                    </a:p>
                  </a:txBody>
                  <a:tcPr marL="9768" marR="9768" marT="9525" marB="0" anchor="b"/>
                </a:tc>
                <a:extLst>
                  <a:ext uri="{0D108BD9-81ED-4DB2-BD59-A6C34878D82A}">
                    <a16:rowId xmlns:a16="http://schemas.microsoft.com/office/drawing/2014/main" val="4085477729"/>
                  </a:ext>
                </a:extLst>
              </a:tr>
              <a:tr h="370840">
                <a:tc>
                  <a:txBody>
                    <a:bodyPr/>
                    <a:lstStyle/>
                    <a:p>
                      <a:pPr algn="l" fontAlgn="b">
                        <a:buClr>
                          <a:srgbClr val="000000"/>
                        </a:buClr>
                        <a:buSzPts val="1100"/>
                        <a:buFont typeface="Calibri" panose="020F0502020204030204" pitchFamily="34" charset="0"/>
                        <a:buNone/>
                      </a:pPr>
                      <a:r>
                        <a:rPr lang="en-US" sz="2800" b="0" i="0" u="none" strike="noStrike" kern="1200" dirty="0">
                          <a:solidFill>
                            <a:srgbClr val="000000"/>
                          </a:solidFill>
                          <a:effectLst/>
                          <a:latin typeface="Calibri" panose="020F0502020204030204" pitchFamily="34" charset="0"/>
                          <a:ea typeface="+mn-ea"/>
                          <a:cs typeface="+mn-cs"/>
                        </a:rPr>
                        <a:t>Retail_SOR_AS</a:t>
                      </a:r>
                    </a:p>
                  </a:txBody>
                  <a:tcPr marL="9768" marR="9768" marT="9525" marB="0" anchor="b"/>
                </a:tc>
                <a:tc>
                  <a:txBody>
                    <a:bodyPr/>
                    <a:lstStyle/>
                    <a:p>
                      <a:pPr algn="l" fontAlgn="b"/>
                      <a:r>
                        <a:rPr lang="en-US" sz="2800" b="0" i="0" u="none" strike="noStrike" dirty="0">
                          <a:solidFill>
                            <a:srgbClr val="000000"/>
                          </a:solidFill>
                          <a:effectLst/>
                          <a:latin typeface="Calibri" panose="020F0502020204030204" pitchFamily="34" charset="0"/>
                        </a:rPr>
                        <a:t>Asia</a:t>
                      </a:r>
                    </a:p>
                  </a:txBody>
                  <a:tcPr marL="9768" marR="9768" marT="9525" marB="0" anchor="b"/>
                </a:tc>
                <a:tc>
                  <a:txBody>
                    <a:bodyPr/>
                    <a:lstStyle/>
                    <a:p>
                      <a:pPr algn="l" fontAlgn="b"/>
                      <a:r>
                        <a:rPr lang="en-US" sz="2800" b="0" i="0" u="none" strike="noStrike">
                          <a:solidFill>
                            <a:srgbClr val="000000"/>
                          </a:solidFill>
                          <a:effectLst/>
                          <a:latin typeface="Calibri" panose="020F0502020204030204" pitchFamily="34" charset="0"/>
                        </a:rPr>
                        <a:t>PostgreSQL</a:t>
                      </a:r>
                      <a:endParaRPr lang="en-US" sz="2800" b="0" i="0" u="none" strike="noStrike" dirty="0">
                        <a:solidFill>
                          <a:srgbClr val="000000"/>
                        </a:solidFill>
                        <a:effectLst/>
                        <a:latin typeface="Calibri" panose="020F0502020204030204" pitchFamily="34" charset="0"/>
                      </a:endParaRPr>
                    </a:p>
                  </a:txBody>
                  <a:tcPr marL="9768" marR="9768" marT="9525" marB="0" anchor="b"/>
                </a:tc>
                <a:extLst>
                  <a:ext uri="{0D108BD9-81ED-4DB2-BD59-A6C34878D82A}">
                    <a16:rowId xmlns:a16="http://schemas.microsoft.com/office/drawing/2014/main" val="2038013844"/>
                  </a:ext>
                </a:extLst>
              </a:tr>
              <a:tr h="370840">
                <a:tc>
                  <a:txBody>
                    <a:bodyPr/>
                    <a:lstStyle/>
                    <a:p>
                      <a:pPr marL="0" marR="0" lvl="0" indent="0" algn="l" defTabSz="914400" rtl="0" eaLnBrk="1" fontAlgn="b" latinLnBrk="0" hangingPunct="1">
                        <a:lnSpc>
                          <a:spcPct val="100000"/>
                        </a:lnSpc>
                        <a:spcBef>
                          <a:spcPts val="0"/>
                        </a:spcBef>
                        <a:spcAft>
                          <a:spcPts val="0"/>
                        </a:spcAft>
                        <a:buClr>
                          <a:srgbClr val="000000"/>
                        </a:buClr>
                        <a:buSzPts val="1100"/>
                        <a:buFont typeface="Calibri" panose="020F0502020204030204" pitchFamily="34" charset="0"/>
                        <a:buNone/>
                        <a:tabLst/>
                        <a:defRPr/>
                      </a:pPr>
                      <a:r>
                        <a:rPr lang="en-US" sz="2800" b="0" i="0" u="none" strike="noStrike" kern="1200" dirty="0">
                          <a:solidFill>
                            <a:srgbClr val="000000"/>
                          </a:solidFill>
                          <a:effectLst/>
                          <a:latin typeface="Calibri" panose="020F0502020204030204" pitchFamily="34" charset="0"/>
                          <a:ea typeface="+mn-ea"/>
                          <a:cs typeface="+mn-cs"/>
                        </a:rPr>
                        <a:t>Retail_SOR_CAT</a:t>
                      </a:r>
                    </a:p>
                  </a:txBody>
                  <a:tcPr marL="9768" marR="9768" marT="9525" marB="0" anchor="b"/>
                </a:tc>
                <a:tc>
                  <a:txBody>
                    <a:bodyPr/>
                    <a:lstStyle/>
                    <a:p>
                      <a:pPr algn="l" fontAlgn="b"/>
                      <a:r>
                        <a:rPr lang="en-US" sz="2800" b="0" i="0" u="none" strike="noStrike" dirty="0">
                          <a:solidFill>
                            <a:srgbClr val="000000"/>
                          </a:solidFill>
                          <a:effectLst/>
                          <a:latin typeface="Calibri" panose="020F0502020204030204" pitchFamily="34" charset="0"/>
                        </a:rPr>
                        <a:t>Catalog</a:t>
                      </a:r>
                    </a:p>
                  </a:txBody>
                  <a:tcPr marL="9768" marR="9768" marT="9525" marB="0" anchor="b"/>
                </a:tc>
                <a:tc>
                  <a:txBody>
                    <a:bodyPr/>
                    <a:lstStyle/>
                    <a:p>
                      <a:pPr algn="l" fontAlgn="b"/>
                      <a:r>
                        <a:rPr lang="en-US" sz="2800" b="0" i="0" u="none" strike="noStrike" dirty="0">
                          <a:solidFill>
                            <a:srgbClr val="000000"/>
                          </a:solidFill>
                          <a:effectLst/>
                          <a:latin typeface="Calibri" panose="020F0502020204030204" pitchFamily="34" charset="0"/>
                        </a:rPr>
                        <a:t>Oracle</a:t>
                      </a:r>
                    </a:p>
                  </a:txBody>
                  <a:tcPr marL="9768" marR="9768" marT="9525" marB="0" anchor="b"/>
                </a:tc>
                <a:extLst>
                  <a:ext uri="{0D108BD9-81ED-4DB2-BD59-A6C34878D82A}">
                    <a16:rowId xmlns:a16="http://schemas.microsoft.com/office/drawing/2014/main" val="94011856"/>
                  </a:ext>
                </a:extLst>
              </a:tr>
              <a:tr h="370840">
                <a:tc>
                  <a:txBody>
                    <a:bodyPr/>
                    <a:lstStyle/>
                    <a:p>
                      <a:pPr marL="0" marR="0" lvl="0" indent="0" algn="l" defTabSz="914400" rtl="0" eaLnBrk="1" fontAlgn="b" latinLnBrk="0" hangingPunct="1">
                        <a:lnSpc>
                          <a:spcPct val="100000"/>
                        </a:lnSpc>
                        <a:spcBef>
                          <a:spcPts val="0"/>
                        </a:spcBef>
                        <a:spcAft>
                          <a:spcPts val="0"/>
                        </a:spcAft>
                        <a:buClr>
                          <a:srgbClr val="000000"/>
                        </a:buClr>
                        <a:buSzPts val="1100"/>
                        <a:buFont typeface="Calibri" panose="020F0502020204030204" pitchFamily="34" charset="0"/>
                        <a:buNone/>
                        <a:tabLst/>
                        <a:defRPr/>
                      </a:pPr>
                      <a:r>
                        <a:rPr lang="en-US" sz="2800" b="0" i="0" u="none" strike="noStrike" kern="1200" dirty="0">
                          <a:solidFill>
                            <a:srgbClr val="000000"/>
                          </a:solidFill>
                          <a:effectLst/>
                          <a:latin typeface="Calibri" panose="020F0502020204030204" pitchFamily="34" charset="0"/>
                          <a:ea typeface="+mn-ea"/>
                          <a:cs typeface="+mn-cs"/>
                        </a:rPr>
                        <a:t>Flat Files</a:t>
                      </a:r>
                    </a:p>
                  </a:txBody>
                  <a:tcPr marL="9768" marR="9768" marT="9525" marB="0" anchor="b"/>
                </a:tc>
                <a:tc>
                  <a:txBody>
                    <a:bodyPr/>
                    <a:lstStyle/>
                    <a:p>
                      <a:pPr algn="l" fontAlgn="b"/>
                      <a:r>
                        <a:rPr lang="en-US" sz="2800" b="0" i="0" u="none" strike="noStrike" dirty="0">
                          <a:solidFill>
                            <a:srgbClr val="000000"/>
                          </a:solidFill>
                          <a:effectLst/>
                          <a:latin typeface="Calibri" panose="020F0502020204030204" pitchFamily="34" charset="0"/>
                        </a:rPr>
                        <a:t>Cross-unit reference data</a:t>
                      </a:r>
                    </a:p>
                  </a:txBody>
                  <a:tcPr marL="9768" marR="9768" marT="9525" marB="0" anchor="b"/>
                </a:tc>
                <a:tc>
                  <a:txBody>
                    <a:bodyPr/>
                    <a:lstStyle/>
                    <a:p>
                      <a:pPr algn="l" fontAlgn="b"/>
                      <a:r>
                        <a:rPr lang="en-US" sz="2800" b="0" i="0" u="none" strike="noStrike" dirty="0">
                          <a:solidFill>
                            <a:srgbClr val="000000"/>
                          </a:solidFill>
                          <a:effectLst/>
                          <a:latin typeface="Calibri" panose="020F0502020204030204" pitchFamily="34" charset="0"/>
                        </a:rPr>
                        <a:t>csv, text delimited</a:t>
                      </a:r>
                    </a:p>
                  </a:txBody>
                  <a:tcPr marL="9768" marR="9768" marT="9525" marB="0" anchor="b"/>
                </a:tc>
                <a:extLst>
                  <a:ext uri="{0D108BD9-81ED-4DB2-BD59-A6C34878D82A}">
                    <a16:rowId xmlns:a16="http://schemas.microsoft.com/office/drawing/2014/main" val="3396265038"/>
                  </a:ext>
                </a:extLst>
              </a:tr>
            </a:tbl>
          </a:graphicData>
        </a:graphic>
      </p:graphicFrame>
      <p:sp>
        <p:nvSpPr>
          <p:cNvPr id="14" name="Content Placeholder 4">
            <a:extLst>
              <a:ext uri="{FF2B5EF4-FFF2-40B4-BE49-F238E27FC236}">
                <a16:creationId xmlns:a16="http://schemas.microsoft.com/office/drawing/2014/main" id="{453A57CE-3257-4AE5-8E7D-B9FC83396EC8}"/>
              </a:ext>
            </a:extLst>
          </p:cNvPr>
          <p:cNvSpPr txBox="1">
            <a:spLocks/>
          </p:cNvSpPr>
          <p:nvPr/>
        </p:nvSpPr>
        <p:spPr>
          <a:xfrm>
            <a:off x="486836" y="3594736"/>
            <a:ext cx="4323643" cy="2628900"/>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All SORs contain:</a:t>
            </a:r>
          </a:p>
          <a:p>
            <a:pPr lvl="1"/>
            <a:r>
              <a:rPr lang="en-US" dirty="0"/>
              <a:t>Inventory</a:t>
            </a:r>
          </a:p>
          <a:p>
            <a:pPr lvl="1"/>
            <a:r>
              <a:rPr lang="en-US" dirty="0"/>
              <a:t>Sales Quotas</a:t>
            </a:r>
          </a:p>
          <a:p>
            <a:pPr lvl="1"/>
            <a:r>
              <a:rPr lang="en-US" dirty="0"/>
              <a:t>Strategy Plans</a:t>
            </a:r>
          </a:p>
          <a:p>
            <a:pPr lvl="1"/>
            <a:r>
              <a:rPr lang="en-US" dirty="0"/>
              <a:t>Supporting dimensions</a:t>
            </a:r>
          </a:p>
          <a:p>
            <a:endParaRPr lang="en-US" dirty="0"/>
          </a:p>
        </p:txBody>
      </p:sp>
      <p:sp>
        <p:nvSpPr>
          <p:cNvPr id="15" name="Content Placeholder 4">
            <a:extLst>
              <a:ext uri="{FF2B5EF4-FFF2-40B4-BE49-F238E27FC236}">
                <a16:creationId xmlns:a16="http://schemas.microsoft.com/office/drawing/2014/main" id="{1DEE7D14-9E09-4E16-9E68-1D18E0A18F40}"/>
              </a:ext>
            </a:extLst>
          </p:cNvPr>
          <p:cNvSpPr txBox="1">
            <a:spLocks/>
          </p:cNvSpPr>
          <p:nvPr/>
        </p:nvSpPr>
        <p:spPr bwMode="auto">
          <a:xfrm>
            <a:off x="5704227" y="3336989"/>
            <a:ext cx="5661377"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erriweather Ligh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sz="2400">
                <a:solidFill>
                  <a:schemeClr val="tx1"/>
                </a:solidFill>
                <a:latin typeface="Merriweather Light"/>
              </a:defRPr>
            </a:lvl2pPr>
            <a:lvl3pPr marL="1143000" indent="-228600" algn="l" rtl="0" eaLnBrk="0" fontAlgn="base" hangingPunct="0">
              <a:spcBef>
                <a:spcPct val="20000"/>
              </a:spcBef>
              <a:spcAft>
                <a:spcPct val="0"/>
              </a:spcAft>
              <a:buFont typeface="Courier New" panose="02070309020205020404" pitchFamily="49" charset="0"/>
              <a:buChar char="o"/>
              <a:defRPr sz="2000">
                <a:solidFill>
                  <a:schemeClr val="tx1"/>
                </a:solidFill>
                <a:latin typeface="Merriweather Light"/>
              </a:defRPr>
            </a:lvl3pPr>
            <a:lvl4pPr marL="1600200" indent="-228600" algn="l" rtl="0" eaLnBrk="0" fontAlgn="base" hangingPunct="0">
              <a:spcBef>
                <a:spcPct val="20000"/>
              </a:spcBef>
              <a:spcAft>
                <a:spcPct val="0"/>
              </a:spcAft>
              <a:buSzPct val="75000"/>
              <a:buFont typeface="Arial" panose="020B0604020202020204" pitchFamily="34" charset="0"/>
              <a:buChar char="•"/>
              <a:defRPr sz="2000">
                <a:solidFill>
                  <a:schemeClr val="tx1"/>
                </a:solidFill>
                <a:latin typeface="Merriweather Ligh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erriweather Light"/>
              </a:defRPr>
            </a:lvl5pPr>
            <a:lvl6pPr marL="2514600" indent="-228600" algn="l" rtl="0" fontAlgn="base">
              <a:spcBef>
                <a:spcPct val="20000"/>
              </a:spcBef>
              <a:spcAft>
                <a:spcPct val="0"/>
              </a:spcAft>
              <a:buFont typeface="Wingdings" pitchFamily="2" charset="2"/>
              <a:buChar char="s"/>
              <a:defRPr>
                <a:solidFill>
                  <a:srgbClr val="3333CC"/>
                </a:solidFill>
                <a:latin typeface="+mj-lt"/>
              </a:defRPr>
            </a:lvl6pPr>
            <a:lvl7pPr marL="2971800" indent="-228600" algn="l" rtl="0" fontAlgn="base">
              <a:spcBef>
                <a:spcPct val="20000"/>
              </a:spcBef>
              <a:spcAft>
                <a:spcPct val="0"/>
              </a:spcAft>
              <a:buFont typeface="Wingdings" pitchFamily="2" charset="2"/>
              <a:buChar char="s"/>
              <a:defRPr>
                <a:solidFill>
                  <a:srgbClr val="3333CC"/>
                </a:solidFill>
                <a:latin typeface="+mj-lt"/>
              </a:defRPr>
            </a:lvl7pPr>
            <a:lvl8pPr marL="3429000" indent="-228600" algn="l" rtl="0" fontAlgn="base">
              <a:spcBef>
                <a:spcPct val="20000"/>
              </a:spcBef>
              <a:spcAft>
                <a:spcPct val="0"/>
              </a:spcAft>
              <a:buFont typeface="Wingdings" pitchFamily="2" charset="2"/>
              <a:buChar char="s"/>
              <a:defRPr>
                <a:solidFill>
                  <a:srgbClr val="3333CC"/>
                </a:solidFill>
                <a:latin typeface="+mj-lt"/>
              </a:defRPr>
            </a:lvl8pPr>
            <a:lvl9pPr marL="3886200" indent="-228600" algn="l" rtl="0" fontAlgn="base">
              <a:spcBef>
                <a:spcPct val="20000"/>
              </a:spcBef>
              <a:spcAft>
                <a:spcPct val="0"/>
              </a:spcAft>
              <a:buFont typeface="Wingdings" pitchFamily="2" charset="2"/>
              <a:buChar char="s"/>
              <a:defRPr>
                <a:solidFill>
                  <a:srgbClr val="3333CC"/>
                </a:solidFill>
                <a:latin typeface="+mj-lt"/>
              </a:defRPr>
            </a:lvl9pPr>
          </a:lstStyle>
          <a:p>
            <a:r>
              <a:rPr lang="en-US" dirty="0"/>
              <a:t>Continent oriented SORs contain:</a:t>
            </a:r>
          </a:p>
          <a:p>
            <a:pPr lvl="1"/>
            <a:r>
              <a:rPr lang="en-US" dirty="0"/>
              <a:t>Sales – Store, Reseller &amp; Online Channels data</a:t>
            </a:r>
          </a:p>
          <a:p>
            <a:r>
              <a:rPr lang="en-US" dirty="0"/>
              <a:t>The Catalog SOR contain:</a:t>
            </a:r>
          </a:p>
          <a:p>
            <a:pPr lvl="1"/>
            <a:r>
              <a:rPr lang="en-US" dirty="0"/>
              <a:t>Sales – Catalog Channel data from all three continents</a:t>
            </a:r>
          </a:p>
          <a:p>
            <a:pPr marL="0" indent="0">
              <a:buNone/>
            </a:pPr>
            <a:endParaRPr lang="en-US" kern="0" dirty="0"/>
          </a:p>
        </p:txBody>
      </p:sp>
    </p:spTree>
    <p:extLst>
      <p:ext uri="{BB962C8B-B14F-4D97-AF65-F5344CB8AC3E}">
        <p14:creationId xmlns:p14="http://schemas.microsoft.com/office/powerpoint/2010/main" val="3832026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988FBF2-2208-4DD8-B271-7A65419501E6}"/>
              </a:ext>
            </a:extLst>
          </p:cNvPr>
          <p:cNvGraphicFramePr>
            <a:graphicFrameLocks/>
          </p:cNvGraphicFramePr>
          <p:nvPr>
            <p:extLst>
              <p:ext uri="{D42A27DB-BD31-4B8C-83A1-F6EECF244321}">
                <p14:modId xmlns:p14="http://schemas.microsoft.com/office/powerpoint/2010/main" val="360241021"/>
              </p:ext>
            </p:extLst>
          </p:nvPr>
        </p:nvGraphicFramePr>
        <p:xfrm>
          <a:off x="965945" y="1785537"/>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a:extLst>
              <a:ext uri="{FF2B5EF4-FFF2-40B4-BE49-F238E27FC236}">
                <a16:creationId xmlns:a16="http://schemas.microsoft.com/office/drawing/2014/main" id="{565EDB5D-5A96-444C-B01C-59FEEFEA26CA}"/>
              </a:ext>
            </a:extLst>
          </p:cNvPr>
          <p:cNvSpPr>
            <a:spLocks noGrp="1"/>
          </p:cNvSpPr>
          <p:nvPr>
            <p:ph type="title"/>
          </p:nvPr>
        </p:nvSpPr>
        <p:spPr>
          <a:xfrm>
            <a:off x="1451579" y="804519"/>
            <a:ext cx="9603275" cy="1049235"/>
          </a:xfrm>
        </p:spPr>
        <p:txBody>
          <a:bodyPr/>
          <a:lstStyle/>
          <a:p>
            <a:r>
              <a:rPr lang="en-US" dirty="0"/>
              <a:t>Work flow process</a:t>
            </a:r>
          </a:p>
        </p:txBody>
      </p:sp>
    </p:spTree>
    <p:extLst>
      <p:ext uri="{BB962C8B-B14F-4D97-AF65-F5344CB8AC3E}">
        <p14:creationId xmlns:p14="http://schemas.microsoft.com/office/powerpoint/2010/main" val="914811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068EA-84FA-4BD9-B4C9-9C724615D37D}"/>
              </a:ext>
            </a:extLst>
          </p:cNvPr>
          <p:cNvSpPr>
            <a:spLocks noGrp="1"/>
          </p:cNvSpPr>
          <p:nvPr>
            <p:ph type="title"/>
          </p:nvPr>
        </p:nvSpPr>
        <p:spPr/>
        <p:txBody>
          <a:bodyPr/>
          <a:lstStyle/>
          <a:p>
            <a:r>
              <a:rPr lang="en-US" dirty="0"/>
              <a:t>Understanding the data structure</a:t>
            </a:r>
          </a:p>
        </p:txBody>
      </p:sp>
      <p:sp>
        <p:nvSpPr>
          <p:cNvPr id="4" name="Subtitle 2">
            <a:extLst>
              <a:ext uri="{FF2B5EF4-FFF2-40B4-BE49-F238E27FC236}">
                <a16:creationId xmlns:a16="http://schemas.microsoft.com/office/drawing/2014/main" id="{B3AA567F-8041-4351-A6D3-5FB65EBC4DBF}"/>
              </a:ext>
            </a:extLst>
          </p:cNvPr>
          <p:cNvSpPr txBox="1">
            <a:spLocks/>
          </p:cNvSpPr>
          <p:nvPr/>
        </p:nvSpPr>
        <p:spPr>
          <a:xfrm>
            <a:off x="1412973" y="2029468"/>
            <a:ext cx="9366054" cy="2799064"/>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400" dirty="0">
                <a:latin typeface="Arial" panose="020B0604020202020204" pitchFamily="34" charset="0"/>
                <a:cs typeface="Arial" panose="020B0604020202020204" pitchFamily="34" charset="0"/>
              </a:rPr>
              <a:t>Check the data warehouse structure and category it into Dependent and Independent tables.</a:t>
            </a:r>
          </a:p>
          <a:p>
            <a:r>
              <a:rPr lang="en-US" sz="1400" dirty="0">
                <a:latin typeface="Arial" panose="020B0604020202020204" pitchFamily="34" charset="0"/>
                <a:cs typeface="Arial" panose="020B0604020202020204" pitchFamily="34" charset="0"/>
              </a:rPr>
              <a:t>Understand the data from all the source and gather only the information needed for the DW tables.</a:t>
            </a:r>
          </a:p>
          <a:p>
            <a:r>
              <a:rPr lang="en-US" sz="1400" dirty="0">
                <a:latin typeface="Arial" panose="020B0604020202020204" pitchFamily="34" charset="0"/>
                <a:cs typeface="Arial" panose="020B0604020202020204" pitchFamily="34" charset="0"/>
              </a:rPr>
              <a:t>First load the tables which are completely independent in the database and finally to the fact tables.</a:t>
            </a:r>
          </a:p>
          <a:p>
            <a:r>
              <a:rPr lang="en-US" sz="1400" dirty="0">
                <a:latin typeface="Arial" panose="020B0604020202020204" pitchFamily="34" charset="0"/>
                <a:cs typeface="Arial" panose="020B0604020202020204" pitchFamily="34" charset="0"/>
              </a:rPr>
              <a:t>While loading confirm the datatypes are matching on both source and destination, if not the required conversion are done in </a:t>
            </a:r>
            <a:r>
              <a:rPr lang="en-US" sz="1400" dirty="0" err="1">
                <a:latin typeface="Arial" panose="020B0604020202020204" pitchFamily="34" charset="0"/>
                <a:cs typeface="Arial" panose="020B0604020202020204" pitchFamily="34" charset="0"/>
              </a:rPr>
              <a:t>Tmap</a:t>
            </a:r>
            <a:r>
              <a:rPr lang="en-US" sz="1400" dirty="0">
                <a:latin typeface="Arial" panose="020B0604020202020204" pitchFamily="34" charset="0"/>
                <a:cs typeface="Arial" panose="020B0604020202020204" pitchFamily="34" charset="0"/>
              </a:rPr>
              <a:t> component.</a:t>
            </a:r>
          </a:p>
          <a:p>
            <a:r>
              <a:rPr lang="en-US" sz="1400" dirty="0">
                <a:latin typeface="Arial" panose="020B0604020202020204" pitchFamily="34" charset="0"/>
                <a:cs typeface="Arial" panose="020B0604020202020204" pitchFamily="34" charset="0"/>
              </a:rPr>
              <a:t> The truncate the option for the destination tables are used only if it is needed.</a:t>
            </a: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6836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C29A-1964-454C-AA54-87BA708D14CF}"/>
              </a:ext>
            </a:extLst>
          </p:cNvPr>
          <p:cNvSpPr>
            <a:spLocks noGrp="1"/>
          </p:cNvSpPr>
          <p:nvPr>
            <p:ph type="title"/>
          </p:nvPr>
        </p:nvSpPr>
        <p:spPr/>
        <p:txBody>
          <a:bodyPr/>
          <a:lstStyle/>
          <a:p>
            <a:r>
              <a:rPr lang="en-US" dirty="0"/>
              <a:t>Gathering Data</a:t>
            </a:r>
          </a:p>
        </p:txBody>
      </p:sp>
      <p:sp>
        <p:nvSpPr>
          <p:cNvPr id="3" name="Subtitle 2">
            <a:extLst>
              <a:ext uri="{FF2B5EF4-FFF2-40B4-BE49-F238E27FC236}">
                <a16:creationId xmlns:a16="http://schemas.microsoft.com/office/drawing/2014/main" id="{15A0268E-388D-41B3-B0BA-AD3D486DF52E}"/>
              </a:ext>
            </a:extLst>
          </p:cNvPr>
          <p:cNvSpPr txBox="1">
            <a:spLocks/>
          </p:cNvSpPr>
          <p:nvPr/>
        </p:nvSpPr>
        <p:spPr>
          <a:xfrm>
            <a:off x="1412973" y="2029468"/>
            <a:ext cx="9366054" cy="2799064"/>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400" dirty="0">
                <a:latin typeface="Arial" panose="020B0604020202020204" pitchFamily="34" charset="0"/>
                <a:cs typeface="Arial" panose="020B0604020202020204" pitchFamily="34" charset="0"/>
              </a:rPr>
              <a:t>Not the complete data are provided in the beginning of the data integration, so while understanding the destination tables, there are few columns which has no source data, also no source data for a couple of tables.</a:t>
            </a:r>
          </a:p>
          <a:p>
            <a:r>
              <a:rPr lang="en-US" sz="1400" dirty="0">
                <a:latin typeface="Arial" panose="020B0604020202020204" pitchFamily="34" charset="0"/>
                <a:cs typeface="Arial" panose="020B0604020202020204" pitchFamily="34" charset="0"/>
              </a:rPr>
              <a:t>So once it is available the data integration will be processed.</a:t>
            </a:r>
          </a:p>
          <a:p>
            <a:r>
              <a:rPr lang="en-US" sz="1400" dirty="0">
                <a:latin typeface="Arial" panose="020B0604020202020204" pitchFamily="34" charset="0"/>
                <a:cs typeface="Arial" panose="020B0604020202020204" pitchFamily="34" charset="0"/>
              </a:rPr>
              <a:t>These data are gathered in flat file format as a cross reference tables to the DW.</a:t>
            </a:r>
          </a:p>
        </p:txBody>
      </p:sp>
    </p:spTree>
    <p:extLst>
      <p:ext uri="{BB962C8B-B14F-4D97-AF65-F5344CB8AC3E}">
        <p14:creationId xmlns:p14="http://schemas.microsoft.com/office/powerpoint/2010/main" val="2148900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48C18-8D79-43D3-A02C-8494246BCAC2}"/>
              </a:ext>
            </a:extLst>
          </p:cNvPr>
          <p:cNvSpPr>
            <a:spLocks noGrp="1"/>
          </p:cNvSpPr>
          <p:nvPr>
            <p:ph type="title"/>
          </p:nvPr>
        </p:nvSpPr>
        <p:spPr/>
        <p:txBody>
          <a:bodyPr/>
          <a:lstStyle/>
          <a:p>
            <a:r>
              <a:rPr lang="en-US" dirty="0"/>
              <a:t>Data Integration	</a:t>
            </a:r>
          </a:p>
        </p:txBody>
      </p:sp>
      <p:sp>
        <p:nvSpPr>
          <p:cNvPr id="3" name="Subtitle 2">
            <a:extLst>
              <a:ext uri="{FF2B5EF4-FFF2-40B4-BE49-F238E27FC236}">
                <a16:creationId xmlns:a16="http://schemas.microsoft.com/office/drawing/2014/main" id="{C10996E9-FA90-4312-88F2-3E5AC22ACD43}"/>
              </a:ext>
            </a:extLst>
          </p:cNvPr>
          <p:cNvSpPr txBox="1">
            <a:spLocks/>
          </p:cNvSpPr>
          <p:nvPr/>
        </p:nvSpPr>
        <p:spPr>
          <a:xfrm>
            <a:off x="1412973" y="2029468"/>
            <a:ext cx="9366054" cy="2799064"/>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400" dirty="0" err="1">
                <a:latin typeface="Arial" panose="020B0604020202020204" pitchFamily="34" charset="0"/>
                <a:cs typeface="Arial" panose="020B0604020202020204" pitchFamily="34" charset="0"/>
              </a:rPr>
              <a:t>Talend</a:t>
            </a:r>
            <a:r>
              <a:rPr lang="en-US" sz="1400" dirty="0">
                <a:latin typeface="Arial" panose="020B0604020202020204" pitchFamily="34" charset="0"/>
                <a:cs typeface="Arial" panose="020B0604020202020204" pitchFamily="34" charset="0"/>
              </a:rPr>
              <a:t> open studio is used for the data integration because of the following</a:t>
            </a:r>
          </a:p>
          <a:p>
            <a:pPr lvl="1"/>
            <a:r>
              <a:rPr lang="en-US" sz="1200" dirty="0">
                <a:latin typeface="Arial" panose="020B0604020202020204" pitchFamily="34" charset="0"/>
                <a:cs typeface="Arial" panose="020B0604020202020204" pitchFamily="34" charset="0"/>
              </a:rPr>
              <a:t>Joining tables are simplified</a:t>
            </a:r>
          </a:p>
          <a:p>
            <a:pPr lvl="1"/>
            <a:r>
              <a:rPr lang="en-US" sz="1200" dirty="0">
                <a:latin typeface="Arial" panose="020B0604020202020204" pitchFamily="34" charset="0"/>
                <a:cs typeface="Arial" panose="020B0604020202020204" pitchFamily="34" charset="0"/>
              </a:rPr>
              <a:t>Running parallel jobs</a:t>
            </a:r>
          </a:p>
          <a:p>
            <a:pPr lvl="1"/>
            <a:r>
              <a:rPr lang="en-US" sz="1200" dirty="0">
                <a:latin typeface="Arial" panose="020B0604020202020204" pitchFamily="34" charset="0"/>
                <a:cs typeface="Arial" panose="020B0604020202020204" pitchFamily="34" charset="0"/>
              </a:rPr>
              <a:t>More features for optimizing the performance</a:t>
            </a:r>
          </a:p>
          <a:p>
            <a:pPr lvl="1"/>
            <a:r>
              <a:rPr lang="en-US" sz="1200" dirty="0">
                <a:latin typeface="Arial" panose="020B0604020202020204" pitchFamily="34" charset="0"/>
                <a:cs typeface="Arial" panose="020B0604020202020204" pitchFamily="34" charset="0"/>
              </a:rPr>
              <a:t>JDBC connection for all data source</a:t>
            </a:r>
          </a:p>
          <a:p>
            <a:r>
              <a:rPr lang="en-US" sz="1400" dirty="0">
                <a:latin typeface="Arial" panose="020B0604020202020204" pitchFamily="34" charset="0"/>
                <a:cs typeface="Arial" panose="020B0604020202020204" pitchFamily="34" charset="0"/>
              </a:rPr>
              <a:t>The DB and flat file connections are established and retrieved the data schema</a:t>
            </a:r>
          </a:p>
          <a:p>
            <a:r>
              <a:rPr lang="en-US" sz="1400" dirty="0">
                <a:latin typeface="Arial" panose="020B0604020202020204" pitchFamily="34" charset="0"/>
                <a:cs typeface="Arial" panose="020B0604020202020204" pitchFamily="34" charset="0"/>
              </a:rPr>
              <a:t>Implemented CNTL job to generate the Job Id and date for the changes on the table, which will be used for Auditing </a:t>
            </a:r>
          </a:p>
          <a:p>
            <a:r>
              <a:rPr lang="en-US" sz="1400" dirty="0">
                <a:latin typeface="Arial" panose="020B0604020202020204" pitchFamily="34" charset="0"/>
                <a:cs typeface="Arial" panose="020B0604020202020204" pitchFamily="34" charset="0"/>
              </a:rPr>
              <a:t>Implemented SCD types to track changes on the data.</a:t>
            </a:r>
          </a:p>
          <a:p>
            <a:pPr marL="457200" lvl="1" inden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7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322FB-8C07-4FCF-AAE1-987DAD6A6330}"/>
              </a:ext>
            </a:extLst>
          </p:cNvPr>
          <p:cNvSpPr>
            <a:spLocks noGrp="1"/>
          </p:cNvSpPr>
          <p:nvPr>
            <p:ph type="title"/>
          </p:nvPr>
        </p:nvSpPr>
        <p:spPr/>
        <p:txBody>
          <a:bodyPr/>
          <a:lstStyle/>
          <a:p>
            <a:r>
              <a:rPr lang="en-US" dirty="0"/>
              <a:t>Problems rectified</a:t>
            </a:r>
          </a:p>
        </p:txBody>
      </p:sp>
      <p:sp>
        <p:nvSpPr>
          <p:cNvPr id="3" name="Subtitle 2">
            <a:extLst>
              <a:ext uri="{FF2B5EF4-FFF2-40B4-BE49-F238E27FC236}">
                <a16:creationId xmlns:a16="http://schemas.microsoft.com/office/drawing/2014/main" id="{D5004FFA-7C2A-483E-9583-B4F6F5F8401E}"/>
              </a:ext>
            </a:extLst>
          </p:cNvPr>
          <p:cNvSpPr txBox="1">
            <a:spLocks/>
          </p:cNvSpPr>
          <p:nvPr/>
        </p:nvSpPr>
        <p:spPr>
          <a:xfrm>
            <a:off x="1412973" y="2029467"/>
            <a:ext cx="9366054" cy="2974779"/>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400" dirty="0">
                <a:latin typeface="Arial" panose="020B0604020202020204" pitchFamily="34" charset="0"/>
                <a:cs typeface="Arial" panose="020B0604020202020204" pitchFamily="34" charset="0"/>
              </a:rPr>
              <a:t>Datatype mismatch error on columns are converted</a:t>
            </a:r>
          </a:p>
          <a:p>
            <a:r>
              <a:rPr lang="en-US" sz="1400" dirty="0">
                <a:latin typeface="Arial" panose="020B0604020202020204" pitchFamily="34" charset="0"/>
                <a:cs typeface="Arial" panose="020B0604020202020204" pitchFamily="34" charset="0"/>
              </a:rPr>
              <a:t>Date format and datatype conversion</a:t>
            </a:r>
          </a:p>
          <a:p>
            <a:r>
              <a:rPr lang="en-US" sz="1400" dirty="0">
                <a:latin typeface="Arial" panose="020B0604020202020204" pitchFamily="34" charset="0"/>
                <a:cs typeface="Arial" panose="020B0604020202020204" pitchFamily="34" charset="0"/>
              </a:rPr>
              <a:t>Trimming data from flat file source to avoid space</a:t>
            </a:r>
          </a:p>
          <a:p>
            <a:r>
              <a:rPr lang="en-US" sz="1400" dirty="0">
                <a:latin typeface="Arial" panose="020B0604020202020204" pitchFamily="34" charset="0"/>
                <a:cs typeface="Arial" panose="020B0604020202020204" pitchFamily="34" charset="0"/>
              </a:rPr>
              <a:t>Currency conversion are done with math calculation</a:t>
            </a:r>
          </a:p>
          <a:p>
            <a:r>
              <a:rPr lang="en-US" sz="1400" dirty="0">
                <a:latin typeface="Arial" panose="020B0604020202020204" pitchFamily="34" charset="0"/>
                <a:cs typeface="Arial" panose="020B0604020202020204" pitchFamily="34" charset="0"/>
              </a:rPr>
              <a:t>Considered null values in the conversion code on the calculated field</a:t>
            </a:r>
          </a:p>
          <a:p>
            <a:r>
              <a:rPr lang="en-US" sz="1400" dirty="0">
                <a:latin typeface="Arial" panose="020B0604020202020204" pitchFamily="34" charset="0"/>
                <a:cs typeface="Arial" panose="020B0604020202020204" pitchFamily="34" charset="0"/>
              </a:rPr>
              <a:t>Null values are replaced with hierarchy values and others</a:t>
            </a:r>
          </a:p>
          <a:p>
            <a:r>
              <a:rPr lang="en-US" sz="1400" dirty="0">
                <a:latin typeface="Arial" panose="020B0604020202020204" pitchFamily="34" charset="0"/>
                <a:cs typeface="Arial" panose="020B0604020202020204" pitchFamily="34" charset="0"/>
              </a:rPr>
              <a:t>Bridge tables are used to populate data on recursion tables</a:t>
            </a:r>
          </a:p>
          <a:p>
            <a:r>
              <a:rPr lang="en-US" sz="1200" dirty="0">
                <a:latin typeface="Arial" panose="020B0604020202020204" pitchFamily="34" charset="0"/>
                <a:cs typeface="Arial" panose="020B0604020202020204" pitchFamily="34" charset="0"/>
              </a:rPr>
              <a:t>Staging database are used to gather and convert data based on the destination DW</a:t>
            </a:r>
          </a:p>
        </p:txBody>
      </p:sp>
    </p:spTree>
    <p:extLst>
      <p:ext uri="{BB962C8B-B14F-4D97-AF65-F5344CB8AC3E}">
        <p14:creationId xmlns:p14="http://schemas.microsoft.com/office/powerpoint/2010/main" val="20379189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277</TotalTime>
  <Words>767</Words>
  <Application>Microsoft Office PowerPoint</Application>
  <PresentationFormat>Widescreen</PresentationFormat>
  <Paragraphs>113</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Agency FB</vt:lpstr>
      <vt:lpstr>Arial</vt:lpstr>
      <vt:lpstr>Berlin Sans FB</vt:lpstr>
      <vt:lpstr>Berlin Sans FB Demi</vt:lpstr>
      <vt:lpstr>Bradley Hand ITC</vt:lpstr>
      <vt:lpstr>Calibri</vt:lpstr>
      <vt:lpstr>Forte</vt:lpstr>
      <vt:lpstr>Gill Sans MT</vt:lpstr>
      <vt:lpstr>Merriweather Light</vt:lpstr>
      <vt:lpstr>Wingdings</vt:lpstr>
      <vt:lpstr>Gallery</vt:lpstr>
      <vt:lpstr>Data warehousing – Business Intelligence</vt:lpstr>
      <vt:lpstr>OverView </vt:lpstr>
      <vt:lpstr>The company details </vt:lpstr>
      <vt:lpstr>PowerPoint Presentation</vt:lpstr>
      <vt:lpstr>Work flow process</vt:lpstr>
      <vt:lpstr>Understanding the data structure</vt:lpstr>
      <vt:lpstr>Gathering Data</vt:lpstr>
      <vt:lpstr>Data Integration </vt:lpstr>
      <vt:lpstr>Problems rectified</vt:lpstr>
      <vt:lpstr>Optimization</vt:lpstr>
      <vt:lpstr>Talend JOB performance</vt:lpstr>
      <vt:lpstr>Visualization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 Business Intelligence</dc:title>
  <dc:creator>Malick Fairoz Sayeed Abuthahir</dc:creator>
  <cp:lastModifiedBy>Malick Fairoz Sayeed Abuthahir</cp:lastModifiedBy>
  <cp:revision>21</cp:revision>
  <dcterms:created xsi:type="dcterms:W3CDTF">2017-12-28T23:50:44Z</dcterms:created>
  <dcterms:modified xsi:type="dcterms:W3CDTF">2017-12-29T04:29:39Z</dcterms:modified>
</cp:coreProperties>
</file>