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9" r:id="rId4"/>
    <p:sldId id="270" r:id="rId5"/>
    <p:sldId id="278" r:id="rId6"/>
    <p:sldId id="271" r:id="rId7"/>
    <p:sldId id="272" r:id="rId8"/>
    <p:sldId id="279" r:id="rId9"/>
    <p:sldId id="273" r:id="rId10"/>
    <p:sldId id="274" r:id="rId11"/>
    <p:sldId id="275" r:id="rId12"/>
    <p:sldId id="276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illinois.edu/sec/1713398" TargetMode="External"/><Relationship Id="rId2" Type="http://schemas.openxmlformats.org/officeDocument/2006/relationships/hyperlink" Target="https://machinelearningmastery.com/develop-a-deep-learning-caption-generation-model-in-python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fchollet/deep-learning-models/releases/tag/v0.1" TargetMode="External"/><Relationship Id="rId5" Type="http://schemas.openxmlformats.org/officeDocument/2006/relationships/hyperlink" Target="https://www.flickr.com/help/terms" TargetMode="External"/><Relationship Id="rId4" Type="http://schemas.openxmlformats.org/officeDocument/2006/relationships/hyperlink" Target="http://nlp.cs.illinois.edu/HockenmaierGroup/Framing_Image_Description/KCCA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3438-2708-4FAC-ACA5-029657CC6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3" y="802298"/>
            <a:ext cx="9918510" cy="17100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Big Data Systems Intelligence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CE879-40D7-4145-A28F-0F2C345B3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1" y="3531204"/>
            <a:ext cx="8637072" cy="977621"/>
          </a:xfrm>
        </p:spPr>
        <p:txBody>
          <a:bodyPr/>
          <a:lstStyle/>
          <a:p>
            <a:pPr algn="r"/>
            <a:r>
              <a:rPr lang="en-US" dirty="0"/>
              <a:t>Final Project presentation – fall 2018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6B3411-66FD-451E-9157-CD75006CBF43}"/>
              </a:ext>
            </a:extLst>
          </p:cNvPr>
          <p:cNvSpPr txBox="1">
            <a:spLocks/>
          </p:cNvSpPr>
          <p:nvPr/>
        </p:nvSpPr>
        <p:spPr>
          <a:xfrm>
            <a:off x="2539015" y="4508825"/>
            <a:ext cx="8824402" cy="135976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anose="05000000000000000000" pitchFamily="2" charset="2"/>
              </a:rPr>
              <a:t>							 By</a:t>
            </a:r>
          </a:p>
          <a:p>
            <a:r>
              <a:rPr lang="en-US" dirty="0">
                <a:sym typeface="Wingdings" panose="05000000000000000000" pitchFamily="2" charset="2"/>
              </a:rPr>
              <a:t>							     Malick Fairoz 							     Mitesh </a:t>
            </a:r>
            <a:r>
              <a:rPr lang="en-US" dirty="0" err="1">
                <a:sym typeface="Wingdings" panose="05000000000000000000" pitchFamily="2" charset="2"/>
              </a:rPr>
              <a:t>puthrAn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456050-8EE5-408E-B338-9FD4315C7CED}"/>
              </a:ext>
            </a:extLst>
          </p:cNvPr>
          <p:cNvSpPr txBox="1">
            <a:spLocks/>
          </p:cNvSpPr>
          <p:nvPr/>
        </p:nvSpPr>
        <p:spPr>
          <a:xfrm>
            <a:off x="4938243" y="3108790"/>
            <a:ext cx="4025945" cy="422414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Image Captioning</a:t>
            </a:r>
          </a:p>
        </p:txBody>
      </p:sp>
    </p:spTree>
    <p:extLst>
      <p:ext uri="{BB962C8B-B14F-4D97-AF65-F5344CB8AC3E}">
        <p14:creationId xmlns:p14="http://schemas.microsoft.com/office/powerpoint/2010/main" val="246130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C31C-0BA8-4D71-816D-B579185740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0950" y="186813"/>
            <a:ext cx="9604375" cy="1049337"/>
          </a:xfrm>
        </p:spPr>
        <p:txBody>
          <a:bodyPr/>
          <a:lstStyle/>
          <a:p>
            <a:r>
              <a:rPr lang="en-US" dirty="0"/>
              <a:t>Bilingual evaluation understudy (BLEU)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D1C33-39B0-4181-A775-4ECED89E1D6F}"/>
              </a:ext>
            </a:extLst>
          </p:cNvPr>
          <p:cNvSpPr/>
          <p:nvPr/>
        </p:nvSpPr>
        <p:spPr>
          <a:xfrm>
            <a:off x="192050" y="863288"/>
            <a:ext cx="96032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BLEU is a well-acknowledged metric to measure the similarly of one hypothesis sentence to multiple reference sentences. Given a single hypothesis sentence and multiple reference sentences, it returns value between 0 and 1. The metric close to 1 means that the two are very similar.</a:t>
            </a:r>
          </a:p>
          <a:p>
            <a:pPr fontAlgn="base"/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fontAlgn="base"/>
            <a:r>
              <a:rPr lang="en-US" b="1" dirty="0">
                <a:solidFill>
                  <a:srgbClr val="555555"/>
                </a:solidFill>
                <a:latin typeface="Helvetica Neue"/>
              </a:rPr>
              <a:t>Implementation</a:t>
            </a:r>
          </a:p>
          <a:p>
            <a:pPr fontAlgn="base"/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According to BLEU the two sentences are reasonably similar.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If I change the hypothesis sentence a bit, this worsen the BLEU.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038C0-1BDF-46A1-863A-34747D935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21" y="3429000"/>
            <a:ext cx="7548979" cy="26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9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C31C-0BA8-4D71-816D-B579185740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663" y="73707"/>
            <a:ext cx="9604375" cy="1049337"/>
          </a:xfrm>
        </p:spPr>
        <p:txBody>
          <a:bodyPr/>
          <a:lstStyle/>
          <a:p>
            <a:r>
              <a:rPr lang="en-US" dirty="0"/>
              <a:t>Hyper Parameter tuning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D8FDFF-5E8A-41E3-BDE9-72FB6D0B7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375"/>
            <a:ext cx="12192000" cy="56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4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C31C-0BA8-4D71-816D-B579185740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1579" y="826006"/>
            <a:ext cx="9604375" cy="1049337"/>
          </a:xfrm>
        </p:spPr>
        <p:txBody>
          <a:bodyPr/>
          <a:lstStyle/>
          <a:p>
            <a:r>
              <a:rPr lang="en-US" dirty="0"/>
              <a:t>Purpose &amp; future scope of this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D1C33-39B0-4181-A775-4ECED89E1D6F}"/>
              </a:ext>
            </a:extLst>
          </p:cNvPr>
          <p:cNvSpPr/>
          <p:nvPr/>
        </p:nvSpPr>
        <p:spPr>
          <a:xfrm>
            <a:off x="1451579" y="1609013"/>
            <a:ext cx="9603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Visually impaired people who are trying to make sense of it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Caption medical images like X-rays, CT scan, MRI scan and generate reports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Caption satellite geo images and generate reports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2B372-B2E2-47DE-98E2-8CA6B38A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844" y="3004345"/>
            <a:ext cx="3662311" cy="2244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33FDD0-FC3A-40F1-98B1-43AFC9F3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3" y="3004345"/>
            <a:ext cx="3190622" cy="2244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C80E67-C258-4ED9-ABC2-38C6AC9EE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244" y="3004345"/>
            <a:ext cx="3371850" cy="224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2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C31C-0BA8-4D71-816D-B5791857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D1C33-39B0-4181-A775-4ECED89E1D6F}"/>
              </a:ext>
            </a:extLst>
          </p:cNvPr>
          <p:cNvSpPr/>
          <p:nvPr/>
        </p:nvSpPr>
        <p:spPr>
          <a:xfrm>
            <a:off x="1451579" y="2274838"/>
            <a:ext cx="96032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Image captioning using deep learning material</a:t>
            </a:r>
            <a:endParaRPr lang="en-US" b="0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  <a:hlinkClick r:id="rId2"/>
              </a:rPr>
              <a:t>https://machinelearningmastery.com/develop-a-deep-learning-caption-generation-model-in-python/</a:t>
            </a:r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Download the Flickr8K Dataset</a:t>
            </a: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  <a:hlinkClick r:id="rId3"/>
              </a:rPr>
              <a:t>https://forms.illinois.edu/sec/1713398</a:t>
            </a:r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  <a:hlinkClick r:id="rId4"/>
              </a:rPr>
              <a:t>http://nlp.cs.illinois.edu/HockenmaierGroup/Framing_Image_Description/KCCA.html</a:t>
            </a:r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  <a:hlinkClick r:id="rId5"/>
              </a:rPr>
              <a:t>https://www.flickr.com/help/terms</a:t>
            </a:r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fontAlgn="base"/>
            <a:endParaRPr lang="en-US" b="0" dirty="0">
              <a:solidFill>
                <a:srgbClr val="555555"/>
              </a:solidFill>
              <a:effectLst/>
              <a:latin typeface="Helvetica Neue"/>
            </a:endParaRP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Pre-trained Networks (vgg16_weights_tf_dim_ordering_tf_kernels.h5)</a:t>
            </a: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  <a:hlinkClick r:id="rId6"/>
              </a:rPr>
              <a:t>https://github.com/fchollet/deep-learning-models/releases/tag/v0.1</a:t>
            </a:r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fontAlgn="base"/>
            <a:endParaRPr lang="en-US" b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7089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D000-9BC9-49AD-9C96-ADD432562B15}"/>
              </a:ext>
            </a:extLst>
          </p:cNvPr>
          <p:cNvSpPr txBox="1">
            <a:spLocks/>
          </p:cNvSpPr>
          <p:nvPr/>
        </p:nvSpPr>
        <p:spPr>
          <a:xfrm>
            <a:off x="4612030" y="2597808"/>
            <a:ext cx="2481229" cy="482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E8AF20E-D02F-481D-9461-7B878F9EC7AE}"/>
              </a:ext>
            </a:extLst>
          </p:cNvPr>
          <p:cNvSpPr txBox="1">
            <a:spLocks/>
          </p:cNvSpPr>
          <p:nvPr/>
        </p:nvSpPr>
        <p:spPr>
          <a:xfrm>
            <a:off x="4612030" y="3802213"/>
            <a:ext cx="2694292" cy="482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74538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C31C-0BA8-4D71-816D-B5791857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Captioning using Deep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D1C33-39B0-4181-A775-4ECED89E1D6F}"/>
              </a:ext>
            </a:extLst>
          </p:cNvPr>
          <p:cNvSpPr/>
          <p:nvPr/>
        </p:nvSpPr>
        <p:spPr>
          <a:xfrm>
            <a:off x="1451579" y="2274838"/>
            <a:ext cx="960327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555555"/>
                </a:solidFill>
                <a:latin typeface="Helvetica Neue"/>
              </a:rPr>
              <a:t>INTRODUCTION</a:t>
            </a:r>
          </a:p>
          <a:p>
            <a:pPr fontAlgn="base"/>
            <a:endParaRPr lang="en-US" b="1" dirty="0">
              <a:solidFill>
                <a:srgbClr val="555555"/>
              </a:solidFill>
              <a:latin typeface="Helvetica Neue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Caption generation is a challenging artificial intelligence problem where a textual description must be generated for a given photograph.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It requires both methods from computer vision to understand the content of the image and a language model from the field of natural language processing to turn the understanding of the image into words in the right order.</a:t>
            </a:r>
            <a:endParaRPr lang="en-US" b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9889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C31C-0BA8-4D71-816D-B579185740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1028" y="831496"/>
            <a:ext cx="9604375" cy="1049337"/>
          </a:xfrm>
        </p:spPr>
        <p:txBody>
          <a:bodyPr/>
          <a:lstStyle/>
          <a:p>
            <a:r>
              <a:rPr lang="en-US" dirty="0"/>
              <a:t>Key technics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D1C33-39B0-4181-A775-4ECED89E1D6F}"/>
              </a:ext>
            </a:extLst>
          </p:cNvPr>
          <p:cNvSpPr/>
          <p:nvPr/>
        </p:nvSpPr>
        <p:spPr>
          <a:xfrm>
            <a:off x="1451579" y="2274838"/>
            <a:ext cx="96032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Pre-Trained Model -- vgg16 Convolution Neural Networks (CNN)</a:t>
            </a: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	This network takes input of size (224,224,3). The output layer contains 1,000 nodes.</a:t>
            </a:r>
          </a:p>
          <a:p>
            <a:pPr fontAlgn="base"/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Training Model – Long short-term memory (LSTM)</a:t>
            </a: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	Used for sequence-to-sequence modelling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b="0" dirty="0">
              <a:solidFill>
                <a:srgbClr val="555555"/>
              </a:solidFill>
              <a:effectLst/>
              <a:latin typeface="Helvetica Neue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NLTK – 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Bilingual evaluation understudy (BLEU)</a:t>
            </a: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	The method to evaluate the text similarities</a:t>
            </a:r>
            <a:endParaRPr lang="en-US" b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4500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C31C-0BA8-4D71-816D-B579185740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1579" y="1225501"/>
            <a:ext cx="9604375" cy="1049337"/>
          </a:xfrm>
        </p:spPr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D1C33-39B0-4181-A775-4ECED89E1D6F}"/>
              </a:ext>
            </a:extLst>
          </p:cNvPr>
          <p:cNvSpPr/>
          <p:nvPr/>
        </p:nvSpPr>
        <p:spPr>
          <a:xfrm>
            <a:off x="1451579" y="2274838"/>
            <a:ext cx="96032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There are 8091 images and 5 captions for each image</a:t>
            </a:r>
          </a:p>
          <a:p>
            <a:pPr fontAlgn="base"/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Import caption data and converted to data frame</a:t>
            </a:r>
          </a:p>
          <a:p>
            <a:pPr fontAlgn="base"/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filename : jpg file name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index : unique ID for each caption for the same image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caption : string of caption, all in lower case</a:t>
            </a:r>
          </a:p>
        </p:txBody>
      </p:sp>
    </p:spTree>
    <p:extLst>
      <p:ext uri="{BB962C8B-B14F-4D97-AF65-F5344CB8AC3E}">
        <p14:creationId xmlns:p14="http://schemas.microsoft.com/office/powerpoint/2010/main" val="231215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826461-3C2C-4047-A699-02BDDBD8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738187"/>
            <a:ext cx="7477125" cy="538162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74EC7AF-EBD0-4657-BDBA-726D1EF92D7E}"/>
              </a:ext>
            </a:extLst>
          </p:cNvPr>
          <p:cNvSpPr txBox="1">
            <a:spLocks/>
          </p:cNvSpPr>
          <p:nvPr/>
        </p:nvSpPr>
        <p:spPr>
          <a:xfrm>
            <a:off x="175229" y="118720"/>
            <a:ext cx="9603275" cy="61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Examples of Image Captioning</a:t>
            </a:r>
          </a:p>
        </p:txBody>
      </p:sp>
    </p:spTree>
    <p:extLst>
      <p:ext uri="{BB962C8B-B14F-4D97-AF65-F5344CB8AC3E}">
        <p14:creationId xmlns:p14="http://schemas.microsoft.com/office/powerpoint/2010/main" val="338908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C31C-0BA8-4D71-816D-B579185740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2596" y="147916"/>
            <a:ext cx="9604375" cy="580053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D1C33-39B0-4181-A775-4ECED89E1D6F}"/>
              </a:ext>
            </a:extLst>
          </p:cNvPr>
          <p:cNvSpPr/>
          <p:nvPr/>
        </p:nvSpPr>
        <p:spPr>
          <a:xfrm>
            <a:off x="159798" y="818901"/>
            <a:ext cx="4820577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555555"/>
                </a:solidFill>
                <a:latin typeface="Helvetica Neue"/>
              </a:rPr>
              <a:t>Text preparation</a:t>
            </a:r>
          </a:p>
          <a:p>
            <a:pPr fontAlgn="base"/>
            <a:endParaRPr lang="en-US" sz="2400" b="1" dirty="0">
              <a:solidFill>
                <a:srgbClr val="555555"/>
              </a:solidFill>
              <a:latin typeface="Helvetica Neue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55555"/>
                </a:solidFill>
                <a:latin typeface="Helvetica Neue"/>
              </a:rPr>
              <a:t>Word frequency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55555"/>
              </a:solidFill>
              <a:latin typeface="Helvetica Neue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55555"/>
                </a:solidFill>
                <a:latin typeface="Helvetica Neue"/>
              </a:rPr>
              <a:t>Cleaning </a:t>
            </a:r>
          </a:p>
          <a:p>
            <a:pPr fontAlgn="base"/>
            <a:r>
              <a:rPr lang="en-US" sz="2000" dirty="0">
                <a:solidFill>
                  <a:srgbClr val="555555"/>
                </a:solidFill>
                <a:latin typeface="Helvetica Neue"/>
              </a:rPr>
              <a:t>	remove punctuation</a:t>
            </a:r>
          </a:p>
          <a:p>
            <a:pPr fontAlgn="base"/>
            <a:r>
              <a:rPr lang="en-US" sz="2000" dirty="0">
                <a:solidFill>
                  <a:srgbClr val="555555"/>
                </a:solidFill>
                <a:latin typeface="Helvetica Neue"/>
              </a:rPr>
              <a:t>	remove single character</a:t>
            </a:r>
          </a:p>
          <a:p>
            <a:pPr fontAlgn="base"/>
            <a:r>
              <a:rPr lang="en-US" sz="2000" dirty="0">
                <a:solidFill>
                  <a:srgbClr val="555555"/>
                </a:solidFill>
                <a:latin typeface="Helvetica Neue"/>
              </a:rPr>
              <a:t>	remove numeric characters</a:t>
            </a:r>
          </a:p>
          <a:p>
            <a:pPr fontAlgn="base"/>
            <a:endParaRPr lang="en-US" sz="2000" dirty="0">
              <a:solidFill>
                <a:srgbClr val="555555"/>
              </a:solidFill>
              <a:latin typeface="Helvetica Neue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55555"/>
                </a:solidFill>
                <a:latin typeface="Helvetica Neue"/>
              </a:rPr>
              <a:t>Add start and end sequence tokens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55555"/>
              </a:solidFill>
              <a:latin typeface="Helvetica Neue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55555"/>
                </a:solidFill>
                <a:latin typeface="Helvetica Neue"/>
              </a:rPr>
              <a:t>Tokenizer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55555"/>
              </a:solidFill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37A0E-78E9-4DD3-BD7C-085B7B61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74" y="3447865"/>
            <a:ext cx="7211626" cy="3410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E5347-8BED-4DD0-9033-63324654F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74" y="17756"/>
            <a:ext cx="7211626" cy="34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6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C31C-0BA8-4D71-816D-B579185740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2596" y="147916"/>
            <a:ext cx="9604375" cy="580053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D1C33-39B0-4181-A775-4ECED89E1D6F}"/>
              </a:ext>
            </a:extLst>
          </p:cNvPr>
          <p:cNvSpPr/>
          <p:nvPr/>
        </p:nvSpPr>
        <p:spPr>
          <a:xfrm>
            <a:off x="159798" y="818901"/>
            <a:ext cx="48205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555555"/>
                </a:solidFill>
                <a:latin typeface="Helvetica Neue"/>
              </a:rPr>
              <a:t>Image preparation</a:t>
            </a:r>
          </a:p>
          <a:p>
            <a:pPr fontAlgn="base"/>
            <a:endParaRPr lang="en-US" sz="2400" b="1" dirty="0">
              <a:solidFill>
                <a:srgbClr val="555555"/>
              </a:solidFill>
              <a:latin typeface="Helvetica Neue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Create features for each image using VGG16's pre-trained networks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Visualization 2 out of 4096 features using PCA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Do photo features make sense?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red: many people are in one image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green: dogs on green, yard or on bed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magenta: dogs in snow or with water splash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blue: guys doing sports with helmets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yellow: not sure what these are?? I see many pictures are densely clustered around this area and Photo features seem to make sense!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D585A-AB05-4356-B64F-9DF207F8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215" y="0"/>
            <a:ext cx="6909786" cy="61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281521-8695-44A7-B996-76A9A896B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9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C31C-0BA8-4D71-816D-B579185740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1669" y="346612"/>
            <a:ext cx="9604375" cy="487889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and prediction process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D1C33-39B0-4181-A775-4ECED89E1D6F}"/>
              </a:ext>
            </a:extLst>
          </p:cNvPr>
          <p:cNvSpPr/>
          <p:nvPr/>
        </p:nvSpPr>
        <p:spPr>
          <a:xfrm>
            <a:off x="502769" y="1023086"/>
            <a:ext cx="9603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Split between training and testing data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Model training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Validation loss and training loss over epochs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EEF49-8A09-4805-A55F-F3364F052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346612"/>
            <a:ext cx="4667250" cy="3133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B0C59A-4981-419B-9963-FEF3BBA4C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6976"/>
            <a:ext cx="7439025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BDDF5F-D90F-41AB-A133-8C90AAA4C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7966"/>
            <a:ext cx="7439024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107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2701</TotalTime>
  <Words>477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Helvetica Neue</vt:lpstr>
      <vt:lpstr>Gallery</vt:lpstr>
      <vt:lpstr>Big Data Systems Intelligence analytics</vt:lpstr>
      <vt:lpstr>Image Captioning using Deep Learning</vt:lpstr>
      <vt:lpstr>Key technics used</vt:lpstr>
      <vt:lpstr>Preliminary analysis</vt:lpstr>
      <vt:lpstr>PowerPoint Presentation</vt:lpstr>
      <vt:lpstr>Data preparation</vt:lpstr>
      <vt:lpstr>Data preparation</vt:lpstr>
      <vt:lpstr>PowerPoint Presentation</vt:lpstr>
      <vt:lpstr>Training and prediction process</vt:lpstr>
      <vt:lpstr>Bilingual evaluation understudy (BLEU)</vt:lpstr>
      <vt:lpstr>Hyper Parameter tuning</vt:lpstr>
      <vt:lpstr>Purpose &amp; future scope of this project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Systems Intelligence analytics</dc:title>
  <dc:creator>Malick Fairoz Sayeed Abuthahir</dc:creator>
  <cp:lastModifiedBy>Malick Fairoz Sayeed Abuthahir</cp:lastModifiedBy>
  <cp:revision>35</cp:revision>
  <dcterms:created xsi:type="dcterms:W3CDTF">2018-12-05T04:19:38Z</dcterms:created>
  <dcterms:modified xsi:type="dcterms:W3CDTF">2018-12-07T02:07:00Z</dcterms:modified>
</cp:coreProperties>
</file>